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50"/>
  </p:notesMasterIdLst>
  <p:sldIdLst>
    <p:sldId id="257" r:id="rId2"/>
    <p:sldId id="258" r:id="rId3"/>
    <p:sldId id="259" r:id="rId4"/>
    <p:sldId id="260" r:id="rId5"/>
    <p:sldId id="261" r:id="rId6"/>
    <p:sldId id="262" r:id="rId7"/>
    <p:sldId id="263" r:id="rId8"/>
    <p:sldId id="400" r:id="rId9"/>
    <p:sldId id="265" r:id="rId10"/>
    <p:sldId id="266" r:id="rId11"/>
    <p:sldId id="401" r:id="rId12"/>
    <p:sldId id="382" r:id="rId13"/>
    <p:sldId id="389" r:id="rId14"/>
    <p:sldId id="270" r:id="rId15"/>
    <p:sldId id="387" r:id="rId16"/>
    <p:sldId id="399" r:id="rId17"/>
    <p:sldId id="273" r:id="rId18"/>
    <p:sldId id="274" r:id="rId19"/>
    <p:sldId id="275" r:id="rId20"/>
    <p:sldId id="300" r:id="rId21"/>
    <p:sldId id="301" r:id="rId22"/>
    <p:sldId id="302" r:id="rId23"/>
    <p:sldId id="303" r:id="rId24"/>
    <p:sldId id="276" r:id="rId25"/>
    <p:sldId id="277" r:id="rId26"/>
    <p:sldId id="278" r:id="rId27"/>
    <p:sldId id="279" r:id="rId28"/>
    <p:sldId id="280" r:id="rId29"/>
    <p:sldId id="281" r:id="rId30"/>
    <p:sldId id="282" r:id="rId31"/>
    <p:sldId id="283" r:id="rId32"/>
    <p:sldId id="284" r:id="rId33"/>
    <p:sldId id="285" r:id="rId34"/>
    <p:sldId id="286" r:id="rId35"/>
    <p:sldId id="360" r:id="rId36"/>
    <p:sldId id="288" r:id="rId37"/>
    <p:sldId id="289" r:id="rId38"/>
    <p:sldId id="290" r:id="rId39"/>
    <p:sldId id="291" r:id="rId40"/>
    <p:sldId id="292" r:id="rId41"/>
    <p:sldId id="293" r:id="rId42"/>
    <p:sldId id="294" r:id="rId43"/>
    <p:sldId id="295" r:id="rId44"/>
    <p:sldId id="296" r:id="rId45"/>
    <p:sldId id="297" r:id="rId46"/>
    <p:sldId id="298" r:id="rId47"/>
    <p:sldId id="304" r:id="rId48"/>
    <p:sldId id="29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94660"/>
  </p:normalViewPr>
  <p:slideViewPr>
    <p:cSldViewPr snapToGrid="0">
      <p:cViewPr varScale="1">
        <p:scale>
          <a:sx n="111" d="100"/>
          <a:sy n="111" d="100"/>
        </p:scale>
        <p:origin x="6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KUMAR SACHAPARA" userId="ebfdf54919f8ad03" providerId="LiveId" clId="{B59BFD1F-498A-4689-B1F8-66D237C86205}"/>
    <pc:docChg chg="delSld">
      <pc:chgData name="DIVYKUMAR SACHAPARA" userId="ebfdf54919f8ad03" providerId="LiveId" clId="{B59BFD1F-498A-4689-B1F8-66D237C86205}" dt="2023-10-29T18:18:45.332" v="0" actId="47"/>
      <pc:docMkLst>
        <pc:docMk/>
      </pc:docMkLst>
      <pc:sldChg chg="del">
        <pc:chgData name="DIVYKUMAR SACHAPARA" userId="ebfdf54919f8ad03" providerId="LiveId" clId="{B59BFD1F-498A-4689-B1F8-66D237C86205}" dt="2023-10-29T18:18:45.332" v="0" actId="47"/>
        <pc:sldMkLst>
          <pc:docMk/>
          <pc:sldMk cId="2592044916" sldId="40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5ED64D-89E1-45B7-A200-A9DA934F165B}" type="datetimeFigureOut">
              <a:rPr lang="en-CA" smtClean="0"/>
              <a:t>2023-10-29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E0F43-D70E-49CD-9789-6B5D56B8D1DB}" type="slidenum">
              <a:rPr lang="en-CA" smtClean="0"/>
              <a:t>‹#›</a:t>
            </a:fld>
            <a:endParaRPr lang="en-CA"/>
          </a:p>
        </p:txBody>
      </p:sp>
    </p:spTree>
    <p:extLst>
      <p:ext uri="{BB962C8B-B14F-4D97-AF65-F5344CB8AC3E}">
        <p14:creationId xmlns:p14="http://schemas.microsoft.com/office/powerpoint/2010/main" val="3894291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Cell state acts as highway to transfer information throughout the sequence chain.</a:t>
            </a:r>
          </a:p>
          <a:p>
            <a:r>
              <a:rPr lang="en-CA" dirty="0"/>
              <a:t>Cell state can be seen as the memory of the network. It can bring back information from earlier time steps to later time steps reducing the effect of short-term memory loss.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BDC1C6"/>
                </a:solidFill>
                <a:effectLst/>
                <a:latin typeface="Google Sans"/>
              </a:rPr>
              <a:t>The primary reason why bias is required in neural networks is that, </a:t>
            </a:r>
            <a:r>
              <a:rPr lang="en-US" b="0" i="0" dirty="0">
                <a:solidFill>
                  <a:srgbClr val="E2EEFF"/>
                </a:solidFill>
                <a:effectLst/>
                <a:latin typeface="Google Sans"/>
              </a:rPr>
              <a:t>without bias weights, your model would have very limited movement when looking for a solution.</a:t>
            </a:r>
            <a:endParaRPr lang="en-CA" dirty="0"/>
          </a:p>
          <a:p>
            <a:endParaRPr lang="en-CA" dirty="0"/>
          </a:p>
          <a:p>
            <a:endParaRPr lang="en-US" b="0" i="0" dirty="0">
              <a:solidFill>
                <a:srgbClr val="BDC1C6"/>
              </a:solidFill>
              <a:effectLst/>
              <a:latin typeface="Google Sans"/>
            </a:endParaRPr>
          </a:p>
          <a:p>
            <a:endParaRPr lang="en-CA" dirty="0"/>
          </a:p>
        </p:txBody>
      </p:sp>
      <p:sp>
        <p:nvSpPr>
          <p:cNvPr id="4" name="Slide Number Placeholder 3"/>
          <p:cNvSpPr>
            <a:spLocks noGrp="1"/>
          </p:cNvSpPr>
          <p:nvPr>
            <p:ph type="sldNum" sz="quarter" idx="5"/>
          </p:nvPr>
        </p:nvSpPr>
        <p:spPr/>
        <p:txBody>
          <a:bodyPr/>
          <a:lstStyle/>
          <a:p>
            <a:fld id="{CA8C653C-9343-444D-A8B6-CE74466C3D6F}" type="slidenum">
              <a:rPr lang="en-GB" smtClean="0"/>
              <a:t>38</a:t>
            </a:fld>
            <a:endParaRPr lang="en-GB"/>
          </a:p>
        </p:txBody>
      </p:sp>
    </p:spTree>
    <p:extLst>
      <p:ext uri="{BB962C8B-B14F-4D97-AF65-F5344CB8AC3E}">
        <p14:creationId xmlns:p14="http://schemas.microsoft.com/office/powerpoint/2010/main" val="1693411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A8C653C-9343-444D-A8B6-CE74466C3D6F}" type="slidenum">
              <a:rPr lang="en-GB" smtClean="0"/>
              <a:t>40</a:t>
            </a:fld>
            <a:endParaRPr lang="en-GB"/>
          </a:p>
        </p:txBody>
      </p:sp>
    </p:spTree>
    <p:extLst>
      <p:ext uri="{BB962C8B-B14F-4D97-AF65-F5344CB8AC3E}">
        <p14:creationId xmlns:p14="http://schemas.microsoft.com/office/powerpoint/2010/main" val="2110475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8EAED"/>
                </a:solidFill>
                <a:effectLst/>
                <a:latin typeface="Google Sans"/>
              </a:rPr>
              <a:t>What is bias in a neural network? In simple words, neural network bias can be defined as </a:t>
            </a:r>
            <a:r>
              <a:rPr lang="en-US" b="0" i="0" dirty="0">
                <a:solidFill>
                  <a:srgbClr val="E2EEFF"/>
                </a:solidFill>
                <a:effectLst/>
                <a:latin typeface="Google Sans"/>
              </a:rPr>
              <a:t>the constant which is added to the product of features and weights</a:t>
            </a:r>
            <a:endParaRPr lang="en-CA" dirty="0"/>
          </a:p>
        </p:txBody>
      </p:sp>
      <p:sp>
        <p:nvSpPr>
          <p:cNvPr id="4" name="Slide Number Placeholder 3"/>
          <p:cNvSpPr>
            <a:spLocks noGrp="1"/>
          </p:cNvSpPr>
          <p:nvPr>
            <p:ph type="sldNum" sz="quarter" idx="5"/>
          </p:nvPr>
        </p:nvSpPr>
        <p:spPr/>
        <p:txBody>
          <a:bodyPr/>
          <a:lstStyle/>
          <a:p>
            <a:fld id="{CA8C653C-9343-444D-A8B6-CE74466C3D6F}" type="slidenum">
              <a:rPr lang="en-GB" smtClean="0"/>
              <a:t>42</a:t>
            </a:fld>
            <a:endParaRPr lang="en-GB"/>
          </a:p>
        </p:txBody>
      </p:sp>
    </p:spTree>
    <p:extLst>
      <p:ext uri="{BB962C8B-B14F-4D97-AF65-F5344CB8AC3E}">
        <p14:creationId xmlns:p14="http://schemas.microsoft.com/office/powerpoint/2010/main" val="3238187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F7E94-BE02-9A45-9062-1449FB0E45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650E84-FCA6-BF46-947F-0E37FDBD2030}"/>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9436B4-1720-2548-BCE3-CC2568995FDB}"/>
              </a:ext>
            </a:extLst>
          </p:cNvPr>
          <p:cNvSpPr>
            <a:spLocks noGrp="1"/>
          </p:cNvSpPr>
          <p:nvPr>
            <p:ph type="dt" sz="half" idx="10"/>
          </p:nvPr>
        </p:nvSpPr>
        <p:spPr>
          <a:xfrm>
            <a:off x="838200" y="6356351"/>
            <a:ext cx="2743200" cy="365125"/>
          </a:xfrm>
          <a:prstGeom prst="rect">
            <a:avLst/>
          </a:prstGeom>
        </p:spPr>
        <p:txBody>
          <a:bodyPr/>
          <a:lstStyle/>
          <a:p>
            <a:fld id="{AC68BF60-450A-4719-B624-3086F2EA2D00}" type="datetime1">
              <a:rPr lang="en-US" smtClean="0"/>
              <a:t>10/29/23</a:t>
            </a:fld>
            <a:endParaRPr lang="en-US"/>
          </a:p>
        </p:txBody>
      </p:sp>
      <p:sp>
        <p:nvSpPr>
          <p:cNvPr id="5" name="Footer Placeholder 4">
            <a:extLst>
              <a:ext uri="{FF2B5EF4-FFF2-40B4-BE49-F238E27FC236}">
                <a16:creationId xmlns:a16="http://schemas.microsoft.com/office/drawing/2014/main" id="{CB98079D-0BF4-CD44-B92A-489A2C415B4C}"/>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3D7B34F-B4A6-AC47-A86D-866C0E2385F7}"/>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2813343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03D7-DD00-0748-8FFA-B2BC03BCA1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12826A-88C3-5743-B64C-B07D2BE58A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33BF11-5B50-CC4B-AA5F-9AF20D6D168B}"/>
              </a:ext>
            </a:extLst>
          </p:cNvPr>
          <p:cNvSpPr>
            <a:spLocks noGrp="1"/>
          </p:cNvSpPr>
          <p:nvPr>
            <p:ph type="dt" sz="half" idx="10"/>
          </p:nvPr>
        </p:nvSpPr>
        <p:spPr>
          <a:xfrm>
            <a:off x="838200" y="6356351"/>
            <a:ext cx="2743200" cy="365125"/>
          </a:xfrm>
          <a:prstGeom prst="rect">
            <a:avLst/>
          </a:prstGeom>
        </p:spPr>
        <p:txBody>
          <a:bodyPr/>
          <a:lstStyle/>
          <a:p>
            <a:fld id="{2101355D-69A1-460C-AC73-A49214E74360}" type="datetime1">
              <a:rPr lang="en-US" smtClean="0"/>
              <a:t>10/29/23</a:t>
            </a:fld>
            <a:endParaRPr lang="en-US"/>
          </a:p>
        </p:txBody>
      </p:sp>
      <p:sp>
        <p:nvSpPr>
          <p:cNvPr id="5" name="Footer Placeholder 4">
            <a:extLst>
              <a:ext uri="{FF2B5EF4-FFF2-40B4-BE49-F238E27FC236}">
                <a16:creationId xmlns:a16="http://schemas.microsoft.com/office/drawing/2014/main" id="{9D0CF8D4-EC88-134C-BC2D-702B64D31477}"/>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415D8A-E2CA-8E43-8878-75649038BB1B}"/>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2643588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92ECA9-11B4-0F45-94F9-0FC941CF1721}"/>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3255D7-028B-5D4B-89B0-B5AD9EEF0C3F}"/>
              </a:ext>
            </a:extLst>
          </p:cNvPr>
          <p:cNvSpPr>
            <a:spLocks noGrp="1"/>
          </p:cNvSpPr>
          <p:nvPr>
            <p:ph type="body" orient="vert" idx="1"/>
          </p:nvPr>
        </p:nvSpPr>
        <p:spPr>
          <a:xfrm>
            <a:off x="838201" y="365126"/>
            <a:ext cx="7734300"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B0844-2774-6245-8C90-47C68BEA8BAA}"/>
              </a:ext>
            </a:extLst>
          </p:cNvPr>
          <p:cNvSpPr>
            <a:spLocks noGrp="1"/>
          </p:cNvSpPr>
          <p:nvPr>
            <p:ph type="dt" sz="half" idx="10"/>
          </p:nvPr>
        </p:nvSpPr>
        <p:spPr>
          <a:xfrm>
            <a:off x="838200" y="6356351"/>
            <a:ext cx="2743200" cy="365125"/>
          </a:xfrm>
          <a:prstGeom prst="rect">
            <a:avLst/>
          </a:prstGeom>
        </p:spPr>
        <p:txBody>
          <a:bodyPr/>
          <a:lstStyle/>
          <a:p>
            <a:fld id="{63FAB9B9-22F6-46CD-A5CC-DE483E802231}" type="datetime1">
              <a:rPr lang="en-US" smtClean="0"/>
              <a:t>10/29/23</a:t>
            </a:fld>
            <a:endParaRPr lang="en-US"/>
          </a:p>
        </p:txBody>
      </p:sp>
      <p:sp>
        <p:nvSpPr>
          <p:cNvPr id="5" name="Footer Placeholder 4">
            <a:extLst>
              <a:ext uri="{FF2B5EF4-FFF2-40B4-BE49-F238E27FC236}">
                <a16:creationId xmlns:a16="http://schemas.microsoft.com/office/drawing/2014/main" id="{17E65D80-3CA0-DF4E-B0D2-D7B2532844C9}"/>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4E432B8-447B-714B-8A40-62A6716251D1}"/>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696410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D7BE-8467-FA47-BC87-BEEAECA3B4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D20FF2-3FE8-1248-A4BA-F5AE9648AA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397C0-5CA5-F14C-AA7D-A1EE12F4403D}"/>
              </a:ext>
            </a:extLst>
          </p:cNvPr>
          <p:cNvSpPr>
            <a:spLocks noGrp="1"/>
          </p:cNvSpPr>
          <p:nvPr>
            <p:ph type="dt" sz="half" idx="10"/>
          </p:nvPr>
        </p:nvSpPr>
        <p:spPr>
          <a:xfrm>
            <a:off x="838200" y="6356351"/>
            <a:ext cx="2743200" cy="365125"/>
          </a:xfrm>
          <a:prstGeom prst="rect">
            <a:avLst/>
          </a:prstGeom>
        </p:spPr>
        <p:txBody>
          <a:bodyPr/>
          <a:lstStyle/>
          <a:p>
            <a:fld id="{05F68A32-887D-4963-888E-221F236EADAA}" type="datetime1">
              <a:rPr lang="en-US" smtClean="0"/>
              <a:t>10/29/23</a:t>
            </a:fld>
            <a:endParaRPr lang="en-US"/>
          </a:p>
        </p:txBody>
      </p:sp>
      <p:sp>
        <p:nvSpPr>
          <p:cNvPr id="5" name="Footer Placeholder 4">
            <a:extLst>
              <a:ext uri="{FF2B5EF4-FFF2-40B4-BE49-F238E27FC236}">
                <a16:creationId xmlns:a16="http://schemas.microsoft.com/office/drawing/2014/main" id="{2CEC006F-A7FD-6846-A942-B3569196CF9C}"/>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1BF61AC-F887-AE4C-BD7C-AC1FDE24B836}"/>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21320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D49B-FD14-D446-91B5-0CC55D140B6D}"/>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6E7AB3-B6DD-9E47-BE1A-4E24B6AA5978}"/>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E64115-4182-7A4B-A588-4C67C2305BD2}"/>
              </a:ext>
            </a:extLst>
          </p:cNvPr>
          <p:cNvSpPr>
            <a:spLocks noGrp="1"/>
          </p:cNvSpPr>
          <p:nvPr>
            <p:ph type="dt" sz="half" idx="10"/>
          </p:nvPr>
        </p:nvSpPr>
        <p:spPr>
          <a:xfrm>
            <a:off x="838200" y="6356351"/>
            <a:ext cx="2743200" cy="365125"/>
          </a:xfrm>
          <a:prstGeom prst="rect">
            <a:avLst/>
          </a:prstGeom>
        </p:spPr>
        <p:txBody>
          <a:bodyPr/>
          <a:lstStyle/>
          <a:p>
            <a:fld id="{385E8815-53AB-4442-ABDA-1D1538579A8E}" type="datetime1">
              <a:rPr lang="en-US" smtClean="0"/>
              <a:t>10/29/23</a:t>
            </a:fld>
            <a:endParaRPr lang="en-US"/>
          </a:p>
        </p:txBody>
      </p:sp>
      <p:sp>
        <p:nvSpPr>
          <p:cNvPr id="5" name="Footer Placeholder 4">
            <a:extLst>
              <a:ext uri="{FF2B5EF4-FFF2-40B4-BE49-F238E27FC236}">
                <a16:creationId xmlns:a16="http://schemas.microsoft.com/office/drawing/2014/main" id="{81B42A63-2CB1-A24E-954D-7D7D93797548}"/>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58B48E-845C-4840-95A9-377C3D3B4AD0}"/>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065905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8C3E4-95D0-D041-BD41-2F9A8ED5E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325F08-48C2-644B-ADE9-A7FD0DFF50E6}"/>
              </a:ext>
            </a:extLst>
          </p:cNvPr>
          <p:cNvSpPr>
            <a:spLocks noGrp="1"/>
          </p:cNvSpPr>
          <p:nvPr>
            <p:ph sz="half" idx="1"/>
          </p:nvPr>
        </p:nvSpPr>
        <p:spPr>
          <a:xfrm>
            <a:off x="838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81F2CF-1A8D-D440-A80C-A89DA67A6268}"/>
              </a:ext>
            </a:extLst>
          </p:cNvPr>
          <p:cNvSpPr>
            <a:spLocks noGrp="1"/>
          </p:cNvSpPr>
          <p:nvPr>
            <p:ph sz="half" idx="2"/>
          </p:nvPr>
        </p:nvSpPr>
        <p:spPr>
          <a:xfrm>
            <a:off x="6172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C2C35B-5647-C74B-B437-00CFE688B431}"/>
              </a:ext>
            </a:extLst>
          </p:cNvPr>
          <p:cNvSpPr>
            <a:spLocks noGrp="1"/>
          </p:cNvSpPr>
          <p:nvPr>
            <p:ph type="dt" sz="half" idx="10"/>
          </p:nvPr>
        </p:nvSpPr>
        <p:spPr>
          <a:xfrm>
            <a:off x="838200" y="6356351"/>
            <a:ext cx="2743200" cy="365125"/>
          </a:xfrm>
          <a:prstGeom prst="rect">
            <a:avLst/>
          </a:prstGeom>
        </p:spPr>
        <p:txBody>
          <a:bodyPr/>
          <a:lstStyle/>
          <a:p>
            <a:fld id="{331C9E86-3A8D-4ACD-87A1-79E4DFDA2A8A}" type="datetime1">
              <a:rPr lang="en-US" smtClean="0"/>
              <a:t>10/29/23</a:t>
            </a:fld>
            <a:endParaRPr lang="en-US"/>
          </a:p>
        </p:txBody>
      </p:sp>
      <p:sp>
        <p:nvSpPr>
          <p:cNvPr id="6" name="Footer Placeholder 5">
            <a:extLst>
              <a:ext uri="{FF2B5EF4-FFF2-40B4-BE49-F238E27FC236}">
                <a16:creationId xmlns:a16="http://schemas.microsoft.com/office/drawing/2014/main" id="{76678282-95C5-2749-9540-97EF5B659F73}"/>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6B0FAAF-9653-E04F-94F2-4224F38BCCD8}"/>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646030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B7240-9A7C-CF46-A50F-913546492D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ADA3D2-A89B-9342-A622-CF0D36725DE6}"/>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4DE86EF-5EF1-F74B-97C2-CDA3362ED23D}"/>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3AD070-654E-214E-B651-0E16996FFFFA}"/>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715334D-7F3A-EA40-866D-AB3C425FECF9}"/>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691819-88AD-1E47-A20A-21A14DF14B0A}"/>
              </a:ext>
            </a:extLst>
          </p:cNvPr>
          <p:cNvSpPr>
            <a:spLocks noGrp="1"/>
          </p:cNvSpPr>
          <p:nvPr>
            <p:ph type="dt" sz="half" idx="10"/>
          </p:nvPr>
        </p:nvSpPr>
        <p:spPr>
          <a:xfrm>
            <a:off x="838200" y="6356351"/>
            <a:ext cx="2743200" cy="365125"/>
          </a:xfrm>
          <a:prstGeom prst="rect">
            <a:avLst/>
          </a:prstGeom>
        </p:spPr>
        <p:txBody>
          <a:bodyPr/>
          <a:lstStyle/>
          <a:p>
            <a:fld id="{3ADE889B-86C1-4571-A9FC-78B70904A6FF}" type="datetime1">
              <a:rPr lang="en-US" smtClean="0"/>
              <a:t>10/29/23</a:t>
            </a:fld>
            <a:endParaRPr lang="en-US"/>
          </a:p>
        </p:txBody>
      </p:sp>
      <p:sp>
        <p:nvSpPr>
          <p:cNvPr id="8" name="Footer Placeholder 7">
            <a:extLst>
              <a:ext uri="{FF2B5EF4-FFF2-40B4-BE49-F238E27FC236}">
                <a16:creationId xmlns:a16="http://schemas.microsoft.com/office/drawing/2014/main" id="{42E5BACE-5675-9D40-9F4F-E9921987F400}"/>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8E0F5B13-59D2-5A41-B943-5F246081004D}"/>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931066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6E827-A917-7549-A733-3976261C2A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DCA6C4-E35C-224C-9307-A887F1DC4141}"/>
              </a:ext>
            </a:extLst>
          </p:cNvPr>
          <p:cNvSpPr>
            <a:spLocks noGrp="1"/>
          </p:cNvSpPr>
          <p:nvPr>
            <p:ph type="dt" sz="half" idx="10"/>
          </p:nvPr>
        </p:nvSpPr>
        <p:spPr>
          <a:xfrm>
            <a:off x="838200" y="6356351"/>
            <a:ext cx="2743200" cy="365125"/>
          </a:xfrm>
          <a:prstGeom prst="rect">
            <a:avLst/>
          </a:prstGeom>
        </p:spPr>
        <p:txBody>
          <a:bodyPr/>
          <a:lstStyle/>
          <a:p>
            <a:fld id="{7C1AB6FE-AFFD-4A42-A999-1A14627F6E26}" type="datetime1">
              <a:rPr lang="en-US" smtClean="0"/>
              <a:t>10/29/23</a:t>
            </a:fld>
            <a:endParaRPr lang="en-US"/>
          </a:p>
        </p:txBody>
      </p:sp>
      <p:sp>
        <p:nvSpPr>
          <p:cNvPr id="4" name="Footer Placeholder 3">
            <a:extLst>
              <a:ext uri="{FF2B5EF4-FFF2-40B4-BE49-F238E27FC236}">
                <a16:creationId xmlns:a16="http://schemas.microsoft.com/office/drawing/2014/main" id="{FAE571E2-C2E8-4E42-8B5C-F20315D167F9}"/>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DDED733-939E-2148-A95E-47077E5D6314}"/>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435384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AAF3A-3FEB-F143-A7B5-3828A3520520}"/>
              </a:ext>
            </a:extLst>
          </p:cNvPr>
          <p:cNvSpPr>
            <a:spLocks noGrp="1"/>
          </p:cNvSpPr>
          <p:nvPr>
            <p:ph type="dt" sz="half" idx="10"/>
          </p:nvPr>
        </p:nvSpPr>
        <p:spPr>
          <a:xfrm>
            <a:off x="838200" y="6356351"/>
            <a:ext cx="2743200" cy="365125"/>
          </a:xfrm>
          <a:prstGeom prst="rect">
            <a:avLst/>
          </a:prstGeom>
        </p:spPr>
        <p:txBody>
          <a:bodyPr/>
          <a:lstStyle/>
          <a:p>
            <a:fld id="{EAB798E0-8FCC-414A-83D9-478DE82E80C6}" type="datetime1">
              <a:rPr lang="en-US" smtClean="0"/>
              <a:t>10/29/23</a:t>
            </a:fld>
            <a:endParaRPr lang="en-US"/>
          </a:p>
        </p:txBody>
      </p:sp>
      <p:sp>
        <p:nvSpPr>
          <p:cNvPr id="3" name="Footer Placeholder 2">
            <a:extLst>
              <a:ext uri="{FF2B5EF4-FFF2-40B4-BE49-F238E27FC236}">
                <a16:creationId xmlns:a16="http://schemas.microsoft.com/office/drawing/2014/main" id="{BEBA8D13-6D31-624A-BA24-CD6B8FF10101}"/>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F6B2883-BD7C-D844-ADA8-0B3BFA6B8353}"/>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757324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B88B-E4B2-8F4F-B312-99069E934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B8816F-7C9A-6941-AB5E-F714B7BB1FD2}"/>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F52E3B-1E34-C048-AC30-905D39D4E898}"/>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B352D6-8B20-1E43-BD8E-08A6417721AE}"/>
              </a:ext>
            </a:extLst>
          </p:cNvPr>
          <p:cNvSpPr>
            <a:spLocks noGrp="1"/>
          </p:cNvSpPr>
          <p:nvPr>
            <p:ph type="dt" sz="half" idx="10"/>
          </p:nvPr>
        </p:nvSpPr>
        <p:spPr>
          <a:xfrm>
            <a:off x="838200" y="6356351"/>
            <a:ext cx="2743200" cy="365125"/>
          </a:xfrm>
          <a:prstGeom prst="rect">
            <a:avLst/>
          </a:prstGeom>
        </p:spPr>
        <p:txBody>
          <a:bodyPr/>
          <a:lstStyle/>
          <a:p>
            <a:fld id="{2678335D-50EF-46A1-AD70-E58E554ACD3C}" type="datetime1">
              <a:rPr lang="en-US" smtClean="0"/>
              <a:t>10/29/23</a:t>
            </a:fld>
            <a:endParaRPr lang="en-US"/>
          </a:p>
        </p:txBody>
      </p:sp>
      <p:sp>
        <p:nvSpPr>
          <p:cNvPr id="6" name="Footer Placeholder 5">
            <a:extLst>
              <a:ext uri="{FF2B5EF4-FFF2-40B4-BE49-F238E27FC236}">
                <a16:creationId xmlns:a16="http://schemas.microsoft.com/office/drawing/2014/main" id="{29137D3C-9157-6A4D-B3FC-7B226ED29222}"/>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9DB182A-4BF9-5F41-A908-DFC23E64724F}"/>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650021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A1F0-B270-7049-988F-77C6A532A9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030449-C0AC-0F4D-8B00-58157086C3C8}"/>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30489FE3-E19C-3343-8DBD-230EB8ACF5F7}"/>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E31E9A-72CE-7744-90AD-CBA84005AD5F}"/>
              </a:ext>
            </a:extLst>
          </p:cNvPr>
          <p:cNvSpPr>
            <a:spLocks noGrp="1"/>
          </p:cNvSpPr>
          <p:nvPr>
            <p:ph type="dt" sz="half" idx="10"/>
          </p:nvPr>
        </p:nvSpPr>
        <p:spPr>
          <a:xfrm>
            <a:off x="838200" y="6356351"/>
            <a:ext cx="2743200" cy="365125"/>
          </a:xfrm>
          <a:prstGeom prst="rect">
            <a:avLst/>
          </a:prstGeom>
        </p:spPr>
        <p:txBody>
          <a:bodyPr/>
          <a:lstStyle/>
          <a:p>
            <a:fld id="{34E432FE-1E69-46CA-8F19-E234402C2F68}" type="datetime1">
              <a:rPr lang="en-US" smtClean="0"/>
              <a:t>10/29/23</a:t>
            </a:fld>
            <a:endParaRPr lang="en-US"/>
          </a:p>
        </p:txBody>
      </p:sp>
      <p:sp>
        <p:nvSpPr>
          <p:cNvPr id="6" name="Footer Placeholder 5">
            <a:extLst>
              <a:ext uri="{FF2B5EF4-FFF2-40B4-BE49-F238E27FC236}">
                <a16:creationId xmlns:a16="http://schemas.microsoft.com/office/drawing/2014/main" id="{9EB8B379-1EF7-534A-B2FF-EA8F195410E2}"/>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761B19C-BEAD-AC49-8528-67569E0DF942}"/>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986514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7AD727-180C-6C41-8560-04A952E258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E65D2-9D75-0548-91A2-FE37A13DCEB8}"/>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C3CCBD64-8A40-874E-A16E-3EDC3D92A623}"/>
              </a:ext>
            </a:extLst>
          </p:cNvPr>
          <p:cNvPicPr>
            <a:picLocks noChangeAspect="1"/>
          </p:cNvPicPr>
          <p:nvPr userDrawn="1"/>
        </p:nvPicPr>
        <p:blipFill>
          <a:blip r:embed="rId13"/>
          <a:stretch>
            <a:fillRect/>
          </a:stretch>
        </p:blipFill>
        <p:spPr>
          <a:xfrm>
            <a:off x="0" y="5943600"/>
            <a:ext cx="12192000" cy="914400"/>
          </a:xfrm>
          <a:prstGeom prst="rect">
            <a:avLst/>
          </a:prstGeom>
        </p:spPr>
      </p:pic>
    </p:spTree>
    <p:extLst>
      <p:ext uri="{BB962C8B-B14F-4D97-AF65-F5344CB8AC3E}">
        <p14:creationId xmlns:p14="http://schemas.microsoft.com/office/powerpoint/2010/main" val="239975681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tinyurl.com/3pawnch9" TargetMode="External"/><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hyperlink" Target="https://tinyurl.com/3pawnch9" TargetMode="External"/><Relationship Id="rId2" Type="http://schemas.openxmlformats.org/officeDocument/2006/relationships/image" Target="../media/image190.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250.png"/><Relationship Id="rId4" Type="http://schemas.openxmlformats.org/officeDocument/2006/relationships/image" Target="../media/image220.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40.png"/><Relationship Id="rId7" Type="http://schemas.openxmlformats.org/officeDocument/2006/relationships/image" Target="../media/image42.png"/><Relationship Id="rId2" Type="http://schemas.openxmlformats.org/officeDocument/2006/relationships/image" Target="../media/image230.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2.png"/><Relationship Id="rId9" Type="http://schemas.openxmlformats.org/officeDocument/2006/relationships/hyperlink" Target="https://tinyurl.com/3pawnch9"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49.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6.png"/><Relationship Id="rId9" Type="http://schemas.openxmlformats.org/officeDocument/2006/relationships/hyperlink" Target="https://tinyurl.com/3pawnch9"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480.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hyperlink" Target="https://github.com/KhushbuKathrotiya/RNN_Next_Sequence_Word" TargetMode="Externa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37.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hyperlink" Target="https://tinyurl.com/3pawnch9" TargetMode="External"/><Relationship Id="rId5" Type="http://schemas.openxmlformats.org/officeDocument/2006/relationships/image" Target="../media/image52.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hyperlink" Target="https://tinyurl.com/3pawnch9"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tinyurl.com/3pawnch9"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tinyurl.com/3pawnch9" TargetMode="External"/><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KhushbuKathrotiya/RNN_Next_Sequence_Word"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KhushbuKathrotiya/RNN_Next_Sequence_Word"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KhushbuKathrotiya/RNN_Next_Sequence_Word"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KhushbuKathrotiya/RNN_Next_Sequence_Word"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tinyurl.com/3pawnch9"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tinyurl.com/3pawnch9"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tinyurl.com/3pawnch9"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tinyurl.com/3pawnch9"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tinyurl.com/3pawnch9"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tinyurl.com/3pawnch9"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tinyurl.com/3pawnch9"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tinyurl.com/y4x357kk" TargetMode="External"/><Relationship Id="rId2" Type="http://schemas.openxmlformats.org/officeDocument/2006/relationships/image" Target="../media/image39.gif"/><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youtube.com/watch?v=5dMXyiWddYs&amp;ab_channel=SkillC" TargetMode="Externa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hyperlink" Target="https://tinyurl.com/mrycxxp5"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62.png"/><Relationship Id="rId21" Type="http://schemas.openxmlformats.org/officeDocument/2006/relationships/hyperlink" Target="https://tinyurl.com/mrycxxp5" TargetMode="External"/><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1.xml"/><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19" Type="http://schemas.openxmlformats.org/officeDocument/2006/relationships/image" Target="../media/image78.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hyperlink" Target="https://tinyurl.com/mrycxxp5" TargetMode="External"/><Relationship Id="rId5" Type="http://schemas.openxmlformats.org/officeDocument/2006/relationships/image" Target="../media/image52.sv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hyperlink" Target="https://tinyurl.com/3pawnch9"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84.png"/><Relationship Id="rId7" Type="http://schemas.openxmlformats.org/officeDocument/2006/relationships/image" Target="../media/image75.png"/><Relationship Id="rId12" Type="http://schemas.openxmlformats.org/officeDocument/2006/relationships/hyperlink" Target="https://tinyurl.com/mrycxxp5"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11" Type="http://schemas.openxmlformats.org/officeDocument/2006/relationships/image" Target="../media/image79.png"/><Relationship Id="rId5" Type="http://schemas.openxmlformats.org/officeDocument/2006/relationships/image" Target="../media/image86.png"/><Relationship Id="rId10" Type="http://schemas.openxmlformats.org/officeDocument/2006/relationships/image" Target="../media/image78.png"/><Relationship Id="rId4" Type="http://schemas.openxmlformats.org/officeDocument/2006/relationships/image" Target="../media/image85.png"/><Relationship Id="rId9" Type="http://schemas.openxmlformats.org/officeDocument/2006/relationships/image" Target="../media/image77.png"/></Relationships>
</file>

<file path=ppt/slides/_rels/slide41.xml.rels><?xml version="1.0" encoding="UTF-8" standalone="yes"?>
<Relationships xmlns="http://schemas.openxmlformats.org/package/2006/relationships"><Relationship Id="rId2" Type="http://schemas.openxmlformats.org/officeDocument/2006/relationships/hyperlink" Target="https://tinyurl.com/mrycxxp5"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79.png"/><Relationship Id="rId7"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hyperlink" Target="https://tinyurl.com/mrycxxp5"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79.png"/><Relationship Id="rId7" Type="http://schemas.openxmlformats.org/officeDocument/2006/relationships/image" Target="../media/image7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hyperlink" Target="https://tinyurl.com/mrycxxp5"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hyperlink" Target="https://tinyurl.com/mrycxxp5" TargetMode="External"/><Relationship Id="rId5" Type="http://schemas.openxmlformats.org/officeDocument/2006/relationships/image" Target="../media/image54.sv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90.png"/><Relationship Id="rId7" Type="http://schemas.openxmlformats.org/officeDocument/2006/relationships/image" Target="../media/image75.png"/><Relationship Id="rId12" Type="http://schemas.openxmlformats.org/officeDocument/2006/relationships/hyperlink" Target="https://tinyurl.com/mrycxxp5" TargetMode="Externa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79.png"/><Relationship Id="rId5" Type="http://schemas.openxmlformats.org/officeDocument/2006/relationships/image" Target="../media/image92.png"/><Relationship Id="rId10" Type="http://schemas.openxmlformats.org/officeDocument/2006/relationships/image" Target="../media/image78.png"/><Relationship Id="rId4" Type="http://schemas.openxmlformats.org/officeDocument/2006/relationships/image" Target="../media/image91.png"/><Relationship Id="rId9" Type="http://schemas.openxmlformats.org/officeDocument/2006/relationships/image" Target="../media/image7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s://youtu.be/NmLK_WQBxB4?si=kvUWczk7PkJ_xFlc" TargetMode="External"/><Relationship Id="rId2" Type="http://schemas.openxmlformats.org/officeDocument/2006/relationships/hyperlink" Target="https://youtu.be/ySEx_Bqxvvo?si=jHxqk5DrS8hoTnh7" TargetMode="External"/><Relationship Id="rId1" Type="http://schemas.openxmlformats.org/officeDocument/2006/relationships/slideLayout" Target="../slideLayouts/slideLayout5.xml"/><Relationship Id="rId5" Type="http://schemas.openxmlformats.org/officeDocument/2006/relationships/hyperlink" Target="https://www.youtube.com/watch?v=5dMXyiWddYs&amp;ab_channel=SkillC" TargetMode="External"/><Relationship Id="rId4" Type="http://schemas.openxmlformats.org/officeDocument/2006/relationships/hyperlink" Target="https://youtu.be/JgnbwKnHMZQ?si=hsVA6WVX0l37-Hdu"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tinyurl.com/yc5t3xy3" TargetMode="External"/><Relationship Id="rId3" Type="http://schemas.openxmlformats.org/officeDocument/2006/relationships/hyperlink" Target="https://tinyurl.com/m9cxvuj" TargetMode="External"/><Relationship Id="rId7" Type="http://schemas.openxmlformats.org/officeDocument/2006/relationships/hyperlink" Target="https://tinyurl.com/mrycxxp5" TargetMode="External"/><Relationship Id="rId2" Type="http://schemas.openxmlformats.org/officeDocument/2006/relationships/hyperlink" Target="https://tinyurl.com/pk7jrwnm" TargetMode="External"/><Relationship Id="rId1" Type="http://schemas.openxmlformats.org/officeDocument/2006/relationships/slideLayout" Target="../slideLayouts/slideLayout2.xml"/><Relationship Id="rId6" Type="http://schemas.openxmlformats.org/officeDocument/2006/relationships/hyperlink" Target="https://www.deeplearningbook.org/contents/rnn.html" TargetMode="External"/><Relationship Id="rId5" Type="http://schemas.openxmlformats.org/officeDocument/2006/relationships/hyperlink" Target="https://tinyurl.com/3pawnch9" TargetMode="External"/><Relationship Id="rId4" Type="http://schemas.openxmlformats.org/officeDocument/2006/relationships/hyperlink" Target="https://tinyurl.com/3ukwrsj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2.jpeg"/><Relationship Id="rId12"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5.png"/><Relationship Id="rId15" Type="http://schemas.openxmlformats.org/officeDocument/2006/relationships/hyperlink" Target="https://tinyurl.com/3pawnch9" TargetMode="External"/><Relationship Id="rId10"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tinyurl.com/3pawnch9" TargetMode="External"/><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40107-173F-A39C-DF0B-3A0B5CEC61B3}"/>
              </a:ext>
            </a:extLst>
          </p:cNvPr>
          <p:cNvSpPr>
            <a:spLocks noGrp="1"/>
          </p:cNvSpPr>
          <p:nvPr>
            <p:ph type="sldNum" sz="quarter" idx="12"/>
          </p:nvPr>
        </p:nvSpPr>
        <p:spPr>
          <a:xfrm>
            <a:off x="0" y="6243806"/>
            <a:ext cx="2743200" cy="365125"/>
          </a:xfrm>
        </p:spPr>
        <p:txBody>
          <a:bodyPr/>
          <a:lstStyle/>
          <a:p>
            <a:fld id="{2DEBF6B5-A8B6-5742-91AE-8DC29EBB8E42}" type="slidenum">
              <a:rPr lang="en-US" smtClean="0"/>
              <a:t>1</a:t>
            </a:fld>
            <a:endParaRPr lang="en-US" dirty="0"/>
          </a:p>
        </p:txBody>
      </p:sp>
      <p:pic>
        <p:nvPicPr>
          <p:cNvPr id="5" name="Picture 4" descr="A logo of a university of windsor&#10;&#10;Description automatically generated">
            <a:extLst>
              <a:ext uri="{FF2B5EF4-FFF2-40B4-BE49-F238E27FC236}">
                <a16:creationId xmlns:a16="http://schemas.microsoft.com/office/drawing/2014/main" id="{37171321-73A7-6236-5CDF-65C11E934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004" y="136524"/>
            <a:ext cx="9372600" cy="5857874"/>
          </a:xfrm>
          <a:prstGeom prst="rect">
            <a:avLst/>
          </a:prstGeom>
        </p:spPr>
      </p:pic>
      <p:sp>
        <p:nvSpPr>
          <p:cNvPr id="6" name="TextBox 5">
            <a:extLst>
              <a:ext uri="{FF2B5EF4-FFF2-40B4-BE49-F238E27FC236}">
                <a16:creationId xmlns:a16="http://schemas.microsoft.com/office/drawing/2014/main" id="{CA862B21-27B9-7524-8C25-9FB38921152F}"/>
              </a:ext>
            </a:extLst>
          </p:cNvPr>
          <p:cNvSpPr txBox="1"/>
          <p:nvPr/>
        </p:nvSpPr>
        <p:spPr>
          <a:xfrm>
            <a:off x="2011324" y="894720"/>
            <a:ext cx="8559960" cy="1661993"/>
          </a:xfrm>
          <a:prstGeom prst="rect">
            <a:avLst/>
          </a:prstGeom>
          <a:noFill/>
        </p:spPr>
        <p:txBody>
          <a:bodyPr wrap="square" rtlCol="0">
            <a:spAutoFit/>
          </a:bodyPr>
          <a:lstStyle/>
          <a:p>
            <a:pPr algn="ctr"/>
            <a:r>
              <a:rPr lang="en-US" sz="4000" b="1" dirty="0">
                <a:effectLst/>
                <a:latin typeface="Times New Roman" panose="02020603050405020304" pitchFamily="18" charset="0"/>
              </a:rPr>
              <a:t>University of Windsor</a:t>
            </a:r>
            <a:endParaRPr lang="en-US" sz="4000" b="1" dirty="0">
              <a:effectLst/>
            </a:endParaRPr>
          </a:p>
          <a:p>
            <a:pPr algn="ctr"/>
            <a:endParaRPr lang="en-CA" sz="3400" b="1" dirty="0">
              <a:latin typeface="Times" panose="02020603050405020304" pitchFamily="18" charset="0"/>
              <a:cs typeface="Times" panose="02020603050405020304" pitchFamily="18" charset="0"/>
            </a:endParaRPr>
          </a:p>
          <a:p>
            <a:pPr algn="ctr"/>
            <a:r>
              <a:rPr lang="en-CA" sz="2800" b="1" dirty="0">
                <a:latin typeface="Times" panose="02020603050405020304" pitchFamily="18" charset="0"/>
                <a:cs typeface="Times" panose="02020603050405020304" pitchFamily="18" charset="0"/>
              </a:rPr>
              <a:t>RECURRENT NEURAL NETWORKS (RNNs)</a:t>
            </a:r>
          </a:p>
        </p:txBody>
      </p:sp>
      <p:graphicFrame>
        <p:nvGraphicFramePr>
          <p:cNvPr id="7" name="Table 6">
            <a:extLst>
              <a:ext uri="{FF2B5EF4-FFF2-40B4-BE49-F238E27FC236}">
                <a16:creationId xmlns:a16="http://schemas.microsoft.com/office/drawing/2014/main" id="{5414F330-0E67-D35A-D537-7F67B3A1F7E1}"/>
              </a:ext>
            </a:extLst>
          </p:cNvPr>
          <p:cNvGraphicFramePr>
            <a:graphicFrameLocks noGrp="1"/>
          </p:cNvGraphicFramePr>
          <p:nvPr>
            <p:extLst>
              <p:ext uri="{D42A27DB-BD31-4B8C-83A1-F6EECF244321}">
                <p14:modId xmlns:p14="http://schemas.microsoft.com/office/powerpoint/2010/main" val="4135419835"/>
              </p:ext>
            </p:extLst>
          </p:nvPr>
        </p:nvGraphicFramePr>
        <p:xfrm>
          <a:off x="4766590" y="3017655"/>
          <a:ext cx="3252621" cy="1471912"/>
        </p:xfrm>
        <a:graphic>
          <a:graphicData uri="http://schemas.openxmlformats.org/drawingml/2006/table">
            <a:tbl>
              <a:tblPr firstRow="1" bandRow="1">
                <a:tableStyleId>{5C22544A-7EE6-4342-B048-85BDC9FD1C3A}</a:tableStyleId>
              </a:tblPr>
              <a:tblGrid>
                <a:gridCol w="3252621">
                  <a:extLst>
                    <a:ext uri="{9D8B030D-6E8A-4147-A177-3AD203B41FA5}">
                      <a16:colId xmlns:a16="http://schemas.microsoft.com/office/drawing/2014/main" val="3765872735"/>
                    </a:ext>
                  </a:extLst>
                </a:gridCol>
              </a:tblGrid>
              <a:tr h="367978">
                <a:tc>
                  <a:txBody>
                    <a:bodyPr/>
                    <a:lstStyle/>
                    <a:p>
                      <a:pPr algn="ctr"/>
                      <a:r>
                        <a:rPr lang="en-CA" dirty="0">
                          <a:latin typeface="Times New Roman" panose="02020603050405020304" pitchFamily="18" charset="0"/>
                          <a:cs typeface="Times New Roman" panose="02020603050405020304" pitchFamily="18" charset="0"/>
                        </a:rPr>
                        <a:t>Team Members</a:t>
                      </a:r>
                    </a:p>
                  </a:txBody>
                  <a:tcPr/>
                </a:tc>
                <a:extLst>
                  <a:ext uri="{0D108BD9-81ED-4DB2-BD59-A6C34878D82A}">
                    <a16:rowId xmlns:a16="http://schemas.microsoft.com/office/drawing/2014/main" val="783415735"/>
                  </a:ext>
                </a:extLst>
              </a:tr>
              <a:tr h="367978">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CA" sz="1800" b="0" kern="1200" dirty="0">
                          <a:solidFill>
                            <a:schemeClr val="dk1"/>
                          </a:solidFill>
                          <a:effectLst/>
                          <a:latin typeface="Times New Roman" panose="02020603050405020304" pitchFamily="18" charset="0"/>
                          <a:cs typeface="Times New Roman" panose="02020603050405020304" pitchFamily="18" charset="0"/>
                        </a:rPr>
                        <a:t>Divykumar Sachapara</a:t>
                      </a:r>
                      <a:endParaRPr lang="en-CA"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84348127"/>
                  </a:ext>
                </a:extLst>
              </a:tr>
              <a:tr h="367978">
                <a:tc>
                  <a:txBody>
                    <a:bodyPr/>
                    <a:lstStyle/>
                    <a:p>
                      <a:pPr algn="ctr"/>
                      <a:r>
                        <a:rPr lang="en-CA" dirty="0">
                          <a:latin typeface="Times New Roman" panose="02020603050405020304" pitchFamily="18" charset="0"/>
                          <a:cs typeface="Times New Roman" panose="02020603050405020304" pitchFamily="18" charset="0"/>
                        </a:rPr>
                        <a:t>Khushbuben Ramoliya</a:t>
                      </a:r>
                    </a:p>
                  </a:txBody>
                  <a:tcPr/>
                </a:tc>
                <a:extLst>
                  <a:ext uri="{0D108BD9-81ED-4DB2-BD59-A6C34878D82A}">
                    <a16:rowId xmlns:a16="http://schemas.microsoft.com/office/drawing/2014/main" val="2422167231"/>
                  </a:ext>
                </a:extLst>
              </a:tr>
              <a:tr h="367978">
                <a:tc>
                  <a:txBody>
                    <a:bodyPr/>
                    <a:lstStyle/>
                    <a:p>
                      <a:pPr algn="ctr"/>
                      <a:r>
                        <a:rPr lang="en-CA" dirty="0">
                          <a:latin typeface="Times New Roman" panose="02020603050405020304" pitchFamily="18" charset="0"/>
                          <a:cs typeface="Times New Roman" panose="02020603050405020304" pitchFamily="18" charset="0"/>
                        </a:rPr>
                        <a:t>Smit Sanjaykumar Patel</a:t>
                      </a:r>
                    </a:p>
                  </a:txBody>
                  <a:tcPr/>
                </a:tc>
                <a:extLst>
                  <a:ext uri="{0D108BD9-81ED-4DB2-BD59-A6C34878D82A}">
                    <a16:rowId xmlns:a16="http://schemas.microsoft.com/office/drawing/2014/main" val="1032535003"/>
                  </a:ext>
                </a:extLst>
              </a:tr>
            </a:tbl>
          </a:graphicData>
        </a:graphic>
      </p:graphicFrame>
      <p:sp>
        <p:nvSpPr>
          <p:cNvPr id="8" name="TextBox 7">
            <a:extLst>
              <a:ext uri="{FF2B5EF4-FFF2-40B4-BE49-F238E27FC236}">
                <a16:creationId xmlns:a16="http://schemas.microsoft.com/office/drawing/2014/main" id="{1AE3A052-0452-BD39-2D2B-D7A068983546}"/>
              </a:ext>
            </a:extLst>
          </p:cNvPr>
          <p:cNvSpPr txBox="1"/>
          <p:nvPr/>
        </p:nvSpPr>
        <p:spPr>
          <a:xfrm>
            <a:off x="4095714" y="4662775"/>
            <a:ext cx="4594371" cy="1661993"/>
          </a:xfrm>
          <a:prstGeom prst="rect">
            <a:avLst/>
          </a:prstGeom>
          <a:noFill/>
        </p:spPr>
        <p:txBody>
          <a:bodyPr wrap="square" rtlCol="0">
            <a:spAutoFit/>
          </a:bodyPr>
          <a:lstStyle/>
          <a:p>
            <a:pPr algn="ctr" rtl="0"/>
            <a:endParaRPr lang="en-US" b="1" dirty="0">
              <a:effectLst/>
              <a:latin typeface="Times New Roman" panose="02020603050405020304" pitchFamily="18" charset="0"/>
            </a:endParaRPr>
          </a:p>
          <a:p>
            <a:pPr algn="ctr" rtl="0"/>
            <a:r>
              <a:rPr lang="en-US" sz="2400" b="1" dirty="0">
                <a:effectLst/>
                <a:latin typeface="Times New Roman" panose="02020603050405020304" pitchFamily="18" charset="0"/>
              </a:rPr>
              <a:t>Instructor – Dr. Yasser </a:t>
            </a:r>
            <a:r>
              <a:rPr lang="en-US" sz="2400" b="1" dirty="0" err="1">
                <a:effectLst/>
                <a:latin typeface="Times New Roman" panose="02020603050405020304" pitchFamily="18" charset="0"/>
              </a:rPr>
              <a:t>Alginahi</a:t>
            </a:r>
            <a:br>
              <a:rPr lang="en-US" sz="2400" dirty="0">
                <a:effectLst/>
              </a:rPr>
            </a:br>
            <a:r>
              <a:rPr lang="en-US" sz="2400" dirty="0">
                <a:effectLst/>
                <a:latin typeface="Times New Roman" panose="02020603050405020304" pitchFamily="18" charset="0"/>
              </a:rPr>
              <a:t>October 27</a:t>
            </a:r>
            <a:r>
              <a:rPr lang="en-US" sz="2400" baseline="30000" dirty="0">
                <a:effectLst/>
                <a:latin typeface="Times New Roman" panose="02020603050405020304" pitchFamily="18" charset="0"/>
              </a:rPr>
              <a:t>th</a:t>
            </a:r>
            <a:r>
              <a:rPr lang="en-US" sz="2400" dirty="0">
                <a:effectLst/>
                <a:latin typeface="Times New Roman" panose="02020603050405020304" pitchFamily="18" charset="0"/>
              </a:rPr>
              <a:t> , 2023</a:t>
            </a:r>
            <a:br>
              <a:rPr lang="en-US" sz="2400" dirty="0">
                <a:effectLst/>
              </a:rPr>
            </a:br>
            <a:br>
              <a:rPr lang="en-US" b="0" i="0" dirty="0">
                <a:effectLst/>
                <a:latin typeface="Arial" panose="020B0604020202020204" pitchFamily="34" charset="0"/>
              </a:rPr>
            </a:br>
            <a:endParaRPr lang="en-CA" dirty="0"/>
          </a:p>
        </p:txBody>
      </p:sp>
    </p:spTree>
    <p:extLst>
      <p:ext uri="{BB962C8B-B14F-4D97-AF65-F5344CB8AC3E}">
        <p14:creationId xmlns:p14="http://schemas.microsoft.com/office/powerpoint/2010/main" val="3475886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E15E-C8FA-4108-CD7D-74E1AA753E00}"/>
              </a:ext>
            </a:extLst>
          </p:cNvPr>
          <p:cNvSpPr>
            <a:spLocks noGrp="1"/>
          </p:cNvSpPr>
          <p:nvPr>
            <p:ph type="title"/>
          </p:nvPr>
        </p:nvSpPr>
        <p:spPr>
          <a:xfrm>
            <a:off x="838200" y="365125"/>
            <a:ext cx="10515600" cy="880015"/>
          </a:xfrm>
        </p:spPr>
        <p:txBody>
          <a:bodyPr/>
          <a:lstStyle/>
          <a:p>
            <a:pPr algn="ctr"/>
            <a:r>
              <a:rPr lang="en-CA" b="1" dirty="0">
                <a:latin typeface="Times" panose="02020603050405020304" pitchFamily="18" charset="0"/>
                <a:cs typeface="Times" panose="02020603050405020304" pitchFamily="18" charset="0"/>
              </a:rPr>
              <a:t>Importance of Activation Functions</a:t>
            </a:r>
          </a:p>
        </p:txBody>
      </p:sp>
      <p:sp>
        <p:nvSpPr>
          <p:cNvPr id="3" name="Slide Number Placeholder 2">
            <a:extLst>
              <a:ext uri="{FF2B5EF4-FFF2-40B4-BE49-F238E27FC236}">
                <a16:creationId xmlns:a16="http://schemas.microsoft.com/office/drawing/2014/main" id="{771F03E4-16AD-FDB8-9B82-D91ADF3B80FE}"/>
              </a:ext>
            </a:extLst>
          </p:cNvPr>
          <p:cNvSpPr>
            <a:spLocks noGrp="1"/>
          </p:cNvSpPr>
          <p:nvPr>
            <p:ph type="sldNum" sz="quarter" idx="12"/>
          </p:nvPr>
        </p:nvSpPr>
        <p:spPr>
          <a:xfrm>
            <a:off x="0" y="6214461"/>
            <a:ext cx="2743200" cy="365125"/>
          </a:xfrm>
        </p:spPr>
        <p:txBody>
          <a:bodyPr/>
          <a:lstStyle/>
          <a:p>
            <a:fld id="{2DEBF6B5-A8B6-5742-91AE-8DC29EBB8E42}" type="slidenum">
              <a:rPr lang="en-US" smtClean="0"/>
              <a:t>10</a:t>
            </a:fld>
            <a:endParaRPr lang="en-US"/>
          </a:p>
        </p:txBody>
      </p:sp>
      <p:pic>
        <p:nvPicPr>
          <p:cNvPr id="5" name="Picture 4" descr="A diagram of functions and functions&#10;&#10;Description automatically generated with medium confidence">
            <a:extLst>
              <a:ext uri="{FF2B5EF4-FFF2-40B4-BE49-F238E27FC236}">
                <a16:creationId xmlns:a16="http://schemas.microsoft.com/office/drawing/2014/main" id="{AA6E7AF2-A1D5-61FD-B3D9-381F5AB6C134}"/>
              </a:ext>
            </a:extLst>
          </p:cNvPr>
          <p:cNvPicPr>
            <a:picLocks noChangeAspect="1"/>
          </p:cNvPicPr>
          <p:nvPr/>
        </p:nvPicPr>
        <p:blipFill rotWithShape="1">
          <a:blip r:embed="rId2">
            <a:extLst>
              <a:ext uri="{28A0092B-C50C-407E-A947-70E740481C1C}">
                <a14:useLocalDpi xmlns:a14="http://schemas.microsoft.com/office/drawing/2010/main" val="0"/>
              </a:ext>
            </a:extLst>
          </a:blip>
          <a:srcRect l="12759" t="32284" r="54077" b="17373"/>
          <a:stretch/>
        </p:blipFill>
        <p:spPr>
          <a:xfrm>
            <a:off x="1665052" y="1857983"/>
            <a:ext cx="3929975" cy="3142034"/>
          </a:xfrm>
          <a:prstGeom prst="rect">
            <a:avLst/>
          </a:prstGeom>
          <a:ln>
            <a:noFill/>
          </a:ln>
          <a:effectLst>
            <a:outerShdw blurRad="292100" dist="139700" dir="2700000" algn="tl" rotWithShape="0">
              <a:srgbClr val="333333">
                <a:alpha val="65000"/>
              </a:srgbClr>
            </a:outerShdw>
          </a:effectLst>
        </p:spPr>
      </p:pic>
      <p:pic>
        <p:nvPicPr>
          <p:cNvPr id="6" name="Picture 5" descr="A diagram of functions and functions&#10;&#10;Description automatically generated with medium confidence">
            <a:extLst>
              <a:ext uri="{FF2B5EF4-FFF2-40B4-BE49-F238E27FC236}">
                <a16:creationId xmlns:a16="http://schemas.microsoft.com/office/drawing/2014/main" id="{07CBA5C7-83BB-411F-ACD8-80B0C0B7D3C2}"/>
              </a:ext>
            </a:extLst>
          </p:cNvPr>
          <p:cNvPicPr>
            <a:picLocks noChangeAspect="1"/>
          </p:cNvPicPr>
          <p:nvPr/>
        </p:nvPicPr>
        <p:blipFill rotWithShape="1">
          <a:blip r:embed="rId2">
            <a:extLst>
              <a:ext uri="{28A0092B-C50C-407E-A947-70E740481C1C}">
                <a14:useLocalDpi xmlns:a14="http://schemas.microsoft.com/office/drawing/2010/main" val="0"/>
              </a:ext>
            </a:extLst>
          </a:blip>
          <a:srcRect l="53475" t="32284" r="12540" b="17373"/>
          <a:stretch/>
        </p:blipFill>
        <p:spPr>
          <a:xfrm>
            <a:off x="6499697" y="1857983"/>
            <a:ext cx="4027251" cy="314203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376C25A4-80F4-13A1-17B8-9185FF87661F}"/>
              </a:ext>
            </a:extLst>
          </p:cNvPr>
          <p:cNvSpPr txBox="1"/>
          <p:nvPr/>
        </p:nvSpPr>
        <p:spPr>
          <a:xfrm>
            <a:off x="838200" y="1245140"/>
            <a:ext cx="10515600" cy="461665"/>
          </a:xfrm>
          <a:prstGeom prst="rect">
            <a:avLst/>
          </a:prstGeom>
          <a:noFill/>
        </p:spPr>
        <p:txBody>
          <a:bodyPr wrap="square" rtlCol="0">
            <a:spAutoFit/>
          </a:bodyPr>
          <a:lstStyle/>
          <a:p>
            <a:pPr algn="ctr"/>
            <a:r>
              <a:rPr lang="en-CA" sz="2400" dirty="0">
                <a:latin typeface="Times" panose="02020603050405020304" pitchFamily="18" charset="0"/>
                <a:cs typeface="Times" panose="02020603050405020304" pitchFamily="18" charset="0"/>
              </a:rPr>
              <a:t>The Purpose of activation function Is to introduce non-linearities into the network.</a:t>
            </a:r>
          </a:p>
        </p:txBody>
      </p:sp>
      <p:sp>
        <p:nvSpPr>
          <p:cNvPr id="8" name="TextBox 7">
            <a:extLst>
              <a:ext uri="{FF2B5EF4-FFF2-40B4-BE49-F238E27FC236}">
                <a16:creationId xmlns:a16="http://schemas.microsoft.com/office/drawing/2014/main" id="{CADDD2D6-CFCF-58C8-64E7-881F4214B7F9}"/>
              </a:ext>
            </a:extLst>
          </p:cNvPr>
          <p:cNvSpPr txBox="1"/>
          <p:nvPr/>
        </p:nvSpPr>
        <p:spPr>
          <a:xfrm>
            <a:off x="1420239" y="5188466"/>
            <a:ext cx="4419599" cy="584775"/>
          </a:xfrm>
          <a:prstGeom prst="rect">
            <a:avLst/>
          </a:prstGeom>
          <a:noFill/>
        </p:spPr>
        <p:txBody>
          <a:bodyPr wrap="square" rtlCol="0">
            <a:spAutoFit/>
          </a:bodyPr>
          <a:lstStyle/>
          <a:p>
            <a:pPr algn="ctr"/>
            <a:r>
              <a:rPr lang="en-CA" sz="1600" dirty="0">
                <a:latin typeface="Times" panose="02020603050405020304" pitchFamily="18" charset="0"/>
                <a:cs typeface="Times" panose="02020603050405020304" pitchFamily="18" charset="0"/>
              </a:rPr>
              <a:t>Linear activation function produce linear decisions no matter the network size.</a:t>
            </a:r>
          </a:p>
        </p:txBody>
      </p:sp>
      <p:sp>
        <p:nvSpPr>
          <p:cNvPr id="9" name="TextBox 8">
            <a:extLst>
              <a:ext uri="{FF2B5EF4-FFF2-40B4-BE49-F238E27FC236}">
                <a16:creationId xmlns:a16="http://schemas.microsoft.com/office/drawing/2014/main" id="{21D924FC-B567-39D6-BDA8-6CCB4BF90F7C}"/>
              </a:ext>
            </a:extLst>
          </p:cNvPr>
          <p:cNvSpPr txBox="1"/>
          <p:nvPr/>
        </p:nvSpPr>
        <p:spPr>
          <a:xfrm>
            <a:off x="6352164" y="5215177"/>
            <a:ext cx="4419599" cy="584775"/>
          </a:xfrm>
          <a:prstGeom prst="rect">
            <a:avLst/>
          </a:prstGeom>
          <a:noFill/>
        </p:spPr>
        <p:txBody>
          <a:bodyPr wrap="square" rtlCol="0">
            <a:spAutoFit/>
          </a:bodyPr>
          <a:lstStyle/>
          <a:p>
            <a:pPr algn="ctr"/>
            <a:r>
              <a:rPr lang="en-CA" sz="1600" dirty="0">
                <a:latin typeface="Times" panose="02020603050405020304" pitchFamily="18" charset="0"/>
                <a:cs typeface="Times" panose="02020603050405020304" pitchFamily="18" charset="0"/>
              </a:rPr>
              <a:t>Non-linearities allow us to approximate arbitrarily complex functions.</a:t>
            </a:r>
          </a:p>
        </p:txBody>
      </p:sp>
      <p:sp>
        <p:nvSpPr>
          <p:cNvPr id="11" name="TextBox 10">
            <a:extLst>
              <a:ext uri="{FF2B5EF4-FFF2-40B4-BE49-F238E27FC236}">
                <a16:creationId xmlns:a16="http://schemas.microsoft.com/office/drawing/2014/main" id="{9FF938AE-0FB8-274E-86B6-D60D92793C80}"/>
              </a:ext>
            </a:extLst>
          </p:cNvPr>
          <p:cNvSpPr txBox="1"/>
          <p:nvPr/>
        </p:nvSpPr>
        <p:spPr>
          <a:xfrm>
            <a:off x="3697705" y="5842162"/>
            <a:ext cx="5102963"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[Source: </a:t>
            </a:r>
            <a:r>
              <a:rPr lang="en-IN" sz="1000" dirty="0">
                <a:latin typeface="Times New Roman" panose="02020603050405020304" pitchFamily="18" charset="0"/>
                <a:cs typeface="Times New Roman" panose="02020603050405020304" pitchFamily="18" charset="0"/>
                <a:hlinkClick r:id="rId3"/>
              </a:rPr>
              <a:t>https://tinyurl.com/3pawnch9</a:t>
            </a:r>
            <a:r>
              <a:rPr lang="en-IN" sz="1000" dirty="0">
                <a:latin typeface="Times New Roman" panose="02020603050405020304" pitchFamily="18" charset="0"/>
                <a:cs typeface="Times New Roman" panose="02020603050405020304" pitchFamily="18" charset="0"/>
              </a:rPr>
              <a:t> ]</a:t>
            </a:r>
            <a:endParaRPr lang="en-CA" sz="1000" dirty="0"/>
          </a:p>
        </p:txBody>
      </p:sp>
    </p:spTree>
    <p:extLst>
      <p:ext uri="{BB962C8B-B14F-4D97-AF65-F5344CB8AC3E}">
        <p14:creationId xmlns:p14="http://schemas.microsoft.com/office/powerpoint/2010/main" val="360829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8828-16AD-E0BF-E089-B76EBFCEA281}"/>
              </a:ext>
            </a:extLst>
          </p:cNvPr>
          <p:cNvSpPr>
            <a:spLocks noGrp="1"/>
          </p:cNvSpPr>
          <p:nvPr>
            <p:ph type="title"/>
          </p:nvPr>
        </p:nvSpPr>
        <p:spPr/>
        <p:txBody>
          <a:bodyPr/>
          <a:lstStyle/>
          <a:p>
            <a:pPr algn="ctr"/>
            <a:r>
              <a:rPr lang="en-CA" sz="3600" b="1" dirty="0">
                <a:latin typeface="Times New Roman" panose="02020603050405020304" pitchFamily="18" charset="0"/>
                <a:cs typeface="Times New Roman" panose="02020603050405020304" pitchFamily="18" charset="0"/>
              </a:rPr>
              <a:t>Feed-Forward</a:t>
            </a:r>
            <a:r>
              <a:rPr lang="en-CA" b="1" dirty="0">
                <a:latin typeface="Times New Roman" panose="02020603050405020304" pitchFamily="18" charset="0"/>
                <a:cs typeface="Times New Roman" panose="02020603050405020304" pitchFamily="18" charset="0"/>
              </a:rPr>
              <a:t> </a:t>
            </a:r>
            <a:r>
              <a:rPr lang="en-CA" sz="3600" b="1" dirty="0">
                <a:latin typeface="Times New Roman" panose="02020603050405020304" pitchFamily="18" charset="0"/>
                <a:cs typeface="Times New Roman" panose="02020603050405020304" pitchFamily="18" charset="0"/>
              </a:rPr>
              <a:t>Networks</a:t>
            </a:r>
          </a:p>
        </p:txBody>
      </p:sp>
      <p:sp>
        <p:nvSpPr>
          <p:cNvPr id="3" name="Slide Number Placeholder 2">
            <a:extLst>
              <a:ext uri="{FF2B5EF4-FFF2-40B4-BE49-F238E27FC236}">
                <a16:creationId xmlns:a16="http://schemas.microsoft.com/office/drawing/2014/main" id="{853953D8-9F80-1124-A260-76801B2D7D36}"/>
              </a:ext>
            </a:extLst>
          </p:cNvPr>
          <p:cNvSpPr>
            <a:spLocks noGrp="1"/>
          </p:cNvSpPr>
          <p:nvPr>
            <p:ph type="sldNum" sz="quarter" idx="12"/>
          </p:nvPr>
        </p:nvSpPr>
        <p:spPr>
          <a:xfrm>
            <a:off x="0" y="6228015"/>
            <a:ext cx="2743200" cy="365125"/>
          </a:xfrm>
        </p:spPr>
        <p:txBody>
          <a:bodyPr/>
          <a:lstStyle/>
          <a:p>
            <a:fld id="{2DEBF6B5-A8B6-5742-91AE-8DC29EBB8E42}" type="slidenum">
              <a:rPr lang="en-US" smtClean="0"/>
              <a:t>11</a:t>
            </a:fld>
            <a:endParaRPr lang="en-US" dirty="0"/>
          </a:p>
        </p:txBody>
      </p:sp>
      <p:grpSp>
        <p:nvGrpSpPr>
          <p:cNvPr id="90" name="Group 89">
            <a:extLst>
              <a:ext uri="{FF2B5EF4-FFF2-40B4-BE49-F238E27FC236}">
                <a16:creationId xmlns:a16="http://schemas.microsoft.com/office/drawing/2014/main" id="{5AAC89D1-A9CF-365B-5BEE-2B9899B13E2B}"/>
              </a:ext>
            </a:extLst>
          </p:cNvPr>
          <p:cNvGrpSpPr/>
          <p:nvPr/>
        </p:nvGrpSpPr>
        <p:grpSpPr>
          <a:xfrm>
            <a:off x="580159" y="1770657"/>
            <a:ext cx="5325973" cy="2556250"/>
            <a:chOff x="597568" y="2150875"/>
            <a:chExt cx="5325973" cy="2556250"/>
          </a:xfrm>
        </p:grpSpPr>
        <p:cxnSp>
          <p:nvCxnSpPr>
            <p:cNvPr id="20" name="Straight Arrow Connector 19">
              <a:extLst>
                <a:ext uri="{FF2B5EF4-FFF2-40B4-BE49-F238E27FC236}">
                  <a16:creationId xmlns:a16="http://schemas.microsoft.com/office/drawing/2014/main" id="{DFA09E9A-E650-6664-A853-4C91C8AA7815}"/>
                </a:ext>
              </a:extLst>
            </p:cNvPr>
            <p:cNvCxnSpPr>
              <a:stCxn id="17" idx="6"/>
              <a:endCxn id="4" idx="2"/>
            </p:cNvCxnSpPr>
            <p:nvPr/>
          </p:nvCxnSpPr>
          <p:spPr>
            <a:xfrm flipV="1">
              <a:off x="1126958" y="2446815"/>
              <a:ext cx="2001249" cy="284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AE24015B-41B2-76D4-C380-2C27CB1467AE}"/>
                </a:ext>
              </a:extLst>
            </p:cNvPr>
            <p:cNvGrpSpPr/>
            <p:nvPr/>
          </p:nvGrpSpPr>
          <p:grpSpPr>
            <a:xfrm>
              <a:off x="597568" y="2150875"/>
              <a:ext cx="5325973" cy="2556250"/>
              <a:chOff x="573505" y="1911693"/>
              <a:chExt cx="5325973" cy="2556250"/>
            </a:xfrm>
          </p:grpSpPr>
          <p:sp>
            <p:nvSpPr>
              <p:cNvPr id="11" name="Rectangle: Rounded Corners 10">
                <a:extLst>
                  <a:ext uri="{FF2B5EF4-FFF2-40B4-BE49-F238E27FC236}">
                    <a16:creationId xmlns:a16="http://schemas.microsoft.com/office/drawing/2014/main" id="{5267DBFE-36C8-E50E-E76A-54AB8DEDEE8B}"/>
                  </a:ext>
                </a:extLst>
              </p:cNvPr>
              <p:cNvSpPr/>
              <p:nvPr/>
            </p:nvSpPr>
            <p:spPr>
              <a:xfrm>
                <a:off x="3104144" y="1912914"/>
                <a:ext cx="529390" cy="2555029"/>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Oval 3">
                <a:extLst>
                  <a:ext uri="{FF2B5EF4-FFF2-40B4-BE49-F238E27FC236}">
                    <a16:creationId xmlns:a16="http://schemas.microsoft.com/office/drawing/2014/main" id="{ABB4FED4-7124-A166-B487-538B11ADB54B}"/>
                  </a:ext>
                </a:extLst>
              </p:cNvPr>
              <p:cNvSpPr/>
              <p:nvPr/>
            </p:nvSpPr>
            <p:spPr>
              <a:xfrm>
                <a:off x="3104144" y="1922886"/>
                <a:ext cx="529390" cy="569494"/>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FF52377D-520F-EBE6-B4DC-0E5CD9DB2CB8}"/>
                  </a:ext>
                </a:extLst>
              </p:cNvPr>
              <p:cNvSpPr/>
              <p:nvPr/>
            </p:nvSpPr>
            <p:spPr>
              <a:xfrm>
                <a:off x="3104144" y="3257892"/>
                <a:ext cx="529390" cy="569494"/>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49DFD4EF-58BF-6647-76AA-2FED4828838C}"/>
                  </a:ext>
                </a:extLst>
              </p:cNvPr>
              <p:cNvSpPr/>
              <p:nvPr/>
            </p:nvSpPr>
            <p:spPr>
              <a:xfrm>
                <a:off x="3104144" y="2590389"/>
                <a:ext cx="529390" cy="569494"/>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C560F658-BB98-2D14-68DE-FEA593F84099}"/>
                  </a:ext>
                </a:extLst>
              </p:cNvPr>
              <p:cNvSpPr/>
              <p:nvPr/>
            </p:nvSpPr>
            <p:spPr>
              <a:xfrm>
                <a:off x="3104144" y="3898449"/>
                <a:ext cx="529390" cy="569494"/>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8782F49A-5B1B-6B35-D858-F7D0337EC697}"/>
                  </a:ext>
                </a:extLst>
              </p:cNvPr>
              <p:cNvSpPr/>
              <p:nvPr/>
            </p:nvSpPr>
            <p:spPr>
              <a:xfrm>
                <a:off x="573505" y="3796127"/>
                <a:ext cx="529390" cy="569494"/>
              </a:xfrm>
              <a:prstGeom prst="ellipse">
                <a:avLst/>
              </a:prstGeom>
              <a:solidFill>
                <a:schemeClr val="accent1">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100" dirty="0" err="1">
                    <a:cs typeface="Calibri"/>
                  </a:rPr>
                  <a:t>Xm</a:t>
                </a:r>
                <a:endParaRPr lang="en-CA" sz="1100" dirty="0">
                  <a:cs typeface="Calibri"/>
                </a:endParaRPr>
              </a:p>
            </p:txBody>
          </p:sp>
          <p:sp>
            <p:nvSpPr>
              <p:cNvPr id="17" name="Oval 16">
                <a:extLst>
                  <a:ext uri="{FF2B5EF4-FFF2-40B4-BE49-F238E27FC236}">
                    <a16:creationId xmlns:a16="http://schemas.microsoft.com/office/drawing/2014/main" id="{56A5CCA8-8860-C945-F366-ECB0E6733712}"/>
                  </a:ext>
                </a:extLst>
              </p:cNvPr>
              <p:cNvSpPr/>
              <p:nvPr/>
            </p:nvSpPr>
            <p:spPr>
              <a:xfrm>
                <a:off x="573505" y="2207633"/>
                <a:ext cx="529390" cy="569494"/>
              </a:xfrm>
              <a:prstGeom prst="ellipse">
                <a:avLst/>
              </a:prstGeom>
              <a:solidFill>
                <a:schemeClr val="accent1">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i="1" dirty="0">
                    <a:ln w="0"/>
                    <a:solidFill>
                      <a:schemeClr val="tx1"/>
                    </a:solidFill>
                    <a:effectLst>
                      <a:outerShdw blurRad="38100" dist="19050" dir="2700000" algn="tl" rotWithShape="0">
                        <a:schemeClr val="dk1">
                          <a:alpha val="40000"/>
                        </a:schemeClr>
                      </a:outerShdw>
                    </a:effectLst>
                  </a:rPr>
                  <a:t>x</a:t>
                </a:r>
                <a:r>
                  <a:rPr lang="en-US" sz="800" i="1" dirty="0">
                    <a:ln w="0"/>
                    <a:solidFill>
                      <a:schemeClr val="tx1"/>
                    </a:solidFill>
                    <a:effectLst>
                      <a:outerShdw blurRad="38100" dist="19050" dir="2700000" algn="tl" rotWithShape="0">
                        <a:schemeClr val="dk1">
                          <a:alpha val="40000"/>
                        </a:schemeClr>
                      </a:outerShdw>
                    </a:effectLst>
                  </a:rPr>
                  <a:t>1</a:t>
                </a:r>
                <a:endParaRPr lang="en-US" sz="1400" i="1" dirty="0"/>
              </a:p>
            </p:txBody>
          </p:sp>
          <p:sp>
            <p:nvSpPr>
              <p:cNvPr id="18" name="Oval 17">
                <a:extLst>
                  <a:ext uri="{FF2B5EF4-FFF2-40B4-BE49-F238E27FC236}">
                    <a16:creationId xmlns:a16="http://schemas.microsoft.com/office/drawing/2014/main" id="{D779E4A3-B6A1-56EA-8C1F-613B383BB128}"/>
                  </a:ext>
                </a:extLst>
              </p:cNvPr>
              <p:cNvSpPr/>
              <p:nvPr/>
            </p:nvSpPr>
            <p:spPr>
              <a:xfrm>
                <a:off x="573505" y="2973145"/>
                <a:ext cx="529390" cy="569494"/>
              </a:xfrm>
              <a:prstGeom prst="ellipse">
                <a:avLst/>
              </a:prstGeom>
              <a:solidFill>
                <a:schemeClr val="accent1">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i="1" dirty="0">
                    <a:ln w="0"/>
                    <a:solidFill>
                      <a:schemeClr val="tx1"/>
                    </a:solidFill>
                    <a:effectLst>
                      <a:outerShdw blurRad="38100" dist="19050" dir="2700000" algn="tl" rotWithShape="0">
                        <a:schemeClr val="dk1">
                          <a:alpha val="40000"/>
                        </a:schemeClr>
                      </a:outerShdw>
                    </a:effectLst>
                  </a:rPr>
                  <a:t>x</a:t>
                </a:r>
                <a:r>
                  <a:rPr lang="en-US" sz="1000" i="1" dirty="0">
                    <a:ln w="0"/>
                    <a:solidFill>
                      <a:schemeClr val="tx1"/>
                    </a:solidFill>
                    <a:effectLst>
                      <a:outerShdw blurRad="38100" dist="19050" dir="2700000" algn="tl" rotWithShape="0">
                        <a:schemeClr val="dk1">
                          <a:alpha val="40000"/>
                        </a:schemeClr>
                      </a:outerShdw>
                    </a:effectLst>
                  </a:rPr>
                  <a:t>2</a:t>
                </a:r>
                <a:endParaRPr lang="en-US" sz="1800" i="1" dirty="0"/>
              </a:p>
            </p:txBody>
          </p:sp>
          <p:cxnSp>
            <p:nvCxnSpPr>
              <p:cNvPr id="21" name="Straight Arrow Connector 20">
                <a:extLst>
                  <a:ext uri="{FF2B5EF4-FFF2-40B4-BE49-F238E27FC236}">
                    <a16:creationId xmlns:a16="http://schemas.microsoft.com/office/drawing/2014/main" id="{AA2F03A5-6FB1-6A98-3920-C6DB61957F13}"/>
                  </a:ext>
                </a:extLst>
              </p:cNvPr>
              <p:cNvCxnSpPr>
                <a:cxnSpLocks/>
                <a:stCxn id="17" idx="6"/>
                <a:endCxn id="7" idx="2"/>
              </p:cNvCxnSpPr>
              <p:nvPr/>
            </p:nvCxnSpPr>
            <p:spPr>
              <a:xfrm>
                <a:off x="1102895" y="2492380"/>
                <a:ext cx="2001249" cy="1690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D5B8A0-F609-88AD-DEF9-EF5079844474}"/>
                  </a:ext>
                </a:extLst>
              </p:cNvPr>
              <p:cNvCxnSpPr>
                <a:cxnSpLocks/>
                <a:stCxn id="17" idx="6"/>
                <a:endCxn id="5" idx="2"/>
              </p:cNvCxnSpPr>
              <p:nvPr/>
            </p:nvCxnSpPr>
            <p:spPr>
              <a:xfrm>
                <a:off x="1102895" y="2492380"/>
                <a:ext cx="2001249" cy="1050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1758EC7-7224-9820-19A7-CF27472A8A42}"/>
                  </a:ext>
                </a:extLst>
              </p:cNvPr>
              <p:cNvCxnSpPr>
                <a:cxnSpLocks/>
                <a:stCxn id="17" idx="6"/>
                <a:endCxn id="6" idx="2"/>
              </p:cNvCxnSpPr>
              <p:nvPr/>
            </p:nvCxnSpPr>
            <p:spPr>
              <a:xfrm>
                <a:off x="1102895" y="2492380"/>
                <a:ext cx="2001249" cy="382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1168FF1-32DB-D0B3-89A9-3ABE1C898226}"/>
                  </a:ext>
                </a:extLst>
              </p:cNvPr>
              <p:cNvCxnSpPr>
                <a:cxnSpLocks/>
                <a:stCxn id="18" idx="6"/>
                <a:endCxn id="4" idx="2"/>
              </p:cNvCxnSpPr>
              <p:nvPr/>
            </p:nvCxnSpPr>
            <p:spPr>
              <a:xfrm flipV="1">
                <a:off x="1102895" y="2207633"/>
                <a:ext cx="2001249" cy="1050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BB87CCB-FF9D-F353-DE8E-6C86E1239DF6}"/>
                  </a:ext>
                </a:extLst>
              </p:cNvPr>
              <p:cNvCxnSpPr>
                <a:cxnSpLocks/>
                <a:stCxn id="18" idx="6"/>
                <a:endCxn id="6" idx="2"/>
              </p:cNvCxnSpPr>
              <p:nvPr/>
            </p:nvCxnSpPr>
            <p:spPr>
              <a:xfrm flipV="1">
                <a:off x="1102895" y="2875136"/>
                <a:ext cx="2001249" cy="382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A4CFEB0-FE50-06BF-6F3E-594115FB5BD5}"/>
                  </a:ext>
                </a:extLst>
              </p:cNvPr>
              <p:cNvCxnSpPr>
                <a:cxnSpLocks/>
                <a:stCxn id="18" idx="6"/>
                <a:endCxn id="7" idx="2"/>
              </p:cNvCxnSpPr>
              <p:nvPr/>
            </p:nvCxnSpPr>
            <p:spPr>
              <a:xfrm>
                <a:off x="1102895" y="3257892"/>
                <a:ext cx="2001249" cy="925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8F48B63-6DD2-6F25-5107-86CF322DFF41}"/>
                  </a:ext>
                </a:extLst>
              </p:cNvPr>
              <p:cNvCxnSpPr>
                <a:cxnSpLocks/>
                <a:stCxn id="16" idx="6"/>
                <a:endCxn id="4" idx="2"/>
              </p:cNvCxnSpPr>
              <p:nvPr/>
            </p:nvCxnSpPr>
            <p:spPr>
              <a:xfrm flipV="1">
                <a:off x="1102895" y="2207633"/>
                <a:ext cx="2001249" cy="1873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13427D7-AB2C-76DF-93DE-8CBCE876AE78}"/>
                  </a:ext>
                </a:extLst>
              </p:cNvPr>
              <p:cNvCxnSpPr>
                <a:cxnSpLocks/>
                <a:stCxn id="16" idx="6"/>
                <a:endCxn id="6" idx="2"/>
              </p:cNvCxnSpPr>
              <p:nvPr/>
            </p:nvCxnSpPr>
            <p:spPr>
              <a:xfrm flipV="1">
                <a:off x="1102895" y="2875136"/>
                <a:ext cx="2001249" cy="1205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E2DDFFF-539B-BB7C-3167-E7832E65BF69}"/>
                  </a:ext>
                </a:extLst>
              </p:cNvPr>
              <p:cNvCxnSpPr>
                <a:cxnSpLocks/>
                <a:stCxn id="16" idx="6"/>
                <a:endCxn id="5" idx="2"/>
              </p:cNvCxnSpPr>
              <p:nvPr/>
            </p:nvCxnSpPr>
            <p:spPr>
              <a:xfrm flipV="1">
                <a:off x="1102895" y="3542639"/>
                <a:ext cx="2001249" cy="53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60625DB-F4C5-3FA1-808C-0349DFF1CA02}"/>
                  </a:ext>
                </a:extLst>
              </p:cNvPr>
              <p:cNvCxnSpPr>
                <a:cxnSpLocks/>
                <a:stCxn id="18" idx="6"/>
                <a:endCxn id="5" idx="2"/>
              </p:cNvCxnSpPr>
              <p:nvPr/>
            </p:nvCxnSpPr>
            <p:spPr>
              <a:xfrm>
                <a:off x="1102895" y="3257892"/>
                <a:ext cx="2001249" cy="284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90ECDFC-06BF-42D5-46A9-2E5489B3F493}"/>
                  </a:ext>
                </a:extLst>
              </p:cNvPr>
              <p:cNvCxnSpPr>
                <a:cxnSpLocks/>
                <a:stCxn id="16" idx="6"/>
                <a:endCxn id="7" idx="2"/>
              </p:cNvCxnSpPr>
              <p:nvPr/>
            </p:nvCxnSpPr>
            <p:spPr>
              <a:xfrm>
                <a:off x="1102895" y="4080874"/>
                <a:ext cx="2001249" cy="102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5083067-C0EA-1C11-A674-D8521A8D4156}"/>
                  </a:ext>
                </a:extLst>
              </p:cNvPr>
              <p:cNvCxnSpPr>
                <a:cxnSpLocks/>
                <a:stCxn id="6" idx="6"/>
                <a:endCxn id="73" idx="2"/>
              </p:cNvCxnSpPr>
              <p:nvPr/>
            </p:nvCxnSpPr>
            <p:spPr>
              <a:xfrm flipV="1">
                <a:off x="3633534" y="2865605"/>
                <a:ext cx="1736554" cy="95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76DCFE3-8A81-F172-F808-EA552E3F055D}"/>
                  </a:ext>
                </a:extLst>
              </p:cNvPr>
              <p:cNvCxnSpPr>
                <a:cxnSpLocks/>
                <a:stCxn id="5" idx="6"/>
                <a:endCxn id="71" idx="2"/>
              </p:cNvCxnSpPr>
              <p:nvPr/>
            </p:nvCxnSpPr>
            <p:spPr>
              <a:xfrm flipV="1">
                <a:off x="3633534" y="3519196"/>
                <a:ext cx="1732537" cy="23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805FBD2-4B4E-B5E2-539F-AA7C4AA3442B}"/>
                  </a:ext>
                </a:extLst>
              </p:cNvPr>
              <p:cNvCxnSpPr>
                <a:cxnSpLocks/>
                <a:stCxn id="7" idx="6"/>
                <a:endCxn id="72" idx="2"/>
              </p:cNvCxnSpPr>
              <p:nvPr/>
            </p:nvCxnSpPr>
            <p:spPr>
              <a:xfrm flipV="1">
                <a:off x="3633534" y="4172787"/>
                <a:ext cx="1732537" cy="104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51DF741-7B40-A2DC-C982-71AEFF3F6506}"/>
                  </a:ext>
                </a:extLst>
              </p:cNvPr>
              <p:cNvCxnSpPr>
                <a:cxnSpLocks/>
                <a:stCxn id="4" idx="6"/>
                <a:endCxn id="70" idx="2"/>
              </p:cNvCxnSpPr>
              <p:nvPr/>
            </p:nvCxnSpPr>
            <p:spPr>
              <a:xfrm flipV="1">
                <a:off x="3633534" y="2196440"/>
                <a:ext cx="1736554" cy="111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B2992C20-3506-BD6B-AC38-7630312B557F}"/>
                  </a:ext>
                </a:extLst>
              </p:cNvPr>
              <p:cNvSpPr/>
              <p:nvPr/>
            </p:nvSpPr>
            <p:spPr>
              <a:xfrm>
                <a:off x="5370088" y="1911693"/>
                <a:ext cx="529390" cy="569494"/>
              </a:xfrm>
              <a:prstGeom prst="ellipse">
                <a:avLst/>
              </a:prstGeom>
              <a:solidFill>
                <a:srgbClr val="EEAEE0"/>
              </a:solidFill>
              <a:ln>
                <a:solidFill>
                  <a:srgbClr val="EEAEE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400" dirty="0">
                    <a:cs typeface="Calibri"/>
                  </a:rPr>
                  <a:t>y</a:t>
                </a:r>
                <a:r>
                  <a:rPr lang="en-CA" sz="800" dirty="0">
                    <a:cs typeface="Calibri"/>
                  </a:rPr>
                  <a:t>1</a:t>
                </a:r>
                <a:endParaRPr lang="en-CA" sz="800" dirty="0"/>
              </a:p>
            </p:txBody>
          </p:sp>
          <p:sp>
            <p:nvSpPr>
              <p:cNvPr id="71" name="Oval 70">
                <a:extLst>
                  <a:ext uri="{FF2B5EF4-FFF2-40B4-BE49-F238E27FC236}">
                    <a16:creationId xmlns:a16="http://schemas.microsoft.com/office/drawing/2014/main" id="{3B88BA04-C28F-77B3-E7EA-06443C1F1F99}"/>
                  </a:ext>
                </a:extLst>
              </p:cNvPr>
              <p:cNvSpPr/>
              <p:nvPr/>
            </p:nvSpPr>
            <p:spPr>
              <a:xfrm>
                <a:off x="5366071" y="3234449"/>
                <a:ext cx="529390" cy="569494"/>
              </a:xfrm>
              <a:prstGeom prst="ellipse">
                <a:avLst/>
              </a:prstGeom>
              <a:solidFill>
                <a:srgbClr val="EEAEE0"/>
              </a:solidFill>
              <a:ln>
                <a:solidFill>
                  <a:srgbClr val="EEAEE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400" dirty="0">
                    <a:cs typeface="Calibri"/>
                  </a:rPr>
                  <a:t>y</a:t>
                </a:r>
                <a:r>
                  <a:rPr lang="en-CA" sz="800" dirty="0">
                    <a:cs typeface="Calibri"/>
                  </a:rPr>
                  <a:t>3</a:t>
                </a:r>
                <a:endParaRPr lang="en-US" sz="800" dirty="0"/>
              </a:p>
            </p:txBody>
          </p:sp>
          <p:sp>
            <p:nvSpPr>
              <p:cNvPr id="72" name="Oval 71">
                <a:extLst>
                  <a:ext uri="{FF2B5EF4-FFF2-40B4-BE49-F238E27FC236}">
                    <a16:creationId xmlns:a16="http://schemas.microsoft.com/office/drawing/2014/main" id="{4E21892D-F3FD-4C14-4E8C-567720BECBF6}"/>
                  </a:ext>
                </a:extLst>
              </p:cNvPr>
              <p:cNvSpPr/>
              <p:nvPr/>
            </p:nvSpPr>
            <p:spPr>
              <a:xfrm>
                <a:off x="5366071" y="3888040"/>
                <a:ext cx="529390" cy="569494"/>
              </a:xfrm>
              <a:prstGeom prst="ellipse">
                <a:avLst/>
              </a:prstGeom>
              <a:solidFill>
                <a:srgbClr val="EEAEE0"/>
              </a:solidFill>
              <a:ln>
                <a:solidFill>
                  <a:srgbClr val="EEAEE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400" dirty="0">
                    <a:cs typeface="Calibri"/>
                  </a:rPr>
                  <a:t>Y</a:t>
                </a:r>
                <a:r>
                  <a:rPr lang="en-CA" sz="1000" dirty="0">
                    <a:cs typeface="Calibri"/>
                  </a:rPr>
                  <a:t>n</a:t>
                </a:r>
              </a:p>
            </p:txBody>
          </p:sp>
          <p:sp>
            <p:nvSpPr>
              <p:cNvPr id="73" name="Oval 72">
                <a:extLst>
                  <a:ext uri="{FF2B5EF4-FFF2-40B4-BE49-F238E27FC236}">
                    <a16:creationId xmlns:a16="http://schemas.microsoft.com/office/drawing/2014/main" id="{C2B8C4AD-CAEF-9147-6F3A-E84290459460}"/>
                  </a:ext>
                </a:extLst>
              </p:cNvPr>
              <p:cNvSpPr/>
              <p:nvPr/>
            </p:nvSpPr>
            <p:spPr>
              <a:xfrm>
                <a:off x="5370088" y="2580858"/>
                <a:ext cx="529390" cy="569494"/>
              </a:xfrm>
              <a:prstGeom prst="ellipse">
                <a:avLst/>
              </a:prstGeom>
              <a:solidFill>
                <a:srgbClr val="EEAEE0"/>
              </a:solidFill>
              <a:ln>
                <a:solidFill>
                  <a:srgbClr val="EEAEE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400" dirty="0">
                    <a:cs typeface="Calibri"/>
                  </a:rPr>
                  <a:t>y</a:t>
                </a:r>
                <a:r>
                  <a:rPr lang="en-CA" sz="800" dirty="0">
                    <a:cs typeface="Calibri"/>
                  </a:rPr>
                  <a:t>2</a:t>
                </a:r>
                <a:endParaRPr lang="en-CA" sz="800" dirty="0"/>
              </a:p>
            </p:txBody>
          </p:sp>
        </p:grpSp>
      </p:grpSp>
      <mc:AlternateContent xmlns:mc="http://schemas.openxmlformats.org/markup-compatibility/2006" xmlns:a14="http://schemas.microsoft.com/office/drawing/2010/main">
        <mc:Choice Requires="a14">
          <p:sp>
            <p:nvSpPr>
              <p:cNvPr id="9" name="Title 1">
                <a:extLst>
                  <a:ext uri="{FF2B5EF4-FFF2-40B4-BE49-F238E27FC236}">
                    <a16:creationId xmlns:a16="http://schemas.microsoft.com/office/drawing/2014/main" id="{EF7CF656-E4B1-3FAF-E283-A3F96A35AF37}"/>
                  </a:ext>
                </a:extLst>
              </p:cNvPr>
              <p:cNvSpPr txBox="1">
                <a:spLocks/>
              </p:cNvSpPr>
              <p:nvPr/>
            </p:nvSpPr>
            <p:spPr>
              <a:xfrm>
                <a:off x="-369850" y="4695514"/>
                <a:ext cx="2709747" cy="387004"/>
              </a:xfrm>
              <a:prstGeom prst="rect">
                <a:avLst/>
              </a:prstGeom>
            </p:spPr>
            <p:txBody>
              <a:bodyPr vert="horz" lIns="91440" tIns="45720" rIns="91440" bIns="45720" rtlCol="0" anchor="ctr">
                <a:normAutofit fontScale="47500" lnSpcReduction="20000"/>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i="1" dirty="0" smtClean="0">
                          <a:ln w="0"/>
                          <a:effectLst>
                            <a:outerShdw blurRad="38100" dist="19050" dir="2700000" algn="tl" rotWithShape="0">
                              <a:schemeClr val="dk1">
                                <a:alpha val="40000"/>
                              </a:schemeClr>
                            </a:outerShdw>
                          </a:effectLst>
                          <a:latin typeface="Cambria Math" panose="02040503050406030204" pitchFamily="18" charset="0"/>
                        </a:rPr>
                        <m:t>𝑥</m:t>
                      </m:r>
                      <m:r>
                        <a:rPr lang="en-US" i="1" dirty="0" smtClean="0">
                          <a:ln w="0"/>
                          <a:effectLst>
                            <a:outerShdw blurRad="38100" dist="19050" dir="2700000" algn="tl" rotWithShape="0">
                              <a:schemeClr val="dk1">
                                <a:alpha val="40000"/>
                              </a:schemeClr>
                            </a:outerShdw>
                          </a:effectLst>
                          <a:latin typeface="Cambria Math" panose="02040503050406030204" pitchFamily="18" charset="0"/>
                        </a:rPr>
                        <m:t>∈</m:t>
                      </m:r>
                      <m:sSup>
                        <m:sSupPr>
                          <m:ctrlPr>
                            <a:rPr lang="en-US" i="1" dirty="0">
                              <a:ln w="0"/>
                              <a:effectLst>
                                <a:outerShdw blurRad="38100" dist="19050" dir="2700000" algn="tl" rotWithShape="0">
                                  <a:schemeClr val="dk1">
                                    <a:alpha val="40000"/>
                                  </a:schemeClr>
                                </a:outerShdw>
                              </a:effectLst>
                              <a:latin typeface="Cambria Math" panose="02040503050406030204" pitchFamily="18" charset="0"/>
                            </a:rPr>
                          </m:ctrlPr>
                        </m:sSupPr>
                        <m:e>
                          <m:r>
                            <a:rPr lang="en-US" i="1" dirty="0">
                              <a:ln w="0"/>
                              <a:effectLst>
                                <a:outerShdw blurRad="38100" dist="19050" dir="2700000" algn="tl" rotWithShape="0">
                                  <a:schemeClr val="dk1">
                                    <a:alpha val="40000"/>
                                  </a:schemeClr>
                                </a:outerShdw>
                              </a:effectLst>
                              <a:latin typeface="Cambria Math" panose="02040503050406030204" pitchFamily="18" charset="0"/>
                            </a:rPr>
                            <m:t>ℝ</m:t>
                          </m:r>
                        </m:e>
                        <m:sup>
                          <m:r>
                            <a:rPr lang="en-US" i="1" dirty="0">
                              <a:ln w="0"/>
                              <a:effectLst>
                                <a:outerShdw blurRad="38100" dist="19050" dir="2700000" algn="tl" rotWithShape="0">
                                  <a:schemeClr val="dk1">
                                    <a:alpha val="40000"/>
                                  </a:schemeClr>
                                </a:outerShdw>
                              </a:effectLst>
                              <a:latin typeface="Cambria Math" panose="02040503050406030204" pitchFamily="18" charset="0"/>
                            </a:rPr>
                            <m:t>𝑚</m:t>
                          </m:r>
                        </m:sup>
                      </m:sSup>
                    </m:oMath>
                  </m:oMathPara>
                </a14:m>
                <a:endParaRPr lang="en-CA" dirty="0"/>
              </a:p>
            </p:txBody>
          </p:sp>
        </mc:Choice>
        <mc:Fallback xmlns="">
          <p:sp>
            <p:nvSpPr>
              <p:cNvPr id="9" name="Title 1">
                <a:extLst>
                  <a:ext uri="{FF2B5EF4-FFF2-40B4-BE49-F238E27FC236}">
                    <a16:creationId xmlns:a16="http://schemas.microsoft.com/office/drawing/2014/main" id="{EF7CF656-E4B1-3FAF-E283-A3F96A35AF37}"/>
                  </a:ext>
                </a:extLst>
              </p:cNvPr>
              <p:cNvSpPr txBox="1">
                <a:spLocks noRot="1" noChangeAspect="1" noMove="1" noResize="1" noEditPoints="1" noAdjustHandles="1" noChangeArrowheads="1" noChangeShapeType="1" noTextEdit="1"/>
              </p:cNvSpPr>
              <p:nvPr/>
            </p:nvSpPr>
            <p:spPr>
              <a:xfrm>
                <a:off x="-369850" y="4695514"/>
                <a:ext cx="2709747" cy="38700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F5D778D-2C9D-EB29-43ED-4E6ABB1A1914}"/>
                  </a:ext>
                </a:extLst>
              </p:cNvPr>
              <p:cNvSpPr txBox="1"/>
              <p:nvPr/>
            </p:nvSpPr>
            <p:spPr>
              <a:xfrm>
                <a:off x="5172939" y="4750630"/>
                <a:ext cx="9287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i="1" smtClean="0">
                          <a:latin typeface="Cambria Math" panose="02040503050406030204" pitchFamily="18" charset="0"/>
                        </a:rPr>
                        <m:t>𝑦</m:t>
                      </m:r>
                      <m:r>
                        <a:rPr lang="en-CA" i="0">
                          <a:latin typeface="Cambria Math" panose="02040503050406030204" pitchFamily="18" charset="0"/>
                        </a:rPr>
                        <m:t>∈</m:t>
                      </m:r>
                      <m:sSup>
                        <m:sSupPr>
                          <m:ctrlPr>
                            <a:rPr lang="en-CA" i="1">
                              <a:solidFill>
                                <a:srgbClr val="836967"/>
                              </a:solidFill>
                              <a:latin typeface="Cambria Math" panose="02040503050406030204" pitchFamily="18" charset="0"/>
                            </a:rPr>
                          </m:ctrlPr>
                        </m:sSupPr>
                        <m:e>
                          <m:r>
                            <a:rPr lang="en-CA" i="0">
                              <a:latin typeface="Cambria Math" panose="02040503050406030204" pitchFamily="18" charset="0"/>
                            </a:rPr>
                            <m:t>ℝ</m:t>
                          </m:r>
                        </m:e>
                        <m:sup>
                          <m:r>
                            <a:rPr lang="en-CA" i="1">
                              <a:latin typeface="Cambria Math" panose="02040503050406030204" pitchFamily="18" charset="0"/>
                            </a:rPr>
                            <m:t>𝑛</m:t>
                          </m:r>
                        </m:sup>
                      </m:sSup>
                    </m:oMath>
                  </m:oMathPara>
                </a14:m>
                <a:endParaRPr lang="en-CA"/>
              </a:p>
            </p:txBody>
          </p:sp>
        </mc:Choice>
        <mc:Fallback xmlns="">
          <p:sp>
            <p:nvSpPr>
              <p:cNvPr id="10" name="TextBox 9">
                <a:extLst>
                  <a:ext uri="{FF2B5EF4-FFF2-40B4-BE49-F238E27FC236}">
                    <a16:creationId xmlns:a16="http://schemas.microsoft.com/office/drawing/2014/main" id="{CF5D778D-2C9D-EB29-43ED-4E6ABB1A1914}"/>
                  </a:ext>
                </a:extLst>
              </p:cNvPr>
              <p:cNvSpPr txBox="1">
                <a:spLocks noRot="1" noChangeAspect="1" noMove="1" noResize="1" noEditPoints="1" noAdjustHandles="1" noChangeArrowheads="1" noChangeShapeType="1" noTextEdit="1"/>
              </p:cNvSpPr>
              <p:nvPr/>
            </p:nvSpPr>
            <p:spPr>
              <a:xfrm>
                <a:off x="5172939" y="4750630"/>
                <a:ext cx="928754" cy="276999"/>
              </a:xfrm>
              <a:prstGeom prst="rect">
                <a:avLst/>
              </a:prstGeom>
              <a:blipFill>
                <a:blip r:embed="rId3"/>
                <a:stretch>
                  <a:fillRect b="-23913"/>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69872B39-BA90-C9C8-A122-6D98301A5B67}"/>
              </a:ext>
            </a:extLst>
          </p:cNvPr>
          <p:cNvCxnSpPr/>
          <p:nvPr/>
        </p:nvCxnSpPr>
        <p:spPr>
          <a:xfrm>
            <a:off x="6410429" y="1554832"/>
            <a:ext cx="0" cy="4082716"/>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C245D3B-2FC7-C076-ABE7-1CC021827D4C}"/>
              </a:ext>
            </a:extLst>
          </p:cNvPr>
          <p:cNvGrpSpPr/>
          <p:nvPr/>
        </p:nvGrpSpPr>
        <p:grpSpPr>
          <a:xfrm>
            <a:off x="6932536" y="2402831"/>
            <a:ext cx="4586688" cy="1292821"/>
            <a:chOff x="3577875" y="2077590"/>
            <a:chExt cx="2958804" cy="914400"/>
          </a:xfrm>
        </p:grpSpPr>
        <p:sp>
          <p:nvSpPr>
            <p:cNvPr id="14" name="Oval 13">
              <a:extLst>
                <a:ext uri="{FF2B5EF4-FFF2-40B4-BE49-F238E27FC236}">
                  <a16:creationId xmlns:a16="http://schemas.microsoft.com/office/drawing/2014/main" id="{9E2BE818-6F99-7DF5-7FA9-F7F8B8E2AF62}"/>
                </a:ext>
              </a:extLst>
            </p:cNvPr>
            <p:cNvSpPr/>
            <p:nvPr/>
          </p:nvSpPr>
          <p:spPr>
            <a:xfrm>
              <a:off x="3577875" y="2197601"/>
              <a:ext cx="651510"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i="1"/>
                <a:t>x</a:t>
              </a:r>
            </a:p>
          </p:txBody>
        </p:sp>
        <p:grpSp>
          <p:nvGrpSpPr>
            <p:cNvPr id="15" name="Group 14">
              <a:extLst>
                <a:ext uri="{FF2B5EF4-FFF2-40B4-BE49-F238E27FC236}">
                  <a16:creationId xmlns:a16="http://schemas.microsoft.com/office/drawing/2014/main" id="{928B398C-9817-A8C1-CCE4-3485D66C0285}"/>
                </a:ext>
              </a:extLst>
            </p:cNvPr>
            <p:cNvGrpSpPr/>
            <p:nvPr/>
          </p:nvGrpSpPr>
          <p:grpSpPr>
            <a:xfrm rot="5400000">
              <a:off x="4925832" y="1381143"/>
              <a:ext cx="914400" cy="2307294"/>
              <a:chOff x="4925829" y="1381142"/>
              <a:chExt cx="914400" cy="2307294"/>
            </a:xfrm>
          </p:grpSpPr>
          <p:sp>
            <p:nvSpPr>
              <p:cNvPr id="19" name="Rounded Rectangle 8">
                <a:extLst>
                  <a:ext uri="{FF2B5EF4-FFF2-40B4-BE49-F238E27FC236}">
                    <a16:creationId xmlns:a16="http://schemas.microsoft.com/office/drawing/2014/main" id="{E2BA1487-985A-5795-3E85-13A0819BBA3D}"/>
                  </a:ext>
                </a:extLst>
              </p:cNvPr>
              <p:cNvSpPr>
                <a:spLocks/>
              </p:cNvSpPr>
              <p:nvPr/>
            </p:nvSpPr>
            <p:spPr>
              <a:xfrm>
                <a:off x="4925829" y="254011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cxnSp>
            <p:nvCxnSpPr>
              <p:cNvPr id="32" name="Straight Arrow Connector 31">
                <a:extLst>
                  <a:ext uri="{FF2B5EF4-FFF2-40B4-BE49-F238E27FC236}">
                    <a16:creationId xmlns:a16="http://schemas.microsoft.com/office/drawing/2014/main" id="{2DEDBEFA-C605-4A72-2A99-4DC1676E49FF}"/>
                  </a:ext>
                </a:extLst>
              </p:cNvPr>
              <p:cNvCxnSpPr>
                <a:cxnSpLocks/>
                <a:stCxn id="7" idx="0"/>
                <a:endCxn id="10" idx="2"/>
              </p:cNvCxnSpPr>
              <p:nvPr/>
            </p:nvCxnSpPr>
            <p:spPr>
              <a:xfrm rot="16200000">
                <a:off x="5129300" y="2286382"/>
                <a:ext cx="50745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9541C515-4E20-DD19-3ACF-3495A0211311}"/>
                  </a:ext>
                </a:extLst>
              </p:cNvPr>
              <p:cNvCxnSpPr>
                <a:cxnSpLocks/>
                <a:stCxn id="5" idx="6"/>
                <a:endCxn id="7" idx="2"/>
              </p:cNvCxnSpPr>
              <p:nvPr/>
            </p:nvCxnSpPr>
            <p:spPr>
              <a:xfrm rot="16200000">
                <a:off x="5134228" y="3439629"/>
                <a:ext cx="497603"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63DCEC76-D1CA-F9C8-3B79-516423CB77CF}"/>
                      </a:ext>
                    </a:extLst>
                  </p:cNvPr>
                  <p:cNvSpPr/>
                  <p:nvPr/>
                </p:nvSpPr>
                <p:spPr>
                  <a:xfrm rot="16200000">
                    <a:off x="5057274" y="1369712"/>
                    <a:ext cx="651510" cy="674370"/>
                  </a:xfrm>
                  <a:prstGeom prst="ellipse">
                    <a:avLst/>
                  </a:prstGeom>
                  <a:solidFill>
                    <a:srgbClr val="EEAE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acc>
                            <m:accPr>
                              <m:chr m:val="̂"/>
                              <m:ctrlPr>
                                <a:rPr lang="en-US" i="1" dirty="0" smtClean="0">
                                  <a:solidFill>
                                    <a:srgbClr val="836967"/>
                                  </a:solidFill>
                                  <a:latin typeface="Cambria Math" panose="02040503050406030204" pitchFamily="18" charset="0"/>
                                </a:rPr>
                              </m:ctrlPr>
                            </m:accPr>
                            <m:e>
                              <m:r>
                                <a:rPr lang="en-US" i="1" dirty="0">
                                  <a:latin typeface="Cambria Math" panose="02040503050406030204" pitchFamily="18" charset="0"/>
                                </a:rPr>
                                <m:t>𝑦</m:t>
                              </m:r>
                            </m:e>
                          </m:acc>
                        </m:oMath>
                      </m:oMathPara>
                    </a14:m>
                    <a:endParaRPr lang="en-US" i="1"/>
                  </a:p>
                </p:txBody>
              </p:sp>
            </mc:Choice>
            <mc:Fallback xmlns="">
              <p:sp>
                <p:nvSpPr>
                  <p:cNvPr id="34" name="Oval 33">
                    <a:extLst>
                      <a:ext uri="{FF2B5EF4-FFF2-40B4-BE49-F238E27FC236}">
                        <a16:creationId xmlns:a16="http://schemas.microsoft.com/office/drawing/2014/main" id="{63DCEC76-D1CA-F9C8-3B79-516423CB77CF}"/>
                      </a:ext>
                    </a:extLst>
                  </p:cNvPr>
                  <p:cNvSpPr>
                    <a:spLocks noRot="1" noChangeAspect="1" noMove="1" noResize="1" noEditPoints="1" noAdjustHandles="1" noChangeArrowheads="1" noChangeShapeType="1" noTextEdit="1"/>
                  </p:cNvSpPr>
                  <p:nvPr/>
                </p:nvSpPr>
                <p:spPr>
                  <a:xfrm rot="16200000">
                    <a:off x="5057274" y="1369712"/>
                    <a:ext cx="651510" cy="674370"/>
                  </a:xfrm>
                  <a:prstGeom prst="ellipse">
                    <a:avLst/>
                  </a:prstGeom>
                  <a:blipFill>
                    <a:blip r:embed="rId4"/>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847EBCB-9B89-4ED2-1980-0D0482D2F9B0}"/>
                  </a:ext>
                </a:extLst>
              </p:cNvPr>
              <p:cNvSpPr txBox="1"/>
              <p:nvPr/>
            </p:nvSpPr>
            <p:spPr>
              <a:xfrm>
                <a:off x="6989517" y="4752379"/>
                <a:ext cx="8290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smtClean="0">
                              <a:solidFill>
                                <a:srgbClr val="836967"/>
                              </a:solidFill>
                              <a:latin typeface="Cambria Math" panose="02040503050406030204" pitchFamily="18" charset="0"/>
                            </a:rPr>
                          </m:ctrlPr>
                        </m:sSubPr>
                        <m:e>
                          <m:r>
                            <a:rPr lang="en-CA" b="0" i="1" smtClean="0">
                              <a:solidFill>
                                <a:srgbClr val="836967"/>
                              </a:solidFill>
                              <a:latin typeface="Cambria Math" panose="02040503050406030204" pitchFamily="18" charset="0"/>
                            </a:rPr>
                            <m:t>𝑥</m:t>
                          </m:r>
                        </m:e>
                        <m:sub>
                          <m:r>
                            <a:rPr lang="en-CA" i="1">
                              <a:latin typeface="Cambria Math" panose="02040503050406030204" pitchFamily="18" charset="0"/>
                            </a:rPr>
                            <m:t>𝑡</m:t>
                          </m:r>
                        </m:sub>
                      </m:sSub>
                      <m:r>
                        <a:rPr lang="en-CA" i="0">
                          <a:latin typeface="Cambria Math" panose="02040503050406030204" pitchFamily="18" charset="0"/>
                        </a:rPr>
                        <m:t>∈</m:t>
                      </m:r>
                      <m:sSup>
                        <m:sSupPr>
                          <m:ctrlPr>
                            <a:rPr lang="en-CA" i="1">
                              <a:solidFill>
                                <a:srgbClr val="836967"/>
                              </a:solidFill>
                              <a:latin typeface="Cambria Math" panose="02040503050406030204" pitchFamily="18" charset="0"/>
                            </a:rPr>
                          </m:ctrlPr>
                        </m:sSupPr>
                        <m:e>
                          <m:r>
                            <a:rPr lang="en-CA" i="0">
                              <a:latin typeface="Cambria Math" panose="02040503050406030204" pitchFamily="18" charset="0"/>
                            </a:rPr>
                            <m:t>ℝ</m:t>
                          </m:r>
                        </m:e>
                        <m:sup>
                          <m:r>
                            <a:rPr lang="en-CA" i="1">
                              <a:latin typeface="Cambria Math" panose="02040503050406030204" pitchFamily="18" charset="0"/>
                            </a:rPr>
                            <m:t>𝑛</m:t>
                          </m:r>
                        </m:sup>
                      </m:sSup>
                    </m:oMath>
                  </m:oMathPara>
                </a14:m>
                <a:endParaRPr lang="en-CA"/>
              </a:p>
            </p:txBody>
          </p:sp>
        </mc:Choice>
        <mc:Fallback xmlns="">
          <p:sp>
            <p:nvSpPr>
              <p:cNvPr id="36" name="TextBox 35">
                <a:extLst>
                  <a:ext uri="{FF2B5EF4-FFF2-40B4-BE49-F238E27FC236}">
                    <a16:creationId xmlns:a16="http://schemas.microsoft.com/office/drawing/2014/main" id="{2847EBCB-9B89-4ED2-1980-0D0482D2F9B0}"/>
                  </a:ext>
                </a:extLst>
              </p:cNvPr>
              <p:cNvSpPr txBox="1">
                <a:spLocks noRot="1" noChangeAspect="1" noMove="1" noResize="1" noEditPoints="1" noAdjustHandles="1" noChangeArrowheads="1" noChangeShapeType="1" noTextEdit="1"/>
              </p:cNvSpPr>
              <p:nvPr/>
            </p:nvSpPr>
            <p:spPr>
              <a:xfrm>
                <a:off x="6989517" y="4752379"/>
                <a:ext cx="829010" cy="276999"/>
              </a:xfrm>
              <a:prstGeom prst="rect">
                <a:avLst/>
              </a:prstGeom>
              <a:blipFill>
                <a:blip r:embed="rId5"/>
                <a:stretch>
                  <a:fillRect l="-3676"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283A7EB-4248-12D0-4E58-8BF7B0A98B01}"/>
                  </a:ext>
                </a:extLst>
              </p:cNvPr>
              <p:cNvSpPr txBox="1"/>
              <p:nvPr/>
            </p:nvSpPr>
            <p:spPr>
              <a:xfrm>
                <a:off x="10307852" y="4748354"/>
                <a:ext cx="13034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smtClean="0">
                              <a:solidFill>
                                <a:srgbClr val="836967"/>
                              </a:solidFill>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𝑡</m:t>
                          </m:r>
                        </m:sub>
                      </m:sSub>
                      <m:r>
                        <a:rPr lang="en-CA" i="0">
                          <a:latin typeface="Cambria Math" panose="02040503050406030204" pitchFamily="18" charset="0"/>
                        </a:rPr>
                        <m:t>∈</m:t>
                      </m:r>
                      <m:sSup>
                        <m:sSupPr>
                          <m:ctrlPr>
                            <a:rPr lang="en-CA" i="1">
                              <a:solidFill>
                                <a:srgbClr val="836967"/>
                              </a:solidFill>
                              <a:latin typeface="Cambria Math" panose="02040503050406030204" pitchFamily="18" charset="0"/>
                            </a:rPr>
                          </m:ctrlPr>
                        </m:sSupPr>
                        <m:e>
                          <m:r>
                            <a:rPr lang="en-CA" i="0">
                              <a:latin typeface="Cambria Math" panose="02040503050406030204" pitchFamily="18" charset="0"/>
                            </a:rPr>
                            <m:t>ℝ</m:t>
                          </m:r>
                        </m:e>
                        <m:sup>
                          <m:r>
                            <a:rPr lang="en-CA" i="1">
                              <a:latin typeface="Cambria Math" panose="02040503050406030204" pitchFamily="18" charset="0"/>
                            </a:rPr>
                            <m:t>𝑛</m:t>
                          </m:r>
                        </m:sup>
                      </m:sSup>
                    </m:oMath>
                  </m:oMathPara>
                </a14:m>
                <a:endParaRPr lang="en-CA"/>
              </a:p>
            </p:txBody>
          </p:sp>
        </mc:Choice>
        <mc:Fallback xmlns="">
          <p:sp>
            <p:nvSpPr>
              <p:cNvPr id="38" name="TextBox 37">
                <a:extLst>
                  <a:ext uri="{FF2B5EF4-FFF2-40B4-BE49-F238E27FC236}">
                    <a16:creationId xmlns:a16="http://schemas.microsoft.com/office/drawing/2014/main" id="{0283A7EB-4248-12D0-4E58-8BF7B0A98B01}"/>
                  </a:ext>
                </a:extLst>
              </p:cNvPr>
              <p:cNvSpPr txBox="1">
                <a:spLocks noRot="1" noChangeAspect="1" noMove="1" noResize="1" noEditPoints="1" noAdjustHandles="1" noChangeArrowheads="1" noChangeShapeType="1" noTextEdit="1"/>
              </p:cNvSpPr>
              <p:nvPr/>
            </p:nvSpPr>
            <p:spPr>
              <a:xfrm>
                <a:off x="10307852" y="4748354"/>
                <a:ext cx="1303463" cy="276999"/>
              </a:xfrm>
              <a:prstGeom prst="rect">
                <a:avLst/>
              </a:prstGeom>
              <a:blipFill>
                <a:blip r:embed="rId6"/>
                <a:stretch>
                  <a:fillRect b="-26667"/>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1BB33-2C06-A04F-88FE-469806062A6E}"/>
              </a:ext>
            </a:extLst>
          </p:cNvPr>
          <p:cNvSpPr txBox="1"/>
          <p:nvPr/>
        </p:nvSpPr>
        <p:spPr>
          <a:xfrm>
            <a:off x="4301817" y="5896309"/>
            <a:ext cx="5102963"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[Source: </a:t>
            </a:r>
            <a:r>
              <a:rPr lang="en-IN" sz="1000" dirty="0">
                <a:latin typeface="Times New Roman" panose="02020603050405020304" pitchFamily="18" charset="0"/>
                <a:cs typeface="Times New Roman" panose="02020603050405020304" pitchFamily="18" charset="0"/>
                <a:hlinkClick r:id="rId7"/>
              </a:rPr>
              <a:t>https://tinyurl.com/3pawnch9</a:t>
            </a:r>
            <a:r>
              <a:rPr lang="en-IN" sz="1000" dirty="0">
                <a:latin typeface="Times New Roman" panose="02020603050405020304" pitchFamily="18" charset="0"/>
                <a:cs typeface="Times New Roman" panose="02020603050405020304" pitchFamily="18" charset="0"/>
              </a:rPr>
              <a:t> ]</a:t>
            </a:r>
            <a:endParaRPr lang="en-CA" sz="1000" dirty="0"/>
          </a:p>
        </p:txBody>
      </p:sp>
      <p:sp>
        <p:nvSpPr>
          <p:cNvPr id="41" name="Oval 40">
            <a:extLst>
              <a:ext uri="{FF2B5EF4-FFF2-40B4-BE49-F238E27FC236}">
                <a16:creationId xmlns:a16="http://schemas.microsoft.com/office/drawing/2014/main" id="{0C955953-87D1-2948-A9A3-04C55F622556}"/>
              </a:ext>
            </a:extLst>
          </p:cNvPr>
          <p:cNvSpPr/>
          <p:nvPr/>
        </p:nvSpPr>
        <p:spPr>
          <a:xfrm rot="12477064">
            <a:off x="805542" y="3467261"/>
            <a:ext cx="65314"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77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36"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AFB0ADDA-F038-2377-2C74-E47D514F8297}"/>
              </a:ext>
            </a:extLst>
          </p:cNvPr>
          <p:cNvSpPr/>
          <p:nvPr/>
        </p:nvSpPr>
        <p:spPr>
          <a:xfrm>
            <a:off x="5364108" y="4079384"/>
            <a:ext cx="2756765" cy="70490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ectangle: Rounded Corners 48">
            <a:extLst>
              <a:ext uri="{FF2B5EF4-FFF2-40B4-BE49-F238E27FC236}">
                <a16:creationId xmlns:a16="http://schemas.microsoft.com/office/drawing/2014/main" id="{CFC09AB7-8F0E-1371-5892-6C620ADC9BFD}"/>
              </a:ext>
            </a:extLst>
          </p:cNvPr>
          <p:cNvSpPr/>
          <p:nvPr/>
        </p:nvSpPr>
        <p:spPr>
          <a:xfrm>
            <a:off x="8365374" y="2043668"/>
            <a:ext cx="871757" cy="762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F5A5861E-977A-152B-9DC4-5353E359CE22}"/>
              </a:ext>
            </a:extLst>
          </p:cNvPr>
          <p:cNvSpPr>
            <a:spLocks noGrp="1"/>
          </p:cNvSpPr>
          <p:nvPr>
            <p:ph type="sldNum" sz="quarter" idx="12"/>
          </p:nvPr>
        </p:nvSpPr>
        <p:spPr>
          <a:xfrm>
            <a:off x="0" y="6169615"/>
            <a:ext cx="2743200" cy="365125"/>
          </a:xfrm>
        </p:spPr>
        <p:txBody>
          <a:bodyPr/>
          <a:lstStyle/>
          <a:p>
            <a:fld id="{2DEBF6B5-A8B6-5742-91AE-8DC29EBB8E42}" type="slidenum">
              <a:rPr lang="en-US" smtClean="0"/>
              <a:t>12</a:t>
            </a:fld>
            <a:endParaRPr lang="en-US"/>
          </a:p>
        </p:txBody>
      </p:sp>
      <p:grpSp>
        <p:nvGrpSpPr>
          <p:cNvPr id="50" name="Group 49">
            <a:extLst>
              <a:ext uri="{FF2B5EF4-FFF2-40B4-BE49-F238E27FC236}">
                <a16:creationId xmlns:a16="http://schemas.microsoft.com/office/drawing/2014/main" id="{7A805A7B-F916-1060-531D-18336C6176ED}"/>
              </a:ext>
            </a:extLst>
          </p:cNvPr>
          <p:cNvGrpSpPr/>
          <p:nvPr/>
        </p:nvGrpSpPr>
        <p:grpSpPr>
          <a:xfrm>
            <a:off x="5674118" y="2136070"/>
            <a:ext cx="3579949" cy="2630664"/>
            <a:chOff x="4977113" y="1989972"/>
            <a:chExt cx="3755059" cy="3010068"/>
          </a:xfrm>
        </p:grpSpPr>
        <p:grpSp>
          <p:nvGrpSpPr>
            <p:cNvPr id="25" name="Group 24">
              <a:extLst>
                <a:ext uri="{FF2B5EF4-FFF2-40B4-BE49-F238E27FC236}">
                  <a16:creationId xmlns:a16="http://schemas.microsoft.com/office/drawing/2014/main" id="{E37B095E-5872-BAA6-B572-7B779479DDA7}"/>
                </a:ext>
              </a:extLst>
            </p:cNvPr>
            <p:cNvGrpSpPr/>
            <p:nvPr/>
          </p:nvGrpSpPr>
          <p:grpSpPr>
            <a:xfrm>
              <a:off x="4977113" y="1994900"/>
              <a:ext cx="914400" cy="2981658"/>
              <a:chOff x="9929176" y="1689722"/>
              <a:chExt cx="914400" cy="2981658"/>
            </a:xfrm>
          </p:grpSpPr>
          <p:sp>
            <p:nvSpPr>
              <p:cNvPr id="26" name="Oval 25">
                <a:extLst>
                  <a:ext uri="{FF2B5EF4-FFF2-40B4-BE49-F238E27FC236}">
                    <a16:creationId xmlns:a16="http://schemas.microsoft.com/office/drawing/2014/main" id="{EDC6504C-4C55-2FC0-977E-93D88D599139}"/>
                  </a:ext>
                </a:extLst>
              </p:cNvPr>
              <p:cNvSpPr/>
              <p:nvPr/>
            </p:nvSpPr>
            <p:spPr>
              <a:xfrm>
                <a:off x="10060621" y="3997010"/>
                <a:ext cx="651510"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ln w="0"/>
                    <a:solidFill>
                      <a:schemeClr val="tx1"/>
                    </a:solidFill>
                    <a:effectLst>
                      <a:outerShdw blurRad="38100" dist="19050" dir="2700000" algn="tl" rotWithShape="0">
                        <a:schemeClr val="dk1">
                          <a:alpha val="40000"/>
                        </a:schemeClr>
                      </a:outerShdw>
                    </a:effectLst>
                  </a:rPr>
                  <a:t>x</a:t>
                </a:r>
                <a:r>
                  <a:rPr lang="en-US" sz="1000" i="1" dirty="0">
                    <a:ln w="0"/>
                    <a:solidFill>
                      <a:schemeClr val="tx1"/>
                    </a:solidFill>
                    <a:effectLst>
                      <a:outerShdw blurRad="38100" dist="19050" dir="2700000" algn="tl" rotWithShape="0">
                        <a:schemeClr val="dk1">
                          <a:alpha val="40000"/>
                        </a:schemeClr>
                      </a:outerShdw>
                    </a:effectLst>
                  </a:rPr>
                  <a:t>0</a:t>
                </a:r>
                <a:endParaRPr lang="en-US" sz="1800" i="1" dirty="0"/>
              </a:p>
            </p:txBody>
          </p:sp>
          <p:grpSp>
            <p:nvGrpSpPr>
              <p:cNvPr id="27" name="Group 26">
                <a:extLst>
                  <a:ext uri="{FF2B5EF4-FFF2-40B4-BE49-F238E27FC236}">
                    <a16:creationId xmlns:a16="http://schemas.microsoft.com/office/drawing/2014/main" id="{D3FC9989-9FEC-9F7D-62EE-A5C9D80844EF}"/>
                  </a:ext>
                </a:extLst>
              </p:cNvPr>
              <p:cNvGrpSpPr/>
              <p:nvPr/>
            </p:nvGrpSpPr>
            <p:grpSpPr>
              <a:xfrm>
                <a:off x="9929176" y="1689722"/>
                <a:ext cx="914400" cy="2307288"/>
                <a:chOff x="9929176" y="1689722"/>
                <a:chExt cx="914400" cy="2307288"/>
              </a:xfrm>
            </p:grpSpPr>
            <p:sp>
              <p:nvSpPr>
                <p:cNvPr id="28" name="Rounded Rectangle 8">
                  <a:extLst>
                    <a:ext uri="{FF2B5EF4-FFF2-40B4-BE49-F238E27FC236}">
                      <a16:creationId xmlns:a16="http://schemas.microsoft.com/office/drawing/2014/main" id="{9F43E4D4-F724-C140-DE3C-7663C07734B3}"/>
                    </a:ext>
                  </a:extLst>
                </p:cNvPr>
                <p:cNvSpPr>
                  <a:spLocks/>
                </p:cNvSpPr>
                <p:nvPr/>
              </p:nvSpPr>
              <p:spPr>
                <a:xfrm>
                  <a:off x="9929176"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9" name="Straight Arrow Connector 28">
                  <a:extLst>
                    <a:ext uri="{FF2B5EF4-FFF2-40B4-BE49-F238E27FC236}">
                      <a16:creationId xmlns:a16="http://schemas.microsoft.com/office/drawing/2014/main" id="{C21F8CB0-0E4E-E4B2-FBEB-A329CFA7123B}"/>
                    </a:ext>
                  </a:extLst>
                </p:cNvPr>
                <p:cNvCxnSpPr>
                  <a:cxnSpLocks/>
                  <a:endCxn id="31" idx="4"/>
                </p:cNvCxnSpPr>
                <p:nvPr/>
              </p:nvCxnSpPr>
              <p:spPr>
                <a:xfrm flipV="1">
                  <a:off x="10368818" y="2364092"/>
                  <a:ext cx="0" cy="4861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F23ABC11-2216-7CAB-8ACE-744EF5701097}"/>
                    </a:ext>
                  </a:extLst>
                </p:cNvPr>
                <p:cNvCxnSpPr>
                  <a:cxnSpLocks/>
                  <a:stCxn id="26" idx="0"/>
                  <a:endCxn id="28" idx="2"/>
                </p:cNvCxnSpPr>
                <p:nvPr/>
              </p:nvCxnSpPr>
              <p:spPr>
                <a:xfrm flipV="1">
                  <a:off x="10386376" y="3510837"/>
                  <a:ext cx="0" cy="48617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8225B48F-8C85-6232-1845-7C605C6A494E}"/>
                        </a:ext>
                      </a:extLst>
                    </p:cNvPr>
                    <p:cNvSpPr/>
                    <p:nvPr/>
                  </p:nvSpPr>
                  <p:spPr>
                    <a:xfrm>
                      <a:off x="10043063" y="1689722"/>
                      <a:ext cx="651510" cy="674370"/>
                    </a:xfrm>
                    <a:prstGeom prst="ellipse">
                      <a:avLst/>
                    </a:prstGeom>
                    <a:solidFill>
                      <a:srgbClr val="EEAE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en-US" i="1" dirty="0" smtClean="0">
                                  <a:solidFill>
                                    <a:srgbClr val="836967"/>
                                  </a:solidFill>
                                  <a:latin typeface="Cambria Math" panose="02040503050406030204" pitchFamily="18" charset="0"/>
                                </a:rPr>
                              </m:ctrlPr>
                            </m:accPr>
                            <m:e>
                              <m:r>
                                <a:rPr lang="en-US" i="1" dirty="0">
                                  <a:latin typeface="Cambria Math" panose="02040503050406030204" pitchFamily="18" charset="0"/>
                                </a:rPr>
                                <m:t>𝑦</m:t>
                              </m:r>
                            </m:e>
                          </m:acc>
                        </m:oMath>
                      </a14:m>
                      <a:r>
                        <a:rPr lang="en-US" sz="1000" i="1" dirty="0"/>
                        <a:t>0</a:t>
                      </a:r>
                    </a:p>
                  </p:txBody>
                </p:sp>
              </mc:Choice>
              <mc:Fallback xmlns="">
                <p:sp>
                  <p:nvSpPr>
                    <p:cNvPr id="31" name="Oval 30">
                      <a:extLst>
                        <a:ext uri="{FF2B5EF4-FFF2-40B4-BE49-F238E27FC236}">
                          <a16:creationId xmlns:a16="http://schemas.microsoft.com/office/drawing/2014/main" id="{8225B48F-8C85-6232-1845-7C605C6A494E}"/>
                        </a:ext>
                      </a:extLst>
                    </p:cNvPr>
                    <p:cNvSpPr>
                      <a:spLocks noRot="1" noChangeAspect="1" noMove="1" noResize="1" noEditPoints="1" noAdjustHandles="1" noChangeArrowheads="1" noChangeShapeType="1" noTextEdit="1"/>
                    </p:cNvSpPr>
                    <p:nvPr/>
                  </p:nvSpPr>
                  <p:spPr>
                    <a:xfrm>
                      <a:off x="10043063" y="1689722"/>
                      <a:ext cx="651510" cy="674370"/>
                    </a:xfrm>
                    <a:prstGeom prst="ellipse">
                      <a:avLst/>
                    </a:prstGeom>
                    <a:blipFill>
                      <a:blip r:embed="rId2"/>
                      <a:stretch>
                        <a:fillRect/>
                      </a:stretch>
                    </a:blipFill>
                  </p:spPr>
                  <p:txBody>
                    <a:bodyPr/>
                    <a:lstStyle/>
                    <a:p>
                      <a:r>
                        <a:rPr lang="en-CA">
                          <a:noFill/>
                        </a:rPr>
                        <a:t> </a:t>
                      </a:r>
                    </a:p>
                  </p:txBody>
                </p:sp>
              </mc:Fallback>
            </mc:AlternateContent>
          </p:grpSp>
        </p:grpSp>
        <p:grpSp>
          <p:nvGrpSpPr>
            <p:cNvPr id="32" name="Group 31">
              <a:extLst>
                <a:ext uri="{FF2B5EF4-FFF2-40B4-BE49-F238E27FC236}">
                  <a16:creationId xmlns:a16="http://schemas.microsoft.com/office/drawing/2014/main" id="{E5F31BB1-B016-4925-E228-5EFB45B0336F}"/>
                </a:ext>
              </a:extLst>
            </p:cNvPr>
            <p:cNvGrpSpPr/>
            <p:nvPr/>
          </p:nvGrpSpPr>
          <p:grpSpPr>
            <a:xfrm>
              <a:off x="6397442" y="1989972"/>
              <a:ext cx="914400" cy="2981658"/>
              <a:chOff x="9929176" y="1689722"/>
              <a:chExt cx="914400" cy="2981658"/>
            </a:xfrm>
          </p:grpSpPr>
          <p:sp>
            <p:nvSpPr>
              <p:cNvPr id="33" name="Oval 32">
                <a:extLst>
                  <a:ext uri="{FF2B5EF4-FFF2-40B4-BE49-F238E27FC236}">
                    <a16:creationId xmlns:a16="http://schemas.microsoft.com/office/drawing/2014/main" id="{C0DBDBA7-A3E6-5B92-D9BF-FD0D1A5F9F13}"/>
                  </a:ext>
                </a:extLst>
              </p:cNvPr>
              <p:cNvSpPr/>
              <p:nvPr/>
            </p:nvSpPr>
            <p:spPr>
              <a:xfrm>
                <a:off x="10060621" y="3997010"/>
                <a:ext cx="651510"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ln w="0"/>
                    <a:solidFill>
                      <a:schemeClr val="tx1"/>
                    </a:solidFill>
                    <a:effectLst>
                      <a:outerShdw blurRad="38100" dist="19050" dir="2700000" algn="tl" rotWithShape="0">
                        <a:schemeClr val="dk1">
                          <a:alpha val="40000"/>
                        </a:schemeClr>
                      </a:outerShdw>
                    </a:effectLst>
                  </a:rPr>
                  <a:t>x</a:t>
                </a:r>
                <a:r>
                  <a:rPr lang="en-US" sz="1000" i="1" dirty="0">
                    <a:ln w="0"/>
                    <a:solidFill>
                      <a:schemeClr val="tx1"/>
                    </a:solidFill>
                    <a:effectLst>
                      <a:outerShdw blurRad="38100" dist="19050" dir="2700000" algn="tl" rotWithShape="0">
                        <a:schemeClr val="dk1">
                          <a:alpha val="40000"/>
                        </a:schemeClr>
                      </a:outerShdw>
                    </a:effectLst>
                  </a:rPr>
                  <a:t>1</a:t>
                </a:r>
                <a:endParaRPr lang="en-US" sz="1800" i="1" dirty="0"/>
              </a:p>
            </p:txBody>
          </p:sp>
          <p:grpSp>
            <p:nvGrpSpPr>
              <p:cNvPr id="34" name="Group 33">
                <a:extLst>
                  <a:ext uri="{FF2B5EF4-FFF2-40B4-BE49-F238E27FC236}">
                    <a16:creationId xmlns:a16="http://schemas.microsoft.com/office/drawing/2014/main" id="{76D4CD65-3BD2-1595-58D6-D54FC75508C6}"/>
                  </a:ext>
                </a:extLst>
              </p:cNvPr>
              <p:cNvGrpSpPr/>
              <p:nvPr/>
            </p:nvGrpSpPr>
            <p:grpSpPr>
              <a:xfrm>
                <a:off x="9929176" y="1689722"/>
                <a:ext cx="914400" cy="2307288"/>
                <a:chOff x="9929176" y="1689722"/>
                <a:chExt cx="914400" cy="2307288"/>
              </a:xfrm>
            </p:grpSpPr>
            <p:sp>
              <p:nvSpPr>
                <p:cNvPr id="35" name="Rounded Rectangle 8">
                  <a:extLst>
                    <a:ext uri="{FF2B5EF4-FFF2-40B4-BE49-F238E27FC236}">
                      <a16:creationId xmlns:a16="http://schemas.microsoft.com/office/drawing/2014/main" id="{54B01784-5F98-B93B-EBC6-40ADF7BE03D8}"/>
                    </a:ext>
                  </a:extLst>
                </p:cNvPr>
                <p:cNvSpPr>
                  <a:spLocks/>
                </p:cNvSpPr>
                <p:nvPr/>
              </p:nvSpPr>
              <p:spPr>
                <a:xfrm>
                  <a:off x="9929176"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36" name="Straight Arrow Connector 35">
                  <a:extLst>
                    <a:ext uri="{FF2B5EF4-FFF2-40B4-BE49-F238E27FC236}">
                      <a16:creationId xmlns:a16="http://schemas.microsoft.com/office/drawing/2014/main" id="{65932AFA-0BEC-B34A-E005-2B753B7A54D7}"/>
                    </a:ext>
                  </a:extLst>
                </p:cNvPr>
                <p:cNvCxnSpPr>
                  <a:cxnSpLocks/>
                  <a:endCxn id="38" idx="4"/>
                </p:cNvCxnSpPr>
                <p:nvPr/>
              </p:nvCxnSpPr>
              <p:spPr>
                <a:xfrm flipV="1">
                  <a:off x="10368818" y="2364092"/>
                  <a:ext cx="0" cy="4861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03D29E66-1375-F357-B76C-78B45EFDEBF2}"/>
                    </a:ext>
                  </a:extLst>
                </p:cNvPr>
                <p:cNvCxnSpPr>
                  <a:cxnSpLocks/>
                  <a:stCxn id="33" idx="0"/>
                  <a:endCxn id="35" idx="2"/>
                </p:cNvCxnSpPr>
                <p:nvPr/>
              </p:nvCxnSpPr>
              <p:spPr>
                <a:xfrm flipV="1">
                  <a:off x="10386376" y="3510837"/>
                  <a:ext cx="0" cy="48617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283C89A3-E844-27AB-2707-20CC9CC19778}"/>
                        </a:ext>
                      </a:extLst>
                    </p:cNvPr>
                    <p:cNvSpPr/>
                    <p:nvPr/>
                  </p:nvSpPr>
                  <p:spPr>
                    <a:xfrm>
                      <a:off x="10043063" y="1689722"/>
                      <a:ext cx="651510" cy="674370"/>
                    </a:xfrm>
                    <a:prstGeom prst="ellipse">
                      <a:avLst/>
                    </a:prstGeom>
                    <a:solidFill>
                      <a:srgbClr val="EEAE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𝑦</m:t>
                                    </m:r>
                                  </m:e>
                                </m:acc>
                              </m:e>
                              <m:sub>
                                <m:r>
                                  <a:rPr lang="en-US" i="1" dirty="0">
                                    <a:latin typeface="Cambria Math" panose="02040503050406030204" pitchFamily="18" charset="0"/>
                                  </a:rPr>
                                  <m:t>1</m:t>
                                </m:r>
                              </m:sub>
                            </m:sSub>
                          </m:oMath>
                        </m:oMathPara>
                      </a14:m>
                      <a:endParaRPr lang="en-US" i="1" dirty="0"/>
                    </a:p>
                  </p:txBody>
                </p:sp>
              </mc:Choice>
              <mc:Fallback xmlns="">
                <p:sp>
                  <p:nvSpPr>
                    <p:cNvPr id="38" name="Oval 37">
                      <a:extLst>
                        <a:ext uri="{FF2B5EF4-FFF2-40B4-BE49-F238E27FC236}">
                          <a16:creationId xmlns:a16="http://schemas.microsoft.com/office/drawing/2014/main" id="{283C89A3-E844-27AB-2707-20CC9CC19778}"/>
                        </a:ext>
                      </a:extLst>
                    </p:cNvPr>
                    <p:cNvSpPr>
                      <a:spLocks noRot="1" noChangeAspect="1" noMove="1" noResize="1" noEditPoints="1" noAdjustHandles="1" noChangeArrowheads="1" noChangeShapeType="1" noTextEdit="1"/>
                    </p:cNvSpPr>
                    <p:nvPr/>
                  </p:nvSpPr>
                  <p:spPr>
                    <a:xfrm>
                      <a:off x="10043063" y="1689722"/>
                      <a:ext cx="651510" cy="674370"/>
                    </a:xfrm>
                    <a:prstGeom prst="ellipse">
                      <a:avLst/>
                    </a:prstGeom>
                    <a:blipFill>
                      <a:blip r:embed="rId3"/>
                      <a:stretch>
                        <a:fillRect/>
                      </a:stretch>
                    </a:blipFill>
                  </p:spPr>
                  <p:txBody>
                    <a:bodyPr/>
                    <a:lstStyle/>
                    <a:p>
                      <a:r>
                        <a:rPr lang="en-CA">
                          <a:noFill/>
                        </a:rPr>
                        <a:t> </a:t>
                      </a:r>
                    </a:p>
                  </p:txBody>
                </p:sp>
              </mc:Fallback>
            </mc:AlternateContent>
          </p:grpSp>
        </p:grpSp>
        <p:grpSp>
          <p:nvGrpSpPr>
            <p:cNvPr id="39" name="Group 38">
              <a:extLst>
                <a:ext uri="{FF2B5EF4-FFF2-40B4-BE49-F238E27FC236}">
                  <a16:creationId xmlns:a16="http://schemas.microsoft.com/office/drawing/2014/main" id="{FB3520D9-80F1-D488-2897-DC54AFFF3B68}"/>
                </a:ext>
              </a:extLst>
            </p:cNvPr>
            <p:cNvGrpSpPr/>
            <p:nvPr/>
          </p:nvGrpSpPr>
          <p:grpSpPr>
            <a:xfrm>
              <a:off x="7817772" y="1994900"/>
              <a:ext cx="914400" cy="3005140"/>
              <a:chOff x="9929176" y="1689722"/>
              <a:chExt cx="914400" cy="3005140"/>
            </a:xfrm>
          </p:grpSpPr>
          <p:sp>
            <p:nvSpPr>
              <p:cNvPr id="40" name="Oval 39">
                <a:extLst>
                  <a:ext uri="{FF2B5EF4-FFF2-40B4-BE49-F238E27FC236}">
                    <a16:creationId xmlns:a16="http://schemas.microsoft.com/office/drawing/2014/main" id="{627CE29C-07FA-A7A1-54C0-D8BFE960CF12}"/>
                  </a:ext>
                </a:extLst>
              </p:cNvPr>
              <p:cNvSpPr/>
              <p:nvPr/>
            </p:nvSpPr>
            <p:spPr>
              <a:xfrm>
                <a:off x="10070494" y="4020492"/>
                <a:ext cx="651510"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ln w="0"/>
                    <a:solidFill>
                      <a:schemeClr val="tx1"/>
                    </a:solidFill>
                    <a:effectLst>
                      <a:outerShdw blurRad="38100" dist="19050" dir="2700000" algn="tl" rotWithShape="0">
                        <a:schemeClr val="dk1">
                          <a:alpha val="40000"/>
                        </a:schemeClr>
                      </a:outerShdw>
                    </a:effectLst>
                  </a:rPr>
                  <a:t>x</a:t>
                </a:r>
                <a:r>
                  <a:rPr lang="en-US" sz="1000" i="1" dirty="0">
                    <a:ln w="0"/>
                    <a:solidFill>
                      <a:schemeClr val="tx1"/>
                    </a:solidFill>
                    <a:effectLst>
                      <a:outerShdw blurRad="38100" dist="19050" dir="2700000" algn="tl" rotWithShape="0">
                        <a:schemeClr val="dk1">
                          <a:alpha val="40000"/>
                        </a:schemeClr>
                      </a:outerShdw>
                    </a:effectLst>
                  </a:rPr>
                  <a:t>2</a:t>
                </a:r>
                <a:endParaRPr lang="en-US" sz="1800" i="1" dirty="0"/>
              </a:p>
            </p:txBody>
          </p:sp>
          <p:grpSp>
            <p:nvGrpSpPr>
              <p:cNvPr id="41" name="Group 40">
                <a:extLst>
                  <a:ext uri="{FF2B5EF4-FFF2-40B4-BE49-F238E27FC236}">
                    <a16:creationId xmlns:a16="http://schemas.microsoft.com/office/drawing/2014/main" id="{9B329212-8FCF-E1B8-5A19-50DFA1C5073D}"/>
                  </a:ext>
                </a:extLst>
              </p:cNvPr>
              <p:cNvGrpSpPr/>
              <p:nvPr/>
            </p:nvGrpSpPr>
            <p:grpSpPr>
              <a:xfrm>
                <a:off x="9929176" y="1689722"/>
                <a:ext cx="914400" cy="2330770"/>
                <a:chOff x="9929176" y="1689722"/>
                <a:chExt cx="914400" cy="2330770"/>
              </a:xfrm>
            </p:grpSpPr>
            <p:sp>
              <p:nvSpPr>
                <p:cNvPr id="42" name="Rounded Rectangle 8">
                  <a:extLst>
                    <a:ext uri="{FF2B5EF4-FFF2-40B4-BE49-F238E27FC236}">
                      <a16:creationId xmlns:a16="http://schemas.microsoft.com/office/drawing/2014/main" id="{E324ACC6-3804-35E8-B8F0-AD69FD375D4D}"/>
                    </a:ext>
                  </a:extLst>
                </p:cNvPr>
                <p:cNvSpPr>
                  <a:spLocks/>
                </p:cNvSpPr>
                <p:nvPr/>
              </p:nvSpPr>
              <p:spPr>
                <a:xfrm>
                  <a:off x="9929176"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43" name="Straight Arrow Connector 42">
                  <a:extLst>
                    <a:ext uri="{FF2B5EF4-FFF2-40B4-BE49-F238E27FC236}">
                      <a16:creationId xmlns:a16="http://schemas.microsoft.com/office/drawing/2014/main" id="{D4F23585-AB3C-7CB4-4240-C468967BC7A1}"/>
                    </a:ext>
                  </a:extLst>
                </p:cNvPr>
                <p:cNvCxnSpPr>
                  <a:cxnSpLocks/>
                  <a:endCxn id="45" idx="4"/>
                </p:cNvCxnSpPr>
                <p:nvPr/>
              </p:nvCxnSpPr>
              <p:spPr>
                <a:xfrm flipV="1">
                  <a:off x="10368818" y="2364092"/>
                  <a:ext cx="0" cy="4861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8C09D594-37C8-8CAF-8BAF-014BF3AB93E4}"/>
                    </a:ext>
                  </a:extLst>
                </p:cNvPr>
                <p:cNvCxnSpPr>
                  <a:cxnSpLocks/>
                  <a:stCxn id="40" idx="0"/>
                  <a:endCxn id="42" idx="2"/>
                </p:cNvCxnSpPr>
                <p:nvPr/>
              </p:nvCxnSpPr>
              <p:spPr>
                <a:xfrm flipH="1" flipV="1">
                  <a:off x="10386376" y="3510837"/>
                  <a:ext cx="9873" cy="509655"/>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5" name="Oval 44">
                      <a:extLst>
                        <a:ext uri="{FF2B5EF4-FFF2-40B4-BE49-F238E27FC236}">
                          <a16:creationId xmlns:a16="http://schemas.microsoft.com/office/drawing/2014/main" id="{BC5F706D-0948-9014-950B-48E37374EEC5}"/>
                        </a:ext>
                      </a:extLst>
                    </p:cNvPr>
                    <p:cNvSpPr/>
                    <p:nvPr/>
                  </p:nvSpPr>
                  <p:spPr>
                    <a:xfrm>
                      <a:off x="10043063" y="1689722"/>
                      <a:ext cx="651510" cy="674370"/>
                    </a:xfrm>
                    <a:prstGeom prst="ellipse">
                      <a:avLst/>
                    </a:prstGeom>
                    <a:solidFill>
                      <a:srgbClr val="EEAE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en-US" i="1" dirty="0" smtClean="0">
                                  <a:solidFill>
                                    <a:srgbClr val="836967"/>
                                  </a:solidFill>
                                  <a:latin typeface="Cambria Math" panose="02040503050406030204" pitchFamily="18" charset="0"/>
                                </a:rPr>
                              </m:ctrlPr>
                            </m:accPr>
                            <m:e>
                              <m:r>
                                <a:rPr lang="en-US" i="1" dirty="0">
                                  <a:latin typeface="Cambria Math" panose="02040503050406030204" pitchFamily="18" charset="0"/>
                                </a:rPr>
                                <m:t>𝑦</m:t>
                              </m:r>
                            </m:e>
                          </m:acc>
                        </m:oMath>
                      </a14:m>
                      <a:r>
                        <a:rPr lang="en-US" sz="1000" i="1" dirty="0"/>
                        <a:t>2</a:t>
                      </a:r>
                    </a:p>
                  </p:txBody>
                </p:sp>
              </mc:Choice>
              <mc:Fallback xmlns="">
                <p:sp>
                  <p:nvSpPr>
                    <p:cNvPr id="45" name="Oval 44">
                      <a:extLst>
                        <a:ext uri="{FF2B5EF4-FFF2-40B4-BE49-F238E27FC236}">
                          <a16:creationId xmlns:a16="http://schemas.microsoft.com/office/drawing/2014/main" id="{BC5F706D-0948-9014-950B-48E37374EEC5}"/>
                        </a:ext>
                      </a:extLst>
                    </p:cNvPr>
                    <p:cNvSpPr>
                      <a:spLocks noRot="1" noChangeAspect="1" noMove="1" noResize="1" noEditPoints="1" noAdjustHandles="1" noChangeArrowheads="1" noChangeShapeType="1" noTextEdit="1"/>
                    </p:cNvSpPr>
                    <p:nvPr/>
                  </p:nvSpPr>
                  <p:spPr>
                    <a:xfrm>
                      <a:off x="10043063" y="1689722"/>
                      <a:ext cx="651510" cy="674370"/>
                    </a:xfrm>
                    <a:prstGeom prst="ellipse">
                      <a:avLst/>
                    </a:prstGeom>
                    <a:blipFill>
                      <a:blip r:embed="rId4"/>
                      <a:stretch>
                        <a:fillRect/>
                      </a:stretch>
                    </a:blipFill>
                  </p:spPr>
                  <p:txBody>
                    <a:bodyPr/>
                    <a:lstStyle/>
                    <a:p>
                      <a:r>
                        <a:rPr lang="en-CA">
                          <a:noFill/>
                        </a:rPr>
                        <a:t> </a:t>
                      </a:r>
                    </a:p>
                  </p:txBody>
                </p:sp>
              </mc:Fallback>
            </mc:AlternateContent>
          </p:grpSp>
        </p:grpSp>
      </p:grpSp>
      <p:cxnSp>
        <p:nvCxnSpPr>
          <p:cNvPr id="47" name="Straight Connector 46">
            <a:extLst>
              <a:ext uri="{FF2B5EF4-FFF2-40B4-BE49-F238E27FC236}">
                <a16:creationId xmlns:a16="http://schemas.microsoft.com/office/drawing/2014/main" id="{9DEFE4EB-6B72-865E-2AF7-C379B2DAE149}"/>
              </a:ext>
            </a:extLst>
          </p:cNvPr>
          <p:cNvCxnSpPr/>
          <p:nvPr/>
        </p:nvCxnSpPr>
        <p:spPr>
          <a:xfrm>
            <a:off x="3625516" y="1769729"/>
            <a:ext cx="0" cy="4082716"/>
          </a:xfrm>
          <a:prstGeom prst="line">
            <a:avLst/>
          </a:prstGeom>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704DB9E8-A989-DB99-1817-75679D6F8412}"/>
              </a:ext>
            </a:extLst>
          </p:cNvPr>
          <p:cNvSpPr>
            <a:spLocks noGrp="1"/>
          </p:cNvSpPr>
          <p:nvPr>
            <p:ph type="title"/>
          </p:nvPr>
        </p:nvSpPr>
        <p:spPr>
          <a:xfrm>
            <a:off x="838200" y="341096"/>
            <a:ext cx="10515600" cy="1325563"/>
          </a:xfrm>
        </p:spPr>
        <p:txBody>
          <a:bodyPr/>
          <a:lstStyle/>
          <a:p>
            <a:pPr algn="ctr"/>
            <a:r>
              <a:rPr lang="en-US" b="1">
                <a:latin typeface="Times New Roman"/>
                <a:ea typeface="Calibri Light"/>
                <a:cs typeface="Calibri Light"/>
              </a:rPr>
              <a:t>Handling Individual Time Steps</a:t>
            </a:r>
            <a:endParaRPr lang="en-US" b="1">
              <a:latin typeface="Times New Roman"/>
            </a:endParaRPr>
          </a:p>
        </p:txBody>
      </p:sp>
      <p:grpSp>
        <p:nvGrpSpPr>
          <p:cNvPr id="53" name="Group 52">
            <a:extLst>
              <a:ext uri="{FF2B5EF4-FFF2-40B4-BE49-F238E27FC236}">
                <a16:creationId xmlns:a16="http://schemas.microsoft.com/office/drawing/2014/main" id="{7BAE4A5B-5154-1351-824E-A8E436657ED0}"/>
              </a:ext>
            </a:extLst>
          </p:cNvPr>
          <p:cNvGrpSpPr/>
          <p:nvPr/>
        </p:nvGrpSpPr>
        <p:grpSpPr>
          <a:xfrm>
            <a:off x="641175" y="2070641"/>
            <a:ext cx="1765036" cy="2753055"/>
            <a:chOff x="318101" y="2028794"/>
            <a:chExt cx="2022396" cy="3305539"/>
          </a:xfrm>
        </p:grpSpPr>
        <p:grpSp>
          <p:nvGrpSpPr>
            <p:cNvPr id="62" name="Group 61">
              <a:extLst>
                <a:ext uri="{FF2B5EF4-FFF2-40B4-BE49-F238E27FC236}">
                  <a16:creationId xmlns:a16="http://schemas.microsoft.com/office/drawing/2014/main" id="{3551B640-B31F-2734-D8C6-A222AE2E3C27}"/>
                </a:ext>
              </a:extLst>
            </p:cNvPr>
            <p:cNvGrpSpPr>
              <a:grpSpLocks/>
            </p:cNvGrpSpPr>
            <p:nvPr/>
          </p:nvGrpSpPr>
          <p:grpSpPr>
            <a:xfrm>
              <a:off x="1322301" y="2123237"/>
              <a:ext cx="1018196" cy="3090043"/>
              <a:chOff x="1335942" y="1989972"/>
              <a:chExt cx="914400" cy="2981658"/>
            </a:xfrm>
          </p:grpSpPr>
          <p:grpSp>
            <p:nvGrpSpPr>
              <p:cNvPr id="4" name="Group 3">
                <a:extLst>
                  <a:ext uri="{FF2B5EF4-FFF2-40B4-BE49-F238E27FC236}">
                    <a16:creationId xmlns:a16="http://schemas.microsoft.com/office/drawing/2014/main" id="{61A40F5D-7477-4383-53D9-F0C79701EC93}"/>
                  </a:ext>
                </a:extLst>
              </p:cNvPr>
              <p:cNvGrpSpPr>
                <a:grpSpLocks/>
              </p:cNvGrpSpPr>
              <p:nvPr/>
            </p:nvGrpSpPr>
            <p:grpSpPr>
              <a:xfrm>
                <a:off x="1335942" y="1989972"/>
                <a:ext cx="914400" cy="2981658"/>
                <a:chOff x="9929176" y="1689722"/>
                <a:chExt cx="914400" cy="2981658"/>
              </a:xfrm>
            </p:grpSpPr>
            <p:sp>
              <p:nvSpPr>
                <p:cNvPr id="5" name="Oval 4">
                  <a:extLst>
                    <a:ext uri="{FF2B5EF4-FFF2-40B4-BE49-F238E27FC236}">
                      <a16:creationId xmlns:a16="http://schemas.microsoft.com/office/drawing/2014/main" id="{AE51DCD0-B0A1-D4C8-44F3-D08661E40FEE}"/>
                    </a:ext>
                  </a:extLst>
                </p:cNvPr>
                <p:cNvSpPr>
                  <a:spLocks/>
                </p:cNvSpPr>
                <p:nvPr/>
              </p:nvSpPr>
              <p:spPr>
                <a:xfrm>
                  <a:off x="10060621" y="3997010"/>
                  <a:ext cx="651510"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xt</a:t>
                  </a:r>
                  <a:endParaRPr lang="en-US" i="1" dirty="0"/>
                </a:p>
              </p:txBody>
            </p:sp>
            <p:grpSp>
              <p:nvGrpSpPr>
                <p:cNvPr id="6" name="Group 5">
                  <a:extLst>
                    <a:ext uri="{FF2B5EF4-FFF2-40B4-BE49-F238E27FC236}">
                      <a16:creationId xmlns:a16="http://schemas.microsoft.com/office/drawing/2014/main" id="{18C854E8-A15D-658D-F772-F0B5287429AD}"/>
                    </a:ext>
                  </a:extLst>
                </p:cNvPr>
                <p:cNvGrpSpPr>
                  <a:grpSpLocks/>
                </p:cNvGrpSpPr>
                <p:nvPr/>
              </p:nvGrpSpPr>
              <p:grpSpPr>
                <a:xfrm>
                  <a:off x="9929176" y="1689722"/>
                  <a:ext cx="914400" cy="2307288"/>
                  <a:chOff x="9929176" y="1689722"/>
                  <a:chExt cx="914400" cy="2307288"/>
                </a:xfrm>
              </p:grpSpPr>
              <p:sp>
                <p:nvSpPr>
                  <p:cNvPr id="7" name="Rounded Rectangle 8">
                    <a:extLst>
                      <a:ext uri="{FF2B5EF4-FFF2-40B4-BE49-F238E27FC236}">
                        <a16:creationId xmlns:a16="http://schemas.microsoft.com/office/drawing/2014/main" id="{AF87513A-E2EE-6234-DC78-385DA7426A78}"/>
                      </a:ext>
                    </a:extLst>
                  </p:cNvPr>
                  <p:cNvSpPr>
                    <a:spLocks/>
                  </p:cNvSpPr>
                  <p:nvPr/>
                </p:nvSpPr>
                <p:spPr>
                  <a:xfrm>
                    <a:off x="9929176"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8" name="Straight Arrow Connector 7">
                    <a:extLst>
                      <a:ext uri="{FF2B5EF4-FFF2-40B4-BE49-F238E27FC236}">
                        <a16:creationId xmlns:a16="http://schemas.microsoft.com/office/drawing/2014/main" id="{3559AB06-BC59-C730-D994-93329BE1FC3B}"/>
                      </a:ext>
                    </a:extLst>
                  </p:cNvPr>
                  <p:cNvCxnSpPr>
                    <a:cxnSpLocks/>
                    <a:endCxn id="10" idx="4"/>
                  </p:cNvCxnSpPr>
                  <p:nvPr/>
                </p:nvCxnSpPr>
                <p:spPr>
                  <a:xfrm flipV="1">
                    <a:off x="10368818" y="2364092"/>
                    <a:ext cx="0" cy="4861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1FF6E987-752B-6E26-4588-ADDFD9C70C67}"/>
                      </a:ext>
                    </a:extLst>
                  </p:cNvPr>
                  <p:cNvCxnSpPr>
                    <a:cxnSpLocks/>
                    <a:stCxn id="5" idx="0"/>
                    <a:endCxn id="7" idx="2"/>
                  </p:cNvCxnSpPr>
                  <p:nvPr/>
                </p:nvCxnSpPr>
                <p:spPr>
                  <a:xfrm flipV="1">
                    <a:off x="10386376" y="3510837"/>
                    <a:ext cx="0" cy="48617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1127DA76-26E8-5CCE-5C23-F2247F6AB7F4}"/>
                          </a:ext>
                        </a:extLst>
                      </p:cNvPr>
                      <p:cNvSpPr>
                        <a:spLocks/>
                      </p:cNvSpPr>
                      <p:nvPr/>
                    </p:nvSpPr>
                    <p:spPr>
                      <a:xfrm>
                        <a:off x="10043063" y="1689722"/>
                        <a:ext cx="651510" cy="674370"/>
                      </a:xfrm>
                      <a:prstGeom prst="ellipse">
                        <a:avLst/>
                      </a:prstGeom>
                      <a:solidFill>
                        <a:srgbClr val="EEAE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dirty="0" smtClean="0">
                                      <a:solidFill>
                                        <a:srgbClr val="836967"/>
                                      </a:solidFill>
                                      <a:latin typeface="Cambria Math" panose="02040503050406030204" pitchFamily="18" charset="0"/>
                                    </a:rPr>
                                  </m:ctrlPr>
                                </m:accPr>
                                <m:e>
                                  <m:r>
                                    <a:rPr lang="en-US" i="1" dirty="0">
                                      <a:latin typeface="Cambria Math" panose="02040503050406030204" pitchFamily="18" charset="0"/>
                                    </a:rPr>
                                    <m:t>𝑦</m:t>
                                  </m:r>
                                </m:e>
                              </m:acc>
                            </m:oMath>
                          </m:oMathPara>
                        </a14:m>
                        <a:endParaRPr lang="en-US" i="1"/>
                      </a:p>
                    </p:txBody>
                  </p:sp>
                </mc:Choice>
                <mc:Fallback xmlns="">
                  <p:sp>
                    <p:nvSpPr>
                      <p:cNvPr id="10" name="Oval 9">
                        <a:extLst>
                          <a:ext uri="{FF2B5EF4-FFF2-40B4-BE49-F238E27FC236}">
                            <a16:creationId xmlns:a16="http://schemas.microsoft.com/office/drawing/2014/main" id="{1127DA76-26E8-5CCE-5C23-F2247F6AB7F4}"/>
                          </a:ext>
                        </a:extLst>
                      </p:cNvPr>
                      <p:cNvSpPr>
                        <a:spLocks noRot="1" noChangeAspect="1" noMove="1" noResize="1" noEditPoints="1" noAdjustHandles="1" noChangeArrowheads="1" noChangeShapeType="1" noTextEdit="1"/>
                      </p:cNvSpPr>
                      <p:nvPr/>
                    </p:nvSpPr>
                    <p:spPr>
                      <a:xfrm>
                        <a:off x="10043063" y="1689722"/>
                        <a:ext cx="651510" cy="674370"/>
                      </a:xfrm>
                      <a:prstGeom prst="ellipse">
                        <a:avLst/>
                      </a:prstGeom>
                      <a:blipFill>
                        <a:blip r:embed="rId5"/>
                        <a:stretch>
                          <a:fillRect/>
                        </a:stretch>
                      </a:blipFill>
                    </p:spPr>
                    <p:txBody>
                      <a:bodyPr/>
                      <a:lstStyle/>
                      <a:p>
                        <a:r>
                          <a:rPr lang="en-US">
                            <a:noFill/>
                          </a:rPr>
                          <a:t> </a:t>
                        </a:r>
                      </a:p>
                    </p:txBody>
                  </p:sp>
                </mc:Fallback>
              </mc:AlternateContent>
            </p:grpSp>
          </p:grpSp>
          <p:cxnSp>
            <p:nvCxnSpPr>
              <p:cNvPr id="59" name="Connector: Elbow 58">
                <a:extLst>
                  <a:ext uri="{FF2B5EF4-FFF2-40B4-BE49-F238E27FC236}">
                    <a16:creationId xmlns:a16="http://schemas.microsoft.com/office/drawing/2014/main" id="{464C9F72-654E-1079-2D7C-08C9A104FFC2}"/>
                  </a:ext>
                </a:extLst>
              </p:cNvPr>
              <p:cNvCxnSpPr>
                <a:cxnSpLocks/>
                <a:stCxn id="7" idx="3"/>
                <a:endCxn id="7" idx="1"/>
              </p:cNvCxnSpPr>
              <p:nvPr/>
            </p:nvCxnSpPr>
            <p:spPr>
              <a:xfrm flipH="1">
                <a:off x="1335942" y="3485729"/>
                <a:ext cx="914400" cy="12700"/>
              </a:xfrm>
              <a:prstGeom prst="bentConnector5">
                <a:avLst>
                  <a:gd name="adj1" fmla="val -25000"/>
                  <a:gd name="adj2" fmla="val -4922331"/>
                  <a:gd name="adj3" fmla="val 125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59B29E4-D9CA-26C8-0DA4-1F2BC7E93E3A}"/>
                </a:ext>
              </a:extLst>
            </p:cNvPr>
            <p:cNvGrpSpPr>
              <a:grpSpLocks/>
            </p:cNvGrpSpPr>
            <p:nvPr/>
          </p:nvGrpSpPr>
          <p:grpSpPr>
            <a:xfrm>
              <a:off x="1322301" y="2127603"/>
              <a:ext cx="1018196" cy="3090043"/>
              <a:chOff x="1335942" y="1989972"/>
              <a:chExt cx="914400" cy="2981658"/>
            </a:xfrm>
          </p:grpSpPr>
          <p:grpSp>
            <p:nvGrpSpPr>
              <p:cNvPr id="17" name="Group 16">
                <a:extLst>
                  <a:ext uri="{FF2B5EF4-FFF2-40B4-BE49-F238E27FC236}">
                    <a16:creationId xmlns:a16="http://schemas.microsoft.com/office/drawing/2014/main" id="{A1DB780D-568F-3ED4-1B34-ECA9E25C73D8}"/>
                  </a:ext>
                </a:extLst>
              </p:cNvPr>
              <p:cNvGrpSpPr>
                <a:grpSpLocks/>
              </p:cNvGrpSpPr>
              <p:nvPr/>
            </p:nvGrpSpPr>
            <p:grpSpPr>
              <a:xfrm>
                <a:off x="1335942" y="1989972"/>
                <a:ext cx="914400" cy="2981658"/>
                <a:chOff x="9929176" y="1689722"/>
                <a:chExt cx="914400" cy="2981658"/>
              </a:xfrm>
            </p:grpSpPr>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357027BC-27CC-3669-85B7-723AA5C9B551}"/>
                        </a:ext>
                      </a:extLst>
                    </p:cNvPr>
                    <p:cNvSpPr>
                      <a:spLocks/>
                    </p:cNvSpPr>
                    <p:nvPr/>
                  </p:nvSpPr>
                  <p:spPr>
                    <a:xfrm>
                      <a:off x="10060621" y="3997010"/>
                      <a:ext cx="651510"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smtClean="0">
                                    <a:solidFill>
                                      <a:srgbClr val="836967"/>
                                    </a:solidFill>
                                    <a:latin typeface="Cambria Math" panose="02040503050406030204" pitchFamily="18" charset="0"/>
                                  </a:rPr>
                                </m:ctrlPr>
                              </m:sSubPr>
                              <m:e>
                                <m:r>
                                  <a:rPr lang="en-CA" b="0" i="1" smtClean="0">
                                    <a:solidFill>
                                      <a:srgbClr val="836967"/>
                                    </a:solidFill>
                                    <a:latin typeface="Cambria Math" panose="02040503050406030204" pitchFamily="18" charset="0"/>
                                  </a:rPr>
                                  <m:t>𝑥</m:t>
                                </m:r>
                              </m:e>
                              <m:sub>
                                <m:r>
                                  <a:rPr lang="en-CA" i="1">
                                    <a:latin typeface="Cambria Math" panose="02040503050406030204" pitchFamily="18" charset="0"/>
                                  </a:rPr>
                                  <m:t>𝑡</m:t>
                                </m:r>
                              </m:sub>
                            </m:sSub>
                          </m:oMath>
                        </m:oMathPara>
                      </a14:m>
                      <a:endParaRPr lang="en-US" i="1"/>
                    </a:p>
                  </p:txBody>
                </p:sp>
              </mc:Choice>
              <mc:Fallback xmlns="">
                <p:sp>
                  <p:nvSpPr>
                    <p:cNvPr id="19" name="Oval 18">
                      <a:extLst>
                        <a:ext uri="{FF2B5EF4-FFF2-40B4-BE49-F238E27FC236}">
                          <a16:creationId xmlns:a16="http://schemas.microsoft.com/office/drawing/2014/main" id="{357027BC-27CC-3669-85B7-723AA5C9B551}"/>
                        </a:ext>
                      </a:extLst>
                    </p:cNvPr>
                    <p:cNvSpPr>
                      <a:spLocks noRot="1" noChangeAspect="1" noMove="1" noResize="1" noEditPoints="1" noAdjustHandles="1" noChangeArrowheads="1" noChangeShapeType="1" noTextEdit="1"/>
                    </p:cNvSpPr>
                    <p:nvPr/>
                  </p:nvSpPr>
                  <p:spPr>
                    <a:xfrm>
                      <a:off x="10060621" y="3997010"/>
                      <a:ext cx="651510" cy="674370"/>
                    </a:xfrm>
                    <a:prstGeom prst="ellipse">
                      <a:avLst/>
                    </a:prstGeom>
                    <a:blipFill>
                      <a:blip r:embed="rId6"/>
                      <a:stretch>
                        <a:fillRect/>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DBA706C8-567F-0F85-0C3D-C6AC3A9129E1}"/>
                    </a:ext>
                  </a:extLst>
                </p:cNvPr>
                <p:cNvGrpSpPr>
                  <a:grpSpLocks/>
                </p:cNvGrpSpPr>
                <p:nvPr/>
              </p:nvGrpSpPr>
              <p:grpSpPr>
                <a:xfrm>
                  <a:off x="9929176" y="1689722"/>
                  <a:ext cx="914400" cy="2307288"/>
                  <a:chOff x="9929176" y="1689722"/>
                  <a:chExt cx="914400" cy="2307288"/>
                </a:xfrm>
              </p:grpSpPr>
              <p:sp>
                <p:nvSpPr>
                  <p:cNvPr id="21" name="Rounded Rectangle 8">
                    <a:extLst>
                      <a:ext uri="{FF2B5EF4-FFF2-40B4-BE49-F238E27FC236}">
                        <a16:creationId xmlns:a16="http://schemas.microsoft.com/office/drawing/2014/main" id="{94261F73-2BF7-CA1F-EBB2-173F7301C1DB}"/>
                      </a:ext>
                    </a:extLst>
                  </p:cNvPr>
                  <p:cNvSpPr>
                    <a:spLocks/>
                  </p:cNvSpPr>
                  <p:nvPr/>
                </p:nvSpPr>
                <p:spPr>
                  <a:xfrm>
                    <a:off x="9929176"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2" name="Straight Arrow Connector 21">
                    <a:extLst>
                      <a:ext uri="{FF2B5EF4-FFF2-40B4-BE49-F238E27FC236}">
                        <a16:creationId xmlns:a16="http://schemas.microsoft.com/office/drawing/2014/main" id="{F96C542A-8FBB-72A9-805E-379F074B8A68}"/>
                      </a:ext>
                    </a:extLst>
                  </p:cNvPr>
                  <p:cNvCxnSpPr>
                    <a:cxnSpLocks/>
                    <a:endCxn id="24" idx="4"/>
                  </p:cNvCxnSpPr>
                  <p:nvPr/>
                </p:nvCxnSpPr>
                <p:spPr>
                  <a:xfrm flipV="1">
                    <a:off x="10368818" y="2364092"/>
                    <a:ext cx="0" cy="4861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9F0374F8-D897-17CF-DCEA-D59E2C9A8CA5}"/>
                      </a:ext>
                    </a:extLst>
                  </p:cNvPr>
                  <p:cNvCxnSpPr>
                    <a:cxnSpLocks/>
                    <a:stCxn id="19" idx="0"/>
                    <a:endCxn id="21" idx="2"/>
                  </p:cNvCxnSpPr>
                  <p:nvPr/>
                </p:nvCxnSpPr>
                <p:spPr>
                  <a:xfrm flipV="1">
                    <a:off x="10386376" y="3510837"/>
                    <a:ext cx="0" cy="48617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65EE7A1B-C39B-BB9C-3AAA-F317D39EB302}"/>
                          </a:ext>
                        </a:extLst>
                      </p:cNvPr>
                      <p:cNvSpPr>
                        <a:spLocks/>
                      </p:cNvSpPr>
                      <p:nvPr/>
                    </p:nvSpPr>
                    <p:spPr>
                      <a:xfrm>
                        <a:off x="10043063" y="1689722"/>
                        <a:ext cx="651510" cy="674370"/>
                      </a:xfrm>
                      <a:prstGeom prst="ellipse">
                        <a:avLst/>
                      </a:prstGeom>
                      <a:solidFill>
                        <a:srgbClr val="EEAE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dirty="0" smtClean="0">
                                      <a:solidFill>
                                        <a:srgbClr val="836967"/>
                                      </a:solidFill>
                                      <a:latin typeface="Cambria Math" panose="02040503050406030204" pitchFamily="18" charset="0"/>
                                    </a:rPr>
                                  </m:ctrlPr>
                                </m:accPr>
                                <m:e>
                                  <m:r>
                                    <a:rPr lang="en-US" i="1" dirty="0">
                                      <a:latin typeface="Cambria Math" panose="02040503050406030204" pitchFamily="18" charset="0"/>
                                    </a:rPr>
                                    <m:t>𝑦</m:t>
                                  </m:r>
                                </m:e>
                              </m:acc>
                            </m:oMath>
                          </m:oMathPara>
                        </a14:m>
                        <a:endParaRPr lang="en-US" i="1"/>
                      </a:p>
                    </p:txBody>
                  </p:sp>
                </mc:Choice>
                <mc:Fallback xmlns="">
                  <p:sp>
                    <p:nvSpPr>
                      <p:cNvPr id="24" name="Oval 23">
                        <a:extLst>
                          <a:ext uri="{FF2B5EF4-FFF2-40B4-BE49-F238E27FC236}">
                            <a16:creationId xmlns:a16="http://schemas.microsoft.com/office/drawing/2014/main" id="{65EE7A1B-C39B-BB9C-3AAA-F317D39EB302}"/>
                          </a:ext>
                        </a:extLst>
                      </p:cNvPr>
                      <p:cNvSpPr>
                        <a:spLocks noRot="1" noChangeAspect="1" noMove="1" noResize="1" noEditPoints="1" noAdjustHandles="1" noChangeArrowheads="1" noChangeShapeType="1" noTextEdit="1"/>
                      </p:cNvSpPr>
                      <p:nvPr/>
                    </p:nvSpPr>
                    <p:spPr>
                      <a:xfrm>
                        <a:off x="10043063" y="1689722"/>
                        <a:ext cx="651510" cy="674370"/>
                      </a:xfrm>
                      <a:prstGeom prst="ellipse">
                        <a:avLst/>
                      </a:prstGeom>
                      <a:blipFill>
                        <a:blip r:embed="rId7"/>
                        <a:stretch>
                          <a:fillRect/>
                        </a:stretch>
                      </a:blipFill>
                    </p:spPr>
                    <p:txBody>
                      <a:bodyPr/>
                      <a:lstStyle/>
                      <a:p>
                        <a:r>
                          <a:rPr lang="en-US">
                            <a:noFill/>
                          </a:rPr>
                          <a:t> </a:t>
                        </a:r>
                      </a:p>
                    </p:txBody>
                  </p:sp>
                </mc:Fallback>
              </mc:AlternateContent>
            </p:grpSp>
          </p:grpSp>
          <p:cxnSp>
            <p:nvCxnSpPr>
              <p:cNvPr id="18" name="Connector: Elbow 17">
                <a:extLst>
                  <a:ext uri="{FF2B5EF4-FFF2-40B4-BE49-F238E27FC236}">
                    <a16:creationId xmlns:a16="http://schemas.microsoft.com/office/drawing/2014/main" id="{A8172FD1-B162-149D-05C6-1AB5C7BB1C11}"/>
                  </a:ext>
                </a:extLst>
              </p:cNvPr>
              <p:cNvCxnSpPr>
                <a:cxnSpLocks/>
                <a:stCxn id="21" idx="3"/>
                <a:endCxn id="21" idx="1"/>
              </p:cNvCxnSpPr>
              <p:nvPr/>
            </p:nvCxnSpPr>
            <p:spPr>
              <a:xfrm flipH="1">
                <a:off x="1335942" y="3485729"/>
                <a:ext cx="914400" cy="12700"/>
              </a:xfrm>
              <a:prstGeom prst="bentConnector5">
                <a:avLst>
                  <a:gd name="adj1" fmla="val -25000"/>
                  <a:gd name="adj2" fmla="val -4922331"/>
                  <a:gd name="adj3" fmla="val 125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6CEDE70E-47E6-B745-F1F2-B0924E3D45D6}"/>
                </a:ext>
              </a:extLst>
            </p:cNvPr>
            <p:cNvSpPr txBox="1"/>
            <p:nvPr/>
          </p:nvSpPr>
          <p:spPr>
            <a:xfrm>
              <a:off x="318101" y="2028794"/>
              <a:ext cx="1458987" cy="776037"/>
            </a:xfrm>
            <a:prstGeom prst="rect">
              <a:avLst/>
            </a:prstGeom>
            <a:noFill/>
          </p:spPr>
          <p:txBody>
            <a:bodyPr wrap="square" rtlCol="0">
              <a:spAutoFit/>
            </a:bodyPr>
            <a:lstStyle/>
            <a:p>
              <a:r>
                <a:rPr lang="en-CA" dirty="0">
                  <a:latin typeface="Times" panose="02020603050405020304" pitchFamily="18" charset="0"/>
                  <a:cs typeface="Times" panose="02020603050405020304" pitchFamily="18" charset="0"/>
                </a:rPr>
                <a:t>Output vector</a:t>
              </a:r>
            </a:p>
          </p:txBody>
        </p:sp>
        <p:sp>
          <p:nvSpPr>
            <p:cNvPr id="48" name="TextBox 47">
              <a:extLst>
                <a:ext uri="{FF2B5EF4-FFF2-40B4-BE49-F238E27FC236}">
                  <a16:creationId xmlns:a16="http://schemas.microsoft.com/office/drawing/2014/main" id="{88F34027-2BE6-5D48-B032-2938F5EE5B86}"/>
                </a:ext>
              </a:extLst>
            </p:cNvPr>
            <p:cNvSpPr txBox="1"/>
            <p:nvPr/>
          </p:nvSpPr>
          <p:spPr>
            <a:xfrm>
              <a:off x="410591" y="4558296"/>
              <a:ext cx="1058075" cy="776037"/>
            </a:xfrm>
            <a:prstGeom prst="rect">
              <a:avLst/>
            </a:prstGeom>
            <a:noFill/>
          </p:spPr>
          <p:txBody>
            <a:bodyPr wrap="square">
              <a:spAutoFit/>
            </a:bodyPr>
            <a:lstStyle/>
            <a:p>
              <a:r>
                <a:rPr lang="en-CA" b="0" i="0" dirty="0">
                  <a:solidFill>
                    <a:srgbClr val="000000"/>
                  </a:solidFill>
                  <a:effectLst/>
                  <a:latin typeface="Times New Roman" panose="02020603050405020304" pitchFamily="18" charset="0"/>
                </a:rPr>
                <a:t>Input Vector </a:t>
              </a:r>
              <a:endParaRPr lang="en-CA" dirty="0"/>
            </a:p>
          </p:txBody>
        </p: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6E46B432-E8A3-A9E2-18D7-DFC6E59B85CA}"/>
                  </a:ext>
                </a:extLst>
              </p:cNvPr>
              <p:cNvSpPr txBox="1"/>
              <p:nvPr/>
            </p:nvSpPr>
            <p:spPr>
              <a:xfrm>
                <a:off x="6398948" y="5043877"/>
                <a:ext cx="24192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CA" sz="2400" b="1" i="1" smtClean="0">
                              <a:solidFill>
                                <a:srgbClr val="836967"/>
                              </a:solidFill>
                              <a:latin typeface="Cambria Math" panose="02040503050406030204" pitchFamily="18" charset="0"/>
                            </a:rPr>
                          </m:ctrlPr>
                        </m:accPr>
                        <m:e>
                          <m:r>
                            <a:rPr lang="en-CA" sz="2400" b="1" i="1">
                              <a:latin typeface="Cambria Math" panose="02040503050406030204" pitchFamily="18" charset="0"/>
                            </a:rPr>
                            <m:t>𝒚</m:t>
                          </m:r>
                        </m:e>
                      </m:acc>
                      <m:d>
                        <m:dPr>
                          <m:ctrlPr>
                            <a:rPr lang="en-CA" sz="2400" b="1" i="1">
                              <a:solidFill>
                                <a:srgbClr val="836967"/>
                              </a:solidFill>
                              <a:latin typeface="Cambria Math" panose="02040503050406030204" pitchFamily="18" charset="0"/>
                            </a:rPr>
                          </m:ctrlPr>
                        </m:dPr>
                        <m:e>
                          <m:r>
                            <a:rPr lang="en-CA" sz="2400" b="1" i="1">
                              <a:latin typeface="Cambria Math" panose="02040503050406030204" pitchFamily="18" charset="0"/>
                            </a:rPr>
                            <m:t>𝒕</m:t>
                          </m:r>
                        </m:e>
                      </m:d>
                      <m:r>
                        <a:rPr lang="en-CA" sz="2400" b="1" i="0">
                          <a:latin typeface="Cambria Math" panose="02040503050406030204" pitchFamily="18" charset="0"/>
                        </a:rPr>
                        <m:t>=</m:t>
                      </m:r>
                      <m:r>
                        <a:rPr lang="en-CA" sz="2400" b="1" i="1">
                          <a:latin typeface="Cambria Math" panose="02040503050406030204" pitchFamily="18" charset="0"/>
                        </a:rPr>
                        <m:t>𝒇</m:t>
                      </m:r>
                      <m:d>
                        <m:dPr>
                          <m:ctrlPr>
                            <a:rPr lang="en-CA" sz="2400" b="1" i="1">
                              <a:solidFill>
                                <a:srgbClr val="836967"/>
                              </a:solidFill>
                              <a:latin typeface="Cambria Math" panose="02040503050406030204" pitchFamily="18" charset="0"/>
                            </a:rPr>
                          </m:ctrlPr>
                        </m:dPr>
                        <m:e>
                          <m:sSub>
                            <m:sSubPr>
                              <m:ctrlPr>
                                <a:rPr lang="en-CA" sz="2400" b="1" i="1">
                                  <a:solidFill>
                                    <a:srgbClr val="836967"/>
                                  </a:solidFill>
                                  <a:latin typeface="Cambria Math" panose="02040503050406030204" pitchFamily="18" charset="0"/>
                                </a:rPr>
                              </m:ctrlPr>
                            </m:sSubPr>
                            <m:e>
                              <m:r>
                                <a:rPr lang="en-CA" sz="2400" b="1" i="1">
                                  <a:latin typeface="Cambria Math" panose="02040503050406030204" pitchFamily="18" charset="0"/>
                                </a:rPr>
                                <m:t>𝒙</m:t>
                              </m:r>
                            </m:e>
                            <m:sub>
                              <m:r>
                                <a:rPr lang="en-CA" sz="2400" b="1" i="1">
                                  <a:latin typeface="Cambria Math" panose="02040503050406030204" pitchFamily="18" charset="0"/>
                                </a:rPr>
                                <m:t>𝒕</m:t>
                              </m:r>
                            </m:sub>
                          </m:sSub>
                        </m:e>
                      </m:d>
                    </m:oMath>
                  </m:oMathPara>
                </a14:m>
                <a:endParaRPr lang="en-CA" sz="2400" b="1" dirty="0"/>
              </a:p>
            </p:txBody>
          </p:sp>
        </mc:Choice>
        <mc:Fallback xmlns="">
          <p:sp>
            <p:nvSpPr>
              <p:cNvPr id="55" name="TextBox 54">
                <a:extLst>
                  <a:ext uri="{FF2B5EF4-FFF2-40B4-BE49-F238E27FC236}">
                    <a16:creationId xmlns:a16="http://schemas.microsoft.com/office/drawing/2014/main" id="{6E46B432-E8A3-A9E2-18D7-DFC6E59B85CA}"/>
                  </a:ext>
                </a:extLst>
              </p:cNvPr>
              <p:cNvSpPr txBox="1">
                <a:spLocks noRot="1" noChangeAspect="1" noMove="1" noResize="1" noEditPoints="1" noAdjustHandles="1" noChangeArrowheads="1" noChangeShapeType="1" noTextEdit="1"/>
              </p:cNvSpPr>
              <p:nvPr/>
            </p:nvSpPr>
            <p:spPr>
              <a:xfrm>
                <a:off x="6398948" y="5043877"/>
                <a:ext cx="2419239" cy="369332"/>
              </a:xfrm>
              <a:prstGeom prst="rect">
                <a:avLst/>
              </a:prstGeom>
              <a:blipFill>
                <a:blip r:embed="rId8"/>
                <a:stretch>
                  <a:fillRect t="-18033" b="-34426"/>
                </a:stretch>
              </a:blipFill>
            </p:spPr>
            <p:txBody>
              <a:bodyPr/>
              <a:lstStyle/>
              <a:p>
                <a:r>
                  <a:rPr lang="en-CA">
                    <a:noFill/>
                  </a:rPr>
                  <a:t> </a:t>
                </a:r>
              </a:p>
            </p:txBody>
          </p:sp>
        </mc:Fallback>
      </mc:AlternateContent>
      <p:sp>
        <p:nvSpPr>
          <p:cNvPr id="52" name="TextBox 51">
            <a:extLst>
              <a:ext uri="{FF2B5EF4-FFF2-40B4-BE49-F238E27FC236}">
                <a16:creationId xmlns:a16="http://schemas.microsoft.com/office/drawing/2014/main" id="{43257823-1C3C-824E-AD88-4E1F89EBEE9D}"/>
              </a:ext>
            </a:extLst>
          </p:cNvPr>
          <p:cNvSpPr txBox="1"/>
          <p:nvPr/>
        </p:nvSpPr>
        <p:spPr>
          <a:xfrm>
            <a:off x="627590" y="5200289"/>
            <a:ext cx="5102963"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[Source: </a:t>
            </a:r>
            <a:r>
              <a:rPr lang="en-IN" sz="1000" dirty="0">
                <a:latin typeface="Times New Roman" panose="02020603050405020304" pitchFamily="18" charset="0"/>
                <a:cs typeface="Times New Roman" panose="02020603050405020304" pitchFamily="18" charset="0"/>
                <a:hlinkClick r:id="rId9"/>
              </a:rPr>
              <a:t>https://tinyurl.com/3pawnch9</a:t>
            </a:r>
            <a:r>
              <a:rPr lang="en-IN" sz="1000" dirty="0">
                <a:latin typeface="Times New Roman" panose="02020603050405020304" pitchFamily="18" charset="0"/>
                <a:cs typeface="Times New Roman" panose="02020603050405020304" pitchFamily="18" charset="0"/>
              </a:rPr>
              <a:t> ]</a:t>
            </a:r>
            <a:endParaRPr lang="en-CA" sz="1000" dirty="0"/>
          </a:p>
        </p:txBody>
      </p:sp>
    </p:spTree>
    <p:extLst>
      <p:ext uri="{BB962C8B-B14F-4D97-AF65-F5344CB8AC3E}">
        <p14:creationId xmlns:p14="http://schemas.microsoft.com/office/powerpoint/2010/main" val="31982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9" grpId="0" animBg="1"/>
      <p:bldP spid="55" grpId="0"/>
      <p:bldP spid="5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5B369-FE8A-7B36-ACE4-2D88DBF12572}"/>
              </a:ext>
            </a:extLst>
          </p:cNvPr>
          <p:cNvSpPr>
            <a:spLocks noGrp="1"/>
          </p:cNvSpPr>
          <p:nvPr>
            <p:ph type="title"/>
          </p:nvPr>
        </p:nvSpPr>
        <p:spPr/>
        <p:txBody>
          <a:bodyPr/>
          <a:lstStyle/>
          <a:p>
            <a:pPr algn="ctr"/>
            <a:r>
              <a:rPr lang="en-CA" b="1">
                <a:latin typeface="Times" panose="02020603050405020304" pitchFamily="18" charset="0"/>
                <a:cs typeface="Times" panose="02020603050405020304" pitchFamily="18" charset="0"/>
              </a:rPr>
              <a:t>Neurons with </a:t>
            </a:r>
            <a:r>
              <a:rPr lang="en-CA" b="1" err="1">
                <a:latin typeface="Times" panose="02020603050405020304" pitchFamily="18" charset="0"/>
                <a:cs typeface="Times" panose="02020603050405020304" pitchFamily="18" charset="0"/>
              </a:rPr>
              <a:t>Reccurence</a:t>
            </a:r>
            <a:endParaRPr lang="en-CA" b="1">
              <a:latin typeface="Times" panose="02020603050405020304" pitchFamily="18" charset="0"/>
              <a:cs typeface="Times" panose="02020603050405020304" pitchFamily="18" charset="0"/>
            </a:endParaRPr>
          </a:p>
        </p:txBody>
      </p:sp>
      <p:sp>
        <p:nvSpPr>
          <p:cNvPr id="3" name="Slide Number Placeholder 2">
            <a:extLst>
              <a:ext uri="{FF2B5EF4-FFF2-40B4-BE49-F238E27FC236}">
                <a16:creationId xmlns:a16="http://schemas.microsoft.com/office/drawing/2014/main" id="{F5A5861E-977A-152B-9DC4-5353E359CE22}"/>
              </a:ext>
            </a:extLst>
          </p:cNvPr>
          <p:cNvSpPr>
            <a:spLocks noGrp="1"/>
          </p:cNvSpPr>
          <p:nvPr>
            <p:ph type="sldNum" sz="quarter" idx="12"/>
          </p:nvPr>
        </p:nvSpPr>
        <p:spPr>
          <a:xfrm>
            <a:off x="0" y="6234903"/>
            <a:ext cx="2743200" cy="365125"/>
          </a:xfrm>
        </p:spPr>
        <p:txBody>
          <a:bodyPr/>
          <a:lstStyle/>
          <a:p>
            <a:fld id="{2DEBF6B5-A8B6-5742-91AE-8DC29EBB8E42}" type="slidenum">
              <a:rPr lang="en-US" smtClean="0"/>
              <a:t>13</a:t>
            </a:fld>
            <a:endParaRPr lang="en-US" dirty="0"/>
          </a:p>
        </p:txBody>
      </p:sp>
      <p:grpSp>
        <p:nvGrpSpPr>
          <p:cNvPr id="50" name="Group 49">
            <a:extLst>
              <a:ext uri="{FF2B5EF4-FFF2-40B4-BE49-F238E27FC236}">
                <a16:creationId xmlns:a16="http://schemas.microsoft.com/office/drawing/2014/main" id="{7A805A7B-F916-1060-531D-18336C6176ED}"/>
              </a:ext>
            </a:extLst>
          </p:cNvPr>
          <p:cNvGrpSpPr/>
          <p:nvPr/>
        </p:nvGrpSpPr>
        <p:grpSpPr>
          <a:xfrm>
            <a:off x="5657186" y="2127602"/>
            <a:ext cx="3656154" cy="2591901"/>
            <a:chOff x="4977113" y="1989972"/>
            <a:chExt cx="3755059" cy="3010068"/>
          </a:xfrm>
        </p:grpSpPr>
        <p:grpSp>
          <p:nvGrpSpPr>
            <p:cNvPr id="25" name="Group 24">
              <a:extLst>
                <a:ext uri="{FF2B5EF4-FFF2-40B4-BE49-F238E27FC236}">
                  <a16:creationId xmlns:a16="http://schemas.microsoft.com/office/drawing/2014/main" id="{E37B095E-5872-BAA6-B572-7B779479DDA7}"/>
                </a:ext>
              </a:extLst>
            </p:cNvPr>
            <p:cNvGrpSpPr/>
            <p:nvPr/>
          </p:nvGrpSpPr>
          <p:grpSpPr>
            <a:xfrm>
              <a:off x="4977113" y="1994900"/>
              <a:ext cx="914400" cy="2981658"/>
              <a:chOff x="9929176" y="1689722"/>
              <a:chExt cx="914400" cy="2981658"/>
            </a:xfrm>
          </p:grpSpPr>
          <p:sp>
            <p:nvSpPr>
              <p:cNvPr id="26" name="Oval 25">
                <a:extLst>
                  <a:ext uri="{FF2B5EF4-FFF2-40B4-BE49-F238E27FC236}">
                    <a16:creationId xmlns:a16="http://schemas.microsoft.com/office/drawing/2014/main" id="{EDC6504C-4C55-2FC0-977E-93D88D599139}"/>
                  </a:ext>
                </a:extLst>
              </p:cNvPr>
              <p:cNvSpPr/>
              <p:nvPr/>
            </p:nvSpPr>
            <p:spPr>
              <a:xfrm>
                <a:off x="10060621" y="3997010"/>
                <a:ext cx="651510"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a:t>
                </a:r>
                <a:r>
                  <a:rPr lang="en-US" sz="1000" i="1" dirty="0">
                    <a:ln w="0"/>
                    <a:solidFill>
                      <a:schemeClr val="tx1"/>
                    </a:solidFill>
                    <a:effectLst>
                      <a:outerShdw blurRad="38100" dist="19050" dir="2700000" algn="tl" rotWithShape="0">
                        <a:schemeClr val="dk1">
                          <a:alpha val="40000"/>
                        </a:schemeClr>
                      </a:outerShdw>
                    </a:effectLst>
                  </a:rPr>
                  <a:t>0</a:t>
                </a:r>
                <a:endParaRPr lang="en-US" sz="1000" i="1" dirty="0"/>
              </a:p>
            </p:txBody>
          </p:sp>
          <p:grpSp>
            <p:nvGrpSpPr>
              <p:cNvPr id="27" name="Group 26">
                <a:extLst>
                  <a:ext uri="{FF2B5EF4-FFF2-40B4-BE49-F238E27FC236}">
                    <a16:creationId xmlns:a16="http://schemas.microsoft.com/office/drawing/2014/main" id="{D3FC9989-9FEC-9F7D-62EE-A5C9D80844EF}"/>
                  </a:ext>
                </a:extLst>
              </p:cNvPr>
              <p:cNvGrpSpPr/>
              <p:nvPr/>
            </p:nvGrpSpPr>
            <p:grpSpPr>
              <a:xfrm>
                <a:off x="9929176" y="1689722"/>
                <a:ext cx="914400" cy="2307288"/>
                <a:chOff x="9929176" y="1689722"/>
                <a:chExt cx="914400" cy="2307288"/>
              </a:xfrm>
            </p:grpSpPr>
            <p:sp>
              <p:nvSpPr>
                <p:cNvPr id="28" name="Rounded Rectangle 8">
                  <a:extLst>
                    <a:ext uri="{FF2B5EF4-FFF2-40B4-BE49-F238E27FC236}">
                      <a16:creationId xmlns:a16="http://schemas.microsoft.com/office/drawing/2014/main" id="{9F43E4D4-F724-C140-DE3C-7663C07734B3}"/>
                    </a:ext>
                  </a:extLst>
                </p:cNvPr>
                <p:cNvSpPr>
                  <a:spLocks/>
                </p:cNvSpPr>
                <p:nvPr/>
              </p:nvSpPr>
              <p:spPr>
                <a:xfrm>
                  <a:off x="9929176"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9" name="Straight Arrow Connector 28">
                  <a:extLst>
                    <a:ext uri="{FF2B5EF4-FFF2-40B4-BE49-F238E27FC236}">
                      <a16:creationId xmlns:a16="http://schemas.microsoft.com/office/drawing/2014/main" id="{C21F8CB0-0E4E-E4B2-FBEB-A329CFA7123B}"/>
                    </a:ext>
                  </a:extLst>
                </p:cNvPr>
                <p:cNvCxnSpPr>
                  <a:cxnSpLocks/>
                  <a:endCxn id="31" idx="4"/>
                </p:cNvCxnSpPr>
                <p:nvPr/>
              </p:nvCxnSpPr>
              <p:spPr>
                <a:xfrm flipV="1">
                  <a:off x="10368818" y="2364092"/>
                  <a:ext cx="0" cy="4861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F23ABC11-2216-7CAB-8ACE-744EF5701097}"/>
                    </a:ext>
                  </a:extLst>
                </p:cNvPr>
                <p:cNvCxnSpPr>
                  <a:cxnSpLocks/>
                  <a:stCxn id="26" idx="0"/>
                  <a:endCxn id="28" idx="2"/>
                </p:cNvCxnSpPr>
                <p:nvPr/>
              </p:nvCxnSpPr>
              <p:spPr>
                <a:xfrm flipV="1">
                  <a:off x="10386376" y="3510837"/>
                  <a:ext cx="0" cy="48617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8225B48F-8C85-6232-1845-7C605C6A494E}"/>
                        </a:ext>
                      </a:extLst>
                    </p:cNvPr>
                    <p:cNvSpPr/>
                    <p:nvPr/>
                  </p:nvSpPr>
                  <p:spPr>
                    <a:xfrm>
                      <a:off x="10043063" y="1689722"/>
                      <a:ext cx="651510" cy="674370"/>
                    </a:xfrm>
                    <a:prstGeom prst="ellipse">
                      <a:avLst/>
                    </a:prstGeom>
                    <a:solidFill>
                      <a:srgbClr val="EEAE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en-US" i="1" dirty="0" smtClean="0">
                                  <a:solidFill>
                                    <a:srgbClr val="836967"/>
                                  </a:solidFill>
                                  <a:latin typeface="Cambria Math" panose="02040503050406030204" pitchFamily="18" charset="0"/>
                                </a:rPr>
                              </m:ctrlPr>
                            </m:accPr>
                            <m:e>
                              <m:r>
                                <a:rPr lang="en-US" i="1" dirty="0">
                                  <a:latin typeface="Cambria Math" panose="02040503050406030204" pitchFamily="18" charset="0"/>
                                </a:rPr>
                                <m:t>𝑦</m:t>
                              </m:r>
                            </m:e>
                          </m:acc>
                        </m:oMath>
                      </a14:m>
                      <a:r>
                        <a:rPr lang="en-US" sz="1000" i="1" dirty="0"/>
                        <a:t>0</a:t>
                      </a:r>
                    </a:p>
                  </p:txBody>
                </p:sp>
              </mc:Choice>
              <mc:Fallback xmlns="">
                <p:sp>
                  <p:nvSpPr>
                    <p:cNvPr id="31" name="Oval 30">
                      <a:extLst>
                        <a:ext uri="{FF2B5EF4-FFF2-40B4-BE49-F238E27FC236}">
                          <a16:creationId xmlns:a16="http://schemas.microsoft.com/office/drawing/2014/main" id="{8225B48F-8C85-6232-1845-7C605C6A494E}"/>
                        </a:ext>
                      </a:extLst>
                    </p:cNvPr>
                    <p:cNvSpPr>
                      <a:spLocks noRot="1" noChangeAspect="1" noMove="1" noResize="1" noEditPoints="1" noAdjustHandles="1" noChangeArrowheads="1" noChangeShapeType="1" noTextEdit="1"/>
                    </p:cNvSpPr>
                    <p:nvPr/>
                  </p:nvSpPr>
                  <p:spPr>
                    <a:xfrm>
                      <a:off x="10043063" y="1689722"/>
                      <a:ext cx="651510" cy="674370"/>
                    </a:xfrm>
                    <a:prstGeom prst="ellipse">
                      <a:avLst/>
                    </a:prstGeom>
                    <a:blipFill>
                      <a:blip r:embed="rId2"/>
                      <a:stretch>
                        <a:fillRect/>
                      </a:stretch>
                    </a:blipFill>
                  </p:spPr>
                  <p:txBody>
                    <a:bodyPr/>
                    <a:lstStyle/>
                    <a:p>
                      <a:r>
                        <a:rPr lang="en-CA">
                          <a:noFill/>
                        </a:rPr>
                        <a:t> </a:t>
                      </a:r>
                    </a:p>
                  </p:txBody>
                </p:sp>
              </mc:Fallback>
            </mc:AlternateContent>
          </p:grpSp>
        </p:grpSp>
        <p:grpSp>
          <p:nvGrpSpPr>
            <p:cNvPr id="32" name="Group 31">
              <a:extLst>
                <a:ext uri="{FF2B5EF4-FFF2-40B4-BE49-F238E27FC236}">
                  <a16:creationId xmlns:a16="http://schemas.microsoft.com/office/drawing/2014/main" id="{E5F31BB1-B016-4925-E228-5EFB45B0336F}"/>
                </a:ext>
              </a:extLst>
            </p:cNvPr>
            <p:cNvGrpSpPr/>
            <p:nvPr/>
          </p:nvGrpSpPr>
          <p:grpSpPr>
            <a:xfrm>
              <a:off x="6397442" y="1989972"/>
              <a:ext cx="914400" cy="2981658"/>
              <a:chOff x="9929176" y="1689722"/>
              <a:chExt cx="914400" cy="2981658"/>
            </a:xfrm>
          </p:grpSpPr>
          <p:sp>
            <p:nvSpPr>
              <p:cNvPr id="33" name="Oval 32">
                <a:extLst>
                  <a:ext uri="{FF2B5EF4-FFF2-40B4-BE49-F238E27FC236}">
                    <a16:creationId xmlns:a16="http://schemas.microsoft.com/office/drawing/2014/main" id="{C0DBDBA7-A3E6-5B92-D9BF-FD0D1A5F9F13}"/>
                  </a:ext>
                </a:extLst>
              </p:cNvPr>
              <p:cNvSpPr/>
              <p:nvPr/>
            </p:nvSpPr>
            <p:spPr>
              <a:xfrm>
                <a:off x="10060621" y="3997010"/>
                <a:ext cx="651510"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a:t>
                </a:r>
                <a:r>
                  <a:rPr lang="en-US" sz="1000" i="1" dirty="0">
                    <a:ln w="0"/>
                    <a:solidFill>
                      <a:schemeClr val="tx1"/>
                    </a:solidFill>
                    <a:effectLst>
                      <a:outerShdw blurRad="38100" dist="19050" dir="2700000" algn="tl" rotWithShape="0">
                        <a:schemeClr val="dk1">
                          <a:alpha val="40000"/>
                        </a:schemeClr>
                      </a:outerShdw>
                    </a:effectLst>
                  </a:rPr>
                  <a:t>1</a:t>
                </a:r>
                <a:endParaRPr lang="en-US" sz="1000" i="1" dirty="0"/>
              </a:p>
            </p:txBody>
          </p:sp>
          <p:grpSp>
            <p:nvGrpSpPr>
              <p:cNvPr id="34" name="Group 33">
                <a:extLst>
                  <a:ext uri="{FF2B5EF4-FFF2-40B4-BE49-F238E27FC236}">
                    <a16:creationId xmlns:a16="http://schemas.microsoft.com/office/drawing/2014/main" id="{76D4CD65-3BD2-1595-58D6-D54FC75508C6}"/>
                  </a:ext>
                </a:extLst>
              </p:cNvPr>
              <p:cNvGrpSpPr/>
              <p:nvPr/>
            </p:nvGrpSpPr>
            <p:grpSpPr>
              <a:xfrm>
                <a:off x="9929176" y="1689722"/>
                <a:ext cx="914400" cy="2307288"/>
                <a:chOff x="9929176" y="1689722"/>
                <a:chExt cx="914400" cy="2307288"/>
              </a:xfrm>
            </p:grpSpPr>
            <p:sp>
              <p:nvSpPr>
                <p:cNvPr id="35" name="Rounded Rectangle 8">
                  <a:extLst>
                    <a:ext uri="{FF2B5EF4-FFF2-40B4-BE49-F238E27FC236}">
                      <a16:creationId xmlns:a16="http://schemas.microsoft.com/office/drawing/2014/main" id="{54B01784-5F98-B93B-EBC6-40ADF7BE03D8}"/>
                    </a:ext>
                  </a:extLst>
                </p:cNvPr>
                <p:cNvSpPr>
                  <a:spLocks/>
                </p:cNvSpPr>
                <p:nvPr/>
              </p:nvSpPr>
              <p:spPr>
                <a:xfrm>
                  <a:off x="9929176"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36" name="Straight Arrow Connector 35">
                  <a:extLst>
                    <a:ext uri="{FF2B5EF4-FFF2-40B4-BE49-F238E27FC236}">
                      <a16:creationId xmlns:a16="http://schemas.microsoft.com/office/drawing/2014/main" id="{65932AFA-0BEC-B34A-E005-2B753B7A54D7}"/>
                    </a:ext>
                  </a:extLst>
                </p:cNvPr>
                <p:cNvCxnSpPr>
                  <a:cxnSpLocks/>
                  <a:endCxn id="38" idx="4"/>
                </p:cNvCxnSpPr>
                <p:nvPr/>
              </p:nvCxnSpPr>
              <p:spPr>
                <a:xfrm flipV="1">
                  <a:off x="10368818" y="2364092"/>
                  <a:ext cx="0" cy="4861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03D29E66-1375-F357-B76C-78B45EFDEBF2}"/>
                    </a:ext>
                  </a:extLst>
                </p:cNvPr>
                <p:cNvCxnSpPr>
                  <a:cxnSpLocks/>
                  <a:stCxn id="33" idx="0"/>
                  <a:endCxn id="35" idx="2"/>
                </p:cNvCxnSpPr>
                <p:nvPr/>
              </p:nvCxnSpPr>
              <p:spPr>
                <a:xfrm flipV="1">
                  <a:off x="10386376" y="3510837"/>
                  <a:ext cx="0" cy="48617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283C89A3-E844-27AB-2707-20CC9CC19778}"/>
                        </a:ext>
                      </a:extLst>
                    </p:cNvPr>
                    <p:cNvSpPr/>
                    <p:nvPr/>
                  </p:nvSpPr>
                  <p:spPr>
                    <a:xfrm>
                      <a:off x="10043063" y="1689722"/>
                      <a:ext cx="651510" cy="674370"/>
                    </a:xfrm>
                    <a:prstGeom prst="ellipse">
                      <a:avLst/>
                    </a:prstGeom>
                    <a:solidFill>
                      <a:srgbClr val="EEAE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𝑦</m:t>
                                    </m:r>
                                  </m:e>
                                </m:acc>
                              </m:e>
                              <m:sub>
                                <m:r>
                                  <a:rPr lang="en-US" i="1" dirty="0">
                                    <a:latin typeface="Cambria Math" panose="02040503050406030204" pitchFamily="18" charset="0"/>
                                  </a:rPr>
                                  <m:t>1</m:t>
                                </m:r>
                              </m:sub>
                            </m:sSub>
                          </m:oMath>
                        </m:oMathPara>
                      </a14:m>
                      <a:endParaRPr lang="en-US" i="1" dirty="0"/>
                    </a:p>
                  </p:txBody>
                </p:sp>
              </mc:Choice>
              <mc:Fallback xmlns="">
                <p:sp>
                  <p:nvSpPr>
                    <p:cNvPr id="38" name="Oval 37">
                      <a:extLst>
                        <a:ext uri="{FF2B5EF4-FFF2-40B4-BE49-F238E27FC236}">
                          <a16:creationId xmlns:a16="http://schemas.microsoft.com/office/drawing/2014/main" id="{283C89A3-E844-27AB-2707-20CC9CC19778}"/>
                        </a:ext>
                      </a:extLst>
                    </p:cNvPr>
                    <p:cNvSpPr>
                      <a:spLocks noRot="1" noChangeAspect="1" noMove="1" noResize="1" noEditPoints="1" noAdjustHandles="1" noChangeArrowheads="1" noChangeShapeType="1" noTextEdit="1"/>
                    </p:cNvSpPr>
                    <p:nvPr/>
                  </p:nvSpPr>
                  <p:spPr>
                    <a:xfrm>
                      <a:off x="10043063" y="1689722"/>
                      <a:ext cx="651510" cy="674370"/>
                    </a:xfrm>
                    <a:prstGeom prst="ellipse">
                      <a:avLst/>
                    </a:prstGeom>
                    <a:blipFill>
                      <a:blip r:embed="rId3"/>
                      <a:stretch>
                        <a:fillRect/>
                      </a:stretch>
                    </a:blipFill>
                  </p:spPr>
                  <p:txBody>
                    <a:bodyPr/>
                    <a:lstStyle/>
                    <a:p>
                      <a:r>
                        <a:rPr lang="en-CA">
                          <a:noFill/>
                        </a:rPr>
                        <a:t> </a:t>
                      </a:r>
                    </a:p>
                  </p:txBody>
                </p:sp>
              </mc:Fallback>
            </mc:AlternateContent>
          </p:grpSp>
        </p:grpSp>
        <p:grpSp>
          <p:nvGrpSpPr>
            <p:cNvPr id="39" name="Group 38">
              <a:extLst>
                <a:ext uri="{FF2B5EF4-FFF2-40B4-BE49-F238E27FC236}">
                  <a16:creationId xmlns:a16="http://schemas.microsoft.com/office/drawing/2014/main" id="{FB3520D9-80F1-D488-2897-DC54AFFF3B68}"/>
                </a:ext>
              </a:extLst>
            </p:cNvPr>
            <p:cNvGrpSpPr/>
            <p:nvPr/>
          </p:nvGrpSpPr>
          <p:grpSpPr>
            <a:xfrm>
              <a:off x="7817772" y="1994900"/>
              <a:ext cx="914400" cy="3005140"/>
              <a:chOff x="9929176" y="1689722"/>
              <a:chExt cx="914400" cy="3005140"/>
            </a:xfrm>
          </p:grpSpPr>
          <p:sp>
            <p:nvSpPr>
              <p:cNvPr id="40" name="Oval 39">
                <a:extLst>
                  <a:ext uri="{FF2B5EF4-FFF2-40B4-BE49-F238E27FC236}">
                    <a16:creationId xmlns:a16="http://schemas.microsoft.com/office/drawing/2014/main" id="{627CE29C-07FA-A7A1-54C0-D8BFE960CF12}"/>
                  </a:ext>
                </a:extLst>
              </p:cNvPr>
              <p:cNvSpPr/>
              <p:nvPr/>
            </p:nvSpPr>
            <p:spPr>
              <a:xfrm>
                <a:off x="10070494" y="4020492"/>
                <a:ext cx="651510"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a:t>
                </a:r>
                <a:r>
                  <a:rPr lang="en-US" sz="1000" i="1" dirty="0">
                    <a:ln w="0"/>
                    <a:solidFill>
                      <a:schemeClr val="tx1"/>
                    </a:solidFill>
                    <a:effectLst>
                      <a:outerShdw blurRad="38100" dist="19050" dir="2700000" algn="tl" rotWithShape="0">
                        <a:schemeClr val="dk1">
                          <a:alpha val="40000"/>
                        </a:schemeClr>
                      </a:outerShdw>
                    </a:effectLst>
                  </a:rPr>
                  <a:t>2</a:t>
                </a:r>
                <a:endParaRPr lang="en-US" sz="1000" i="1" dirty="0"/>
              </a:p>
            </p:txBody>
          </p:sp>
          <p:grpSp>
            <p:nvGrpSpPr>
              <p:cNvPr id="41" name="Group 40">
                <a:extLst>
                  <a:ext uri="{FF2B5EF4-FFF2-40B4-BE49-F238E27FC236}">
                    <a16:creationId xmlns:a16="http://schemas.microsoft.com/office/drawing/2014/main" id="{9B329212-8FCF-E1B8-5A19-50DFA1C5073D}"/>
                  </a:ext>
                </a:extLst>
              </p:cNvPr>
              <p:cNvGrpSpPr/>
              <p:nvPr/>
            </p:nvGrpSpPr>
            <p:grpSpPr>
              <a:xfrm>
                <a:off x="9929176" y="1689722"/>
                <a:ext cx="914400" cy="2330770"/>
                <a:chOff x="9929176" y="1689722"/>
                <a:chExt cx="914400" cy="2330770"/>
              </a:xfrm>
            </p:grpSpPr>
            <p:sp>
              <p:nvSpPr>
                <p:cNvPr id="42" name="Rounded Rectangle 8">
                  <a:extLst>
                    <a:ext uri="{FF2B5EF4-FFF2-40B4-BE49-F238E27FC236}">
                      <a16:creationId xmlns:a16="http://schemas.microsoft.com/office/drawing/2014/main" id="{E324ACC6-3804-35E8-B8F0-AD69FD375D4D}"/>
                    </a:ext>
                  </a:extLst>
                </p:cNvPr>
                <p:cNvSpPr>
                  <a:spLocks/>
                </p:cNvSpPr>
                <p:nvPr/>
              </p:nvSpPr>
              <p:spPr>
                <a:xfrm>
                  <a:off x="9929176"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43" name="Straight Arrow Connector 42">
                  <a:extLst>
                    <a:ext uri="{FF2B5EF4-FFF2-40B4-BE49-F238E27FC236}">
                      <a16:creationId xmlns:a16="http://schemas.microsoft.com/office/drawing/2014/main" id="{D4F23585-AB3C-7CB4-4240-C468967BC7A1}"/>
                    </a:ext>
                  </a:extLst>
                </p:cNvPr>
                <p:cNvCxnSpPr>
                  <a:cxnSpLocks/>
                  <a:endCxn id="45" idx="4"/>
                </p:cNvCxnSpPr>
                <p:nvPr/>
              </p:nvCxnSpPr>
              <p:spPr>
                <a:xfrm flipV="1">
                  <a:off x="10368818" y="2364092"/>
                  <a:ext cx="0" cy="4861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8C09D594-37C8-8CAF-8BAF-014BF3AB93E4}"/>
                    </a:ext>
                  </a:extLst>
                </p:cNvPr>
                <p:cNvCxnSpPr>
                  <a:cxnSpLocks/>
                  <a:stCxn id="40" idx="0"/>
                  <a:endCxn id="42" idx="2"/>
                </p:cNvCxnSpPr>
                <p:nvPr/>
              </p:nvCxnSpPr>
              <p:spPr>
                <a:xfrm flipH="1" flipV="1">
                  <a:off x="10386376" y="3510837"/>
                  <a:ext cx="9873" cy="509655"/>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5" name="Oval 44">
                      <a:extLst>
                        <a:ext uri="{FF2B5EF4-FFF2-40B4-BE49-F238E27FC236}">
                          <a16:creationId xmlns:a16="http://schemas.microsoft.com/office/drawing/2014/main" id="{BC5F706D-0948-9014-950B-48E37374EEC5}"/>
                        </a:ext>
                      </a:extLst>
                    </p:cNvPr>
                    <p:cNvSpPr/>
                    <p:nvPr/>
                  </p:nvSpPr>
                  <p:spPr>
                    <a:xfrm>
                      <a:off x="10043063" y="1689722"/>
                      <a:ext cx="651510" cy="674370"/>
                    </a:xfrm>
                    <a:prstGeom prst="ellipse">
                      <a:avLst/>
                    </a:prstGeom>
                    <a:solidFill>
                      <a:srgbClr val="EEAE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en-US" i="1" dirty="0" smtClean="0">
                                  <a:solidFill>
                                    <a:srgbClr val="836967"/>
                                  </a:solidFill>
                                  <a:latin typeface="Cambria Math" panose="02040503050406030204" pitchFamily="18" charset="0"/>
                                </a:rPr>
                              </m:ctrlPr>
                            </m:accPr>
                            <m:e>
                              <m:r>
                                <a:rPr lang="en-US" i="1" dirty="0">
                                  <a:latin typeface="Cambria Math" panose="02040503050406030204" pitchFamily="18" charset="0"/>
                                </a:rPr>
                                <m:t>𝑦</m:t>
                              </m:r>
                            </m:e>
                          </m:acc>
                        </m:oMath>
                      </a14:m>
                      <a:r>
                        <a:rPr lang="en-US" sz="1000" i="1" dirty="0"/>
                        <a:t>2</a:t>
                      </a:r>
                    </a:p>
                  </p:txBody>
                </p:sp>
              </mc:Choice>
              <mc:Fallback xmlns="">
                <p:sp>
                  <p:nvSpPr>
                    <p:cNvPr id="45" name="Oval 44">
                      <a:extLst>
                        <a:ext uri="{FF2B5EF4-FFF2-40B4-BE49-F238E27FC236}">
                          <a16:creationId xmlns:a16="http://schemas.microsoft.com/office/drawing/2014/main" id="{BC5F706D-0948-9014-950B-48E37374EEC5}"/>
                        </a:ext>
                      </a:extLst>
                    </p:cNvPr>
                    <p:cNvSpPr>
                      <a:spLocks noRot="1" noChangeAspect="1" noMove="1" noResize="1" noEditPoints="1" noAdjustHandles="1" noChangeArrowheads="1" noChangeShapeType="1" noTextEdit="1"/>
                    </p:cNvSpPr>
                    <p:nvPr/>
                  </p:nvSpPr>
                  <p:spPr>
                    <a:xfrm>
                      <a:off x="10043063" y="1689722"/>
                      <a:ext cx="651510" cy="674370"/>
                    </a:xfrm>
                    <a:prstGeom prst="ellipse">
                      <a:avLst/>
                    </a:prstGeom>
                    <a:blipFill>
                      <a:blip r:embed="rId4"/>
                      <a:stretch>
                        <a:fillRect/>
                      </a:stretch>
                    </a:blipFill>
                  </p:spPr>
                  <p:txBody>
                    <a:bodyPr/>
                    <a:lstStyle/>
                    <a:p>
                      <a:r>
                        <a:rPr lang="en-CA">
                          <a:noFill/>
                        </a:rPr>
                        <a:t> </a:t>
                      </a:r>
                    </a:p>
                  </p:txBody>
                </p:sp>
              </mc:Fallback>
            </mc:AlternateContent>
          </p:grpSp>
        </p:grpSp>
      </p:grpSp>
      <p:cxnSp>
        <p:nvCxnSpPr>
          <p:cNvPr id="47" name="Straight Connector 46">
            <a:extLst>
              <a:ext uri="{FF2B5EF4-FFF2-40B4-BE49-F238E27FC236}">
                <a16:creationId xmlns:a16="http://schemas.microsoft.com/office/drawing/2014/main" id="{9DEFE4EB-6B72-865E-2AF7-C379B2DAE149}"/>
              </a:ext>
            </a:extLst>
          </p:cNvPr>
          <p:cNvCxnSpPr/>
          <p:nvPr/>
        </p:nvCxnSpPr>
        <p:spPr>
          <a:xfrm>
            <a:off x="3625516" y="1744328"/>
            <a:ext cx="0" cy="4082716"/>
          </a:xfrm>
          <a:prstGeom prst="line">
            <a:avLst/>
          </a:prstGeom>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3551B640-B31F-2734-D8C6-A222AE2E3C27}"/>
              </a:ext>
            </a:extLst>
          </p:cNvPr>
          <p:cNvGrpSpPr/>
          <p:nvPr/>
        </p:nvGrpSpPr>
        <p:grpSpPr>
          <a:xfrm>
            <a:off x="1389179" y="2127602"/>
            <a:ext cx="873219" cy="2571681"/>
            <a:chOff x="1335942" y="1989972"/>
            <a:chExt cx="914400" cy="2981658"/>
          </a:xfrm>
        </p:grpSpPr>
        <p:grpSp>
          <p:nvGrpSpPr>
            <p:cNvPr id="4" name="Group 3">
              <a:extLst>
                <a:ext uri="{FF2B5EF4-FFF2-40B4-BE49-F238E27FC236}">
                  <a16:creationId xmlns:a16="http://schemas.microsoft.com/office/drawing/2014/main" id="{61A40F5D-7477-4383-53D9-F0C79701EC93}"/>
                </a:ext>
              </a:extLst>
            </p:cNvPr>
            <p:cNvGrpSpPr/>
            <p:nvPr/>
          </p:nvGrpSpPr>
          <p:grpSpPr>
            <a:xfrm>
              <a:off x="1335942" y="1989972"/>
              <a:ext cx="914400" cy="2981658"/>
              <a:chOff x="9929176" y="1689722"/>
              <a:chExt cx="914400" cy="2981658"/>
            </a:xfrm>
          </p:grpSpPr>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AE51DCD0-B0A1-D4C8-44F3-D08661E40FEE}"/>
                      </a:ext>
                    </a:extLst>
                  </p:cNvPr>
                  <p:cNvSpPr/>
                  <p:nvPr/>
                </p:nvSpPr>
                <p:spPr>
                  <a:xfrm>
                    <a:off x="10060621" y="3997010"/>
                    <a:ext cx="651510"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smtClean="0">
                                  <a:solidFill>
                                    <a:srgbClr val="836967"/>
                                  </a:solidFill>
                                  <a:latin typeface="Cambria Math" panose="02040503050406030204" pitchFamily="18" charset="0"/>
                                </a:rPr>
                              </m:ctrlPr>
                            </m:sSubPr>
                            <m:e>
                              <m:r>
                                <a:rPr lang="en-CA" b="0" i="1" smtClean="0">
                                  <a:solidFill>
                                    <a:srgbClr val="836967"/>
                                  </a:solidFill>
                                  <a:latin typeface="Cambria Math" panose="02040503050406030204" pitchFamily="18" charset="0"/>
                                </a:rPr>
                                <m:t>𝑥</m:t>
                              </m:r>
                            </m:e>
                            <m:sub>
                              <m:r>
                                <a:rPr lang="en-CA" i="1">
                                  <a:latin typeface="Cambria Math" panose="02040503050406030204" pitchFamily="18" charset="0"/>
                                </a:rPr>
                                <m:t>𝑡</m:t>
                              </m:r>
                            </m:sub>
                          </m:sSub>
                        </m:oMath>
                      </m:oMathPara>
                    </a14:m>
                    <a:endParaRPr lang="en-US" i="1"/>
                  </a:p>
                </p:txBody>
              </p:sp>
            </mc:Choice>
            <mc:Fallback xmlns="">
              <p:sp>
                <p:nvSpPr>
                  <p:cNvPr id="5" name="Oval 4">
                    <a:extLst>
                      <a:ext uri="{FF2B5EF4-FFF2-40B4-BE49-F238E27FC236}">
                        <a16:creationId xmlns:a16="http://schemas.microsoft.com/office/drawing/2014/main" id="{AE51DCD0-B0A1-D4C8-44F3-D08661E40FEE}"/>
                      </a:ext>
                    </a:extLst>
                  </p:cNvPr>
                  <p:cNvSpPr>
                    <a:spLocks noRot="1" noChangeAspect="1" noMove="1" noResize="1" noEditPoints="1" noAdjustHandles="1" noChangeArrowheads="1" noChangeShapeType="1" noTextEdit="1"/>
                  </p:cNvSpPr>
                  <p:nvPr/>
                </p:nvSpPr>
                <p:spPr>
                  <a:xfrm>
                    <a:off x="10060621" y="3997010"/>
                    <a:ext cx="651510" cy="674370"/>
                  </a:xfrm>
                  <a:prstGeom prst="ellipse">
                    <a:avLst/>
                  </a:prstGeom>
                  <a:blipFill>
                    <a:blip r:embed="rId5"/>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18C854E8-A15D-658D-F772-F0B5287429AD}"/>
                  </a:ext>
                </a:extLst>
              </p:cNvPr>
              <p:cNvGrpSpPr/>
              <p:nvPr/>
            </p:nvGrpSpPr>
            <p:grpSpPr>
              <a:xfrm>
                <a:off x="9929176" y="1689722"/>
                <a:ext cx="914400" cy="2307288"/>
                <a:chOff x="9929176" y="1689722"/>
                <a:chExt cx="914400" cy="2307288"/>
              </a:xfrm>
            </p:grpSpPr>
            <p:sp>
              <p:nvSpPr>
                <p:cNvPr id="7" name="Rounded Rectangle 8">
                  <a:extLst>
                    <a:ext uri="{FF2B5EF4-FFF2-40B4-BE49-F238E27FC236}">
                      <a16:creationId xmlns:a16="http://schemas.microsoft.com/office/drawing/2014/main" id="{AF87513A-E2EE-6234-DC78-385DA7426A78}"/>
                    </a:ext>
                  </a:extLst>
                </p:cNvPr>
                <p:cNvSpPr>
                  <a:spLocks/>
                </p:cNvSpPr>
                <p:nvPr/>
              </p:nvSpPr>
              <p:spPr>
                <a:xfrm>
                  <a:off x="9929176"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8" name="Straight Arrow Connector 7">
                  <a:extLst>
                    <a:ext uri="{FF2B5EF4-FFF2-40B4-BE49-F238E27FC236}">
                      <a16:creationId xmlns:a16="http://schemas.microsoft.com/office/drawing/2014/main" id="{3559AB06-BC59-C730-D994-93329BE1FC3B}"/>
                    </a:ext>
                  </a:extLst>
                </p:cNvPr>
                <p:cNvCxnSpPr>
                  <a:cxnSpLocks/>
                  <a:endCxn id="10" idx="4"/>
                </p:cNvCxnSpPr>
                <p:nvPr/>
              </p:nvCxnSpPr>
              <p:spPr>
                <a:xfrm flipV="1">
                  <a:off x="10368818" y="2364092"/>
                  <a:ext cx="0" cy="4861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1FF6E987-752B-6E26-4588-ADDFD9C70C67}"/>
                    </a:ext>
                  </a:extLst>
                </p:cNvPr>
                <p:cNvCxnSpPr>
                  <a:cxnSpLocks/>
                  <a:stCxn id="5" idx="0"/>
                  <a:endCxn id="7" idx="2"/>
                </p:cNvCxnSpPr>
                <p:nvPr/>
              </p:nvCxnSpPr>
              <p:spPr>
                <a:xfrm flipV="1">
                  <a:off x="10386376" y="3510837"/>
                  <a:ext cx="0" cy="48617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1127DA76-26E8-5CCE-5C23-F2247F6AB7F4}"/>
                        </a:ext>
                      </a:extLst>
                    </p:cNvPr>
                    <p:cNvSpPr/>
                    <p:nvPr/>
                  </p:nvSpPr>
                  <p:spPr>
                    <a:xfrm>
                      <a:off x="10043063" y="1689722"/>
                      <a:ext cx="651510" cy="674370"/>
                    </a:xfrm>
                    <a:prstGeom prst="ellipse">
                      <a:avLst/>
                    </a:prstGeom>
                    <a:solidFill>
                      <a:srgbClr val="EEAE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dirty="0" smtClean="0">
                                    <a:solidFill>
                                      <a:srgbClr val="836967"/>
                                    </a:solidFill>
                                    <a:latin typeface="Cambria Math" panose="02040503050406030204" pitchFamily="18" charset="0"/>
                                  </a:rPr>
                                </m:ctrlPr>
                              </m:accPr>
                              <m:e>
                                <m:r>
                                  <a:rPr lang="en-US" i="1" dirty="0">
                                    <a:latin typeface="Cambria Math" panose="02040503050406030204" pitchFamily="18" charset="0"/>
                                  </a:rPr>
                                  <m:t>𝑦</m:t>
                                </m:r>
                              </m:e>
                            </m:acc>
                          </m:oMath>
                        </m:oMathPara>
                      </a14:m>
                      <a:endParaRPr lang="en-US" i="1"/>
                    </a:p>
                  </p:txBody>
                </p:sp>
              </mc:Choice>
              <mc:Fallback xmlns="">
                <p:sp>
                  <p:nvSpPr>
                    <p:cNvPr id="10" name="Oval 9">
                      <a:extLst>
                        <a:ext uri="{FF2B5EF4-FFF2-40B4-BE49-F238E27FC236}">
                          <a16:creationId xmlns:a16="http://schemas.microsoft.com/office/drawing/2014/main" id="{1127DA76-26E8-5CCE-5C23-F2247F6AB7F4}"/>
                        </a:ext>
                      </a:extLst>
                    </p:cNvPr>
                    <p:cNvSpPr>
                      <a:spLocks noRot="1" noChangeAspect="1" noMove="1" noResize="1" noEditPoints="1" noAdjustHandles="1" noChangeArrowheads="1" noChangeShapeType="1" noTextEdit="1"/>
                    </p:cNvSpPr>
                    <p:nvPr/>
                  </p:nvSpPr>
                  <p:spPr>
                    <a:xfrm>
                      <a:off x="10043063" y="1689722"/>
                      <a:ext cx="651510" cy="674370"/>
                    </a:xfrm>
                    <a:prstGeom prst="ellipse">
                      <a:avLst/>
                    </a:prstGeom>
                    <a:blipFill>
                      <a:blip r:embed="rId6"/>
                      <a:stretch>
                        <a:fillRect/>
                      </a:stretch>
                    </a:blipFill>
                  </p:spPr>
                  <p:txBody>
                    <a:bodyPr/>
                    <a:lstStyle/>
                    <a:p>
                      <a:r>
                        <a:rPr lang="en-US">
                          <a:noFill/>
                        </a:rPr>
                        <a:t> </a:t>
                      </a:r>
                    </a:p>
                  </p:txBody>
                </p:sp>
              </mc:Fallback>
            </mc:AlternateContent>
          </p:grpSp>
        </p:grpSp>
        <p:cxnSp>
          <p:nvCxnSpPr>
            <p:cNvPr id="59" name="Connector: Elbow 58">
              <a:extLst>
                <a:ext uri="{FF2B5EF4-FFF2-40B4-BE49-F238E27FC236}">
                  <a16:creationId xmlns:a16="http://schemas.microsoft.com/office/drawing/2014/main" id="{464C9F72-654E-1079-2D7C-08C9A104FFC2}"/>
                </a:ext>
              </a:extLst>
            </p:cNvPr>
            <p:cNvCxnSpPr>
              <a:cxnSpLocks/>
              <a:stCxn id="7" idx="3"/>
              <a:endCxn id="7" idx="1"/>
            </p:cNvCxnSpPr>
            <p:nvPr/>
          </p:nvCxnSpPr>
          <p:spPr>
            <a:xfrm flipH="1">
              <a:off x="1335942" y="3485729"/>
              <a:ext cx="914400" cy="12700"/>
            </a:xfrm>
            <a:prstGeom prst="bentConnector5">
              <a:avLst>
                <a:gd name="adj1" fmla="val -25000"/>
                <a:gd name="adj2" fmla="val -4922331"/>
                <a:gd name="adj3" fmla="val 125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9D7B61C-E2CC-6C9C-AD21-52DB60D1C847}"/>
              </a:ext>
            </a:extLst>
          </p:cNvPr>
          <p:cNvSpPr txBox="1"/>
          <p:nvPr/>
        </p:nvSpPr>
        <p:spPr>
          <a:xfrm>
            <a:off x="675866" y="2079215"/>
            <a:ext cx="895074" cy="646331"/>
          </a:xfrm>
          <a:prstGeom prst="rect">
            <a:avLst/>
          </a:prstGeom>
          <a:noFill/>
        </p:spPr>
        <p:txBody>
          <a:bodyPr wrap="square" rtlCol="0">
            <a:spAutoFit/>
          </a:bodyPr>
          <a:lstStyle/>
          <a:p>
            <a:r>
              <a:rPr lang="en-CA" dirty="0">
                <a:latin typeface="Times" panose="02020603050405020304" pitchFamily="18" charset="0"/>
                <a:cs typeface="Times" panose="02020603050405020304" pitchFamily="18" charset="0"/>
              </a:rPr>
              <a:t>Output vector</a:t>
            </a:r>
          </a:p>
        </p:txBody>
      </p:sp>
      <p:sp>
        <p:nvSpPr>
          <p:cNvPr id="18" name="TextBox 17">
            <a:extLst>
              <a:ext uri="{FF2B5EF4-FFF2-40B4-BE49-F238E27FC236}">
                <a16:creationId xmlns:a16="http://schemas.microsoft.com/office/drawing/2014/main" id="{CFC060DB-496B-6170-F6CD-B83C699CE944}"/>
              </a:ext>
            </a:extLst>
          </p:cNvPr>
          <p:cNvSpPr txBox="1"/>
          <p:nvPr/>
        </p:nvSpPr>
        <p:spPr>
          <a:xfrm>
            <a:off x="713966" y="4109841"/>
            <a:ext cx="818874" cy="923330"/>
          </a:xfrm>
          <a:prstGeom prst="rect">
            <a:avLst/>
          </a:prstGeom>
          <a:noFill/>
        </p:spPr>
        <p:txBody>
          <a:bodyPr wrap="square">
            <a:spAutoFit/>
          </a:bodyPr>
          <a:lstStyle/>
          <a:p>
            <a:r>
              <a:rPr lang="en-CA" b="0" i="0">
                <a:solidFill>
                  <a:srgbClr val="000000"/>
                </a:solidFill>
                <a:effectLst/>
                <a:latin typeface="Times New Roman" panose="02020603050405020304" pitchFamily="18" charset="0"/>
              </a:rPr>
              <a:t>Input Vector </a:t>
            </a:r>
            <a:endParaRPr lang="en-CA"/>
          </a:p>
        </p:txBody>
      </p:sp>
      <p:cxnSp>
        <p:nvCxnSpPr>
          <p:cNvPr id="20" name="Straight Arrow Connector 19">
            <a:extLst>
              <a:ext uri="{FF2B5EF4-FFF2-40B4-BE49-F238E27FC236}">
                <a16:creationId xmlns:a16="http://schemas.microsoft.com/office/drawing/2014/main" id="{4238AFF5-0C9B-2661-B918-3198C048E664}"/>
              </a:ext>
            </a:extLst>
          </p:cNvPr>
          <p:cNvCxnSpPr>
            <a:cxnSpLocks/>
            <a:stCxn id="28" idx="3"/>
            <a:endCxn id="35" idx="1"/>
          </p:cNvCxnSpPr>
          <p:nvPr/>
        </p:nvCxnSpPr>
        <p:spPr>
          <a:xfrm flipV="1">
            <a:off x="6547501" y="3415565"/>
            <a:ext cx="492604" cy="4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08AF3-DF38-BA24-512B-C060D13CE884}"/>
              </a:ext>
            </a:extLst>
          </p:cNvPr>
          <p:cNvCxnSpPr>
            <a:cxnSpLocks/>
            <a:endCxn id="42" idx="1"/>
          </p:cNvCxnSpPr>
          <p:nvPr/>
        </p:nvCxnSpPr>
        <p:spPr>
          <a:xfrm>
            <a:off x="7930420" y="3415565"/>
            <a:ext cx="492605" cy="4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D1667254-9657-56D2-4837-6D7CFD83EFBC}"/>
              </a:ext>
            </a:extLst>
          </p:cNvPr>
          <p:cNvSpPr txBox="1"/>
          <p:nvPr/>
        </p:nvSpPr>
        <p:spPr>
          <a:xfrm>
            <a:off x="6601148" y="3115393"/>
            <a:ext cx="708432" cy="307777"/>
          </a:xfrm>
          <a:prstGeom prst="rect">
            <a:avLst/>
          </a:prstGeom>
          <a:noFill/>
        </p:spPr>
        <p:txBody>
          <a:bodyPr wrap="square" rtlCol="0">
            <a:spAutoFit/>
          </a:bodyPr>
          <a:lstStyle/>
          <a:p>
            <a:r>
              <a:rPr lang="en-CA" sz="1400"/>
              <a:t>h0</a:t>
            </a:r>
          </a:p>
        </p:txBody>
      </p:sp>
      <p:sp>
        <p:nvSpPr>
          <p:cNvPr id="67" name="TextBox 66">
            <a:extLst>
              <a:ext uri="{FF2B5EF4-FFF2-40B4-BE49-F238E27FC236}">
                <a16:creationId xmlns:a16="http://schemas.microsoft.com/office/drawing/2014/main" id="{BBB6A5AA-4143-CFA7-93BD-0A7DA66CA2C0}"/>
              </a:ext>
            </a:extLst>
          </p:cNvPr>
          <p:cNvSpPr txBox="1"/>
          <p:nvPr/>
        </p:nvSpPr>
        <p:spPr>
          <a:xfrm flipH="1">
            <a:off x="7977867" y="3109905"/>
            <a:ext cx="644012" cy="305659"/>
          </a:xfrm>
          <a:prstGeom prst="rect">
            <a:avLst/>
          </a:prstGeom>
          <a:noFill/>
        </p:spPr>
        <p:txBody>
          <a:bodyPr wrap="square" rtlCol="0">
            <a:spAutoFit/>
          </a:bodyPr>
          <a:lstStyle/>
          <a:p>
            <a:r>
              <a:rPr lang="en-CA" sz="1400"/>
              <a:t>h1</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1E4A20F-A03D-ACA4-290F-1DA17506529A}"/>
                  </a:ext>
                </a:extLst>
              </p:cNvPr>
              <p:cNvSpPr txBox="1"/>
              <p:nvPr/>
            </p:nvSpPr>
            <p:spPr>
              <a:xfrm>
                <a:off x="6192097" y="4995392"/>
                <a:ext cx="247268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solidFill>
                                <a:srgbClr val="836967"/>
                              </a:solidFill>
                              <a:latin typeface="Cambria Math" panose="02040503050406030204" pitchFamily="18" charset="0"/>
                            </a:rPr>
                          </m:ctrlPr>
                        </m:accPr>
                        <m:e>
                          <m:r>
                            <a:rPr lang="en-CA" i="1">
                              <a:latin typeface="Cambria Math" panose="02040503050406030204" pitchFamily="18" charset="0"/>
                            </a:rPr>
                            <m:t>𝑦</m:t>
                          </m:r>
                        </m:e>
                      </m:acc>
                      <m:d>
                        <m:dPr>
                          <m:ctrlPr>
                            <a:rPr lang="en-CA" i="1">
                              <a:solidFill>
                                <a:srgbClr val="836967"/>
                              </a:solidFill>
                              <a:latin typeface="Cambria Math" panose="02040503050406030204" pitchFamily="18" charset="0"/>
                            </a:rPr>
                          </m:ctrlPr>
                        </m:dPr>
                        <m:e>
                          <m:r>
                            <a:rPr lang="en-CA" i="1">
                              <a:latin typeface="Cambria Math" panose="02040503050406030204" pitchFamily="18" charset="0"/>
                            </a:rPr>
                            <m:t>𝑡</m:t>
                          </m:r>
                        </m:e>
                      </m:d>
                      <m:r>
                        <a:rPr lang="en-CA" i="0">
                          <a:latin typeface="Cambria Math" panose="02040503050406030204" pitchFamily="18" charset="0"/>
                        </a:rPr>
                        <m:t>=</m:t>
                      </m:r>
                      <m:r>
                        <a:rPr lang="en-CA" i="1">
                          <a:latin typeface="Cambria Math" panose="02040503050406030204" pitchFamily="18" charset="0"/>
                        </a:rPr>
                        <m:t>𝑓</m:t>
                      </m:r>
                      <m:d>
                        <m:dPr>
                          <m:ctrlPr>
                            <a:rPr lang="en-CA" i="1">
                              <a:solidFill>
                                <a:srgbClr val="836967"/>
                              </a:solidFill>
                              <a:latin typeface="Cambria Math" panose="02040503050406030204" pitchFamily="18" charset="0"/>
                            </a:rPr>
                          </m:ctrlPr>
                        </m:dPr>
                        <m:e>
                          <m:sSub>
                            <m:sSubPr>
                              <m:ctrlPr>
                                <a:rPr lang="en-CA" i="1">
                                  <a:solidFill>
                                    <a:srgbClr val="836967"/>
                                  </a:solidFill>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𝑡</m:t>
                              </m:r>
                            </m:sub>
                          </m:sSub>
                          <m:r>
                            <a:rPr lang="en-CA" i="0">
                              <a:latin typeface="Cambria Math" panose="02040503050406030204" pitchFamily="18" charset="0"/>
                            </a:rPr>
                            <m:t>,</m:t>
                          </m:r>
                          <m:sSub>
                            <m:sSubPr>
                              <m:ctrlPr>
                                <a:rPr lang="en-CA" i="1">
                                  <a:solidFill>
                                    <a:srgbClr val="836967"/>
                                  </a:solidFill>
                                  <a:latin typeface="Cambria Math" panose="02040503050406030204" pitchFamily="18" charset="0"/>
                                </a:rPr>
                              </m:ctrlPr>
                            </m:sSubPr>
                            <m:e>
                              <m:r>
                                <a:rPr lang="en-CA" i="1">
                                  <a:latin typeface="Cambria Math" panose="02040503050406030204" pitchFamily="18" charset="0"/>
                                </a:rPr>
                                <m:t>h</m:t>
                              </m:r>
                            </m:e>
                            <m:sub>
                              <m:r>
                                <a:rPr lang="en-CA" i="1">
                                  <a:latin typeface="Cambria Math" panose="02040503050406030204" pitchFamily="18" charset="0"/>
                                </a:rPr>
                                <m:t>𝑡</m:t>
                              </m:r>
                              <m:r>
                                <a:rPr lang="en-CA" i="0">
                                  <a:latin typeface="Cambria Math" panose="02040503050406030204" pitchFamily="18" charset="0"/>
                                </a:rPr>
                                <m:t>−1</m:t>
                              </m:r>
                            </m:sub>
                          </m:sSub>
                        </m:e>
                      </m:d>
                    </m:oMath>
                  </m:oMathPara>
                </a14:m>
                <a:endParaRPr lang="en-CA"/>
              </a:p>
            </p:txBody>
          </p:sp>
        </mc:Choice>
        <mc:Fallback xmlns="">
          <p:sp>
            <p:nvSpPr>
              <p:cNvPr id="68" name="TextBox 67">
                <a:extLst>
                  <a:ext uri="{FF2B5EF4-FFF2-40B4-BE49-F238E27FC236}">
                    <a16:creationId xmlns:a16="http://schemas.microsoft.com/office/drawing/2014/main" id="{61E4A20F-A03D-ACA4-290F-1DA17506529A}"/>
                  </a:ext>
                </a:extLst>
              </p:cNvPr>
              <p:cNvSpPr txBox="1">
                <a:spLocks noRot="1" noChangeAspect="1" noMove="1" noResize="1" noEditPoints="1" noAdjustHandles="1" noChangeArrowheads="1" noChangeShapeType="1" noTextEdit="1"/>
              </p:cNvSpPr>
              <p:nvPr/>
            </p:nvSpPr>
            <p:spPr>
              <a:xfrm>
                <a:off x="6192097" y="4995392"/>
                <a:ext cx="2472681" cy="276999"/>
              </a:xfrm>
              <a:prstGeom prst="rect">
                <a:avLst/>
              </a:prstGeom>
              <a:blipFill>
                <a:blip r:embed="rId7"/>
                <a:stretch>
                  <a:fillRect t="-23913" b="-32609"/>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EDE5CE5D-108E-19EF-2CBE-B01E0E2D08E0}"/>
              </a:ext>
            </a:extLst>
          </p:cNvPr>
          <p:cNvSpPr txBox="1"/>
          <p:nvPr/>
        </p:nvSpPr>
        <p:spPr>
          <a:xfrm>
            <a:off x="5994963" y="5424843"/>
            <a:ext cx="849109" cy="276999"/>
          </a:xfrm>
          <a:prstGeom prst="rect">
            <a:avLst/>
          </a:prstGeom>
          <a:noFill/>
        </p:spPr>
        <p:txBody>
          <a:bodyPr wrap="square" rtlCol="0">
            <a:spAutoFit/>
          </a:bodyPr>
          <a:lstStyle/>
          <a:p>
            <a:r>
              <a:rPr lang="en-CA" sz="1200">
                <a:solidFill>
                  <a:srgbClr val="FF0000"/>
                </a:solidFill>
                <a:latin typeface="Times" panose="02020603050405020304" pitchFamily="18" charset="0"/>
                <a:ea typeface="Tahoma" panose="020B0604030504040204" pitchFamily="34" charset="0"/>
                <a:cs typeface="Times" panose="02020603050405020304" pitchFamily="18" charset="0"/>
              </a:rPr>
              <a:t>OUTPUT</a:t>
            </a:r>
          </a:p>
        </p:txBody>
      </p:sp>
      <p:sp>
        <p:nvSpPr>
          <p:cNvPr id="70" name="TextBox 69">
            <a:extLst>
              <a:ext uri="{FF2B5EF4-FFF2-40B4-BE49-F238E27FC236}">
                <a16:creationId xmlns:a16="http://schemas.microsoft.com/office/drawing/2014/main" id="{73F7C355-F517-9073-FA14-35C8174F9E22}"/>
              </a:ext>
            </a:extLst>
          </p:cNvPr>
          <p:cNvSpPr txBox="1"/>
          <p:nvPr/>
        </p:nvSpPr>
        <p:spPr>
          <a:xfrm>
            <a:off x="7060707" y="5434243"/>
            <a:ext cx="849109" cy="276999"/>
          </a:xfrm>
          <a:prstGeom prst="rect">
            <a:avLst/>
          </a:prstGeom>
          <a:noFill/>
        </p:spPr>
        <p:txBody>
          <a:bodyPr wrap="square" rtlCol="0">
            <a:spAutoFit/>
          </a:bodyPr>
          <a:lstStyle/>
          <a:p>
            <a:r>
              <a:rPr lang="en-CA" sz="1200">
                <a:solidFill>
                  <a:srgbClr val="00B0F0"/>
                </a:solidFill>
                <a:latin typeface="Times" panose="02020603050405020304" pitchFamily="18" charset="0"/>
                <a:ea typeface="Tahoma" panose="020B0604030504040204" pitchFamily="34" charset="0"/>
                <a:cs typeface="Times" panose="02020603050405020304" pitchFamily="18" charset="0"/>
              </a:rPr>
              <a:t>INPUT</a:t>
            </a:r>
          </a:p>
        </p:txBody>
      </p:sp>
      <p:sp>
        <p:nvSpPr>
          <p:cNvPr id="71" name="TextBox 70">
            <a:extLst>
              <a:ext uri="{FF2B5EF4-FFF2-40B4-BE49-F238E27FC236}">
                <a16:creationId xmlns:a16="http://schemas.microsoft.com/office/drawing/2014/main" id="{E254711C-C03C-92D0-21CF-98006995EA48}"/>
              </a:ext>
            </a:extLst>
          </p:cNvPr>
          <p:cNvSpPr txBox="1"/>
          <p:nvPr/>
        </p:nvSpPr>
        <p:spPr>
          <a:xfrm>
            <a:off x="7802437" y="5424843"/>
            <a:ext cx="1861349" cy="276999"/>
          </a:xfrm>
          <a:prstGeom prst="rect">
            <a:avLst/>
          </a:prstGeom>
          <a:noFill/>
        </p:spPr>
        <p:txBody>
          <a:bodyPr wrap="square" rtlCol="0">
            <a:spAutoFit/>
          </a:bodyPr>
          <a:lstStyle/>
          <a:p>
            <a:r>
              <a:rPr lang="en-CA" sz="1200">
                <a:solidFill>
                  <a:schemeClr val="accent6">
                    <a:lumMod val="75000"/>
                  </a:schemeClr>
                </a:solidFill>
                <a:latin typeface="Times" panose="02020603050405020304" pitchFamily="18" charset="0"/>
                <a:ea typeface="Tahoma" panose="020B0604030504040204" pitchFamily="34" charset="0"/>
                <a:cs typeface="Times" panose="02020603050405020304" pitchFamily="18" charset="0"/>
              </a:rPr>
              <a:t>PAST MEMORY</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5B3F658-17BD-778B-0BB9-02AB7ABAAA12}"/>
                  </a:ext>
                </a:extLst>
              </p:cNvPr>
              <p:cNvSpPr txBox="1"/>
              <p:nvPr/>
            </p:nvSpPr>
            <p:spPr>
              <a:xfrm>
                <a:off x="2312417" y="3003767"/>
                <a:ext cx="7111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smtClean="0">
                              <a:solidFill>
                                <a:srgbClr val="836967"/>
                              </a:solidFill>
                              <a:latin typeface="Cambria Math" panose="02040503050406030204" pitchFamily="18" charset="0"/>
                            </a:rPr>
                          </m:ctrlPr>
                        </m:sSubPr>
                        <m:e>
                          <m:r>
                            <a:rPr lang="en-CA" i="1">
                              <a:latin typeface="Cambria Math" panose="02040503050406030204" pitchFamily="18" charset="0"/>
                            </a:rPr>
                            <m:t>h</m:t>
                          </m:r>
                        </m:e>
                        <m:sub>
                          <m:r>
                            <a:rPr lang="en-CA" i="1">
                              <a:latin typeface="Cambria Math" panose="02040503050406030204" pitchFamily="18" charset="0"/>
                            </a:rPr>
                            <m:t>𝑡</m:t>
                          </m:r>
                        </m:sub>
                      </m:sSub>
                    </m:oMath>
                  </m:oMathPara>
                </a14:m>
                <a:endParaRPr lang="en-CA"/>
              </a:p>
            </p:txBody>
          </p:sp>
        </mc:Choice>
        <mc:Fallback xmlns="">
          <p:sp>
            <p:nvSpPr>
              <p:cNvPr id="73" name="TextBox 72">
                <a:extLst>
                  <a:ext uri="{FF2B5EF4-FFF2-40B4-BE49-F238E27FC236}">
                    <a16:creationId xmlns:a16="http://schemas.microsoft.com/office/drawing/2014/main" id="{45B3F658-17BD-778B-0BB9-02AB7ABAAA12}"/>
                  </a:ext>
                </a:extLst>
              </p:cNvPr>
              <p:cNvSpPr txBox="1">
                <a:spLocks noRot="1" noChangeAspect="1" noMove="1" noResize="1" noEditPoints="1" noAdjustHandles="1" noChangeArrowheads="1" noChangeShapeType="1" noTextEdit="1"/>
              </p:cNvSpPr>
              <p:nvPr/>
            </p:nvSpPr>
            <p:spPr>
              <a:xfrm>
                <a:off x="2312417" y="3003767"/>
                <a:ext cx="711198" cy="369332"/>
              </a:xfrm>
              <a:prstGeom prst="rect">
                <a:avLst/>
              </a:prstGeom>
              <a:blipFill>
                <a:blip r:embed="rId8"/>
                <a:stretch>
                  <a:fillRect/>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F847F46A-F2BE-8043-8DAE-2D5E4C128E96}"/>
              </a:ext>
            </a:extLst>
          </p:cNvPr>
          <p:cNvSpPr txBox="1"/>
          <p:nvPr/>
        </p:nvSpPr>
        <p:spPr>
          <a:xfrm>
            <a:off x="3023615" y="5917493"/>
            <a:ext cx="5102963"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[Source: </a:t>
            </a:r>
            <a:r>
              <a:rPr lang="en-IN" sz="1000" dirty="0">
                <a:latin typeface="Times New Roman" panose="02020603050405020304" pitchFamily="18" charset="0"/>
                <a:cs typeface="Times New Roman" panose="02020603050405020304" pitchFamily="18" charset="0"/>
                <a:hlinkClick r:id="rId9"/>
              </a:rPr>
              <a:t>https://tinyurl.com/3pawnch9</a:t>
            </a:r>
            <a:r>
              <a:rPr lang="en-IN" sz="1000" dirty="0">
                <a:latin typeface="Times New Roman" panose="02020603050405020304" pitchFamily="18" charset="0"/>
                <a:cs typeface="Times New Roman" panose="02020603050405020304" pitchFamily="18" charset="0"/>
              </a:rPr>
              <a:t> ]</a:t>
            </a:r>
            <a:endParaRPr lang="en-CA" sz="1000" dirty="0"/>
          </a:p>
        </p:txBody>
      </p:sp>
    </p:spTree>
    <p:extLst>
      <p:ext uri="{BB962C8B-B14F-4D97-AF65-F5344CB8AC3E}">
        <p14:creationId xmlns:p14="http://schemas.microsoft.com/office/powerpoint/2010/main" val="51120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500"/>
                                        <p:tgtEl>
                                          <p:spTgt spid="6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500"/>
                                        <p:tgtEl>
                                          <p:spTgt spid="7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fade">
                                      <p:cBhvr>
                                        <p:cTn id="43" dur="500"/>
                                        <p:tgtEl>
                                          <p:spTgt spid="6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500"/>
                                        <p:tgtEl>
                                          <p:spTgt spid="7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500"/>
                                        <p:tgtEl>
                                          <p:spTgt spid="6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66" grpId="0"/>
      <p:bldP spid="67" grpId="0"/>
      <p:bldP spid="68" grpId="0"/>
      <p:bldP spid="69" grpId="0"/>
      <p:bldP spid="70" grpId="0"/>
      <p:bldP spid="71" grpId="0"/>
      <p:bldP spid="73" grpId="0"/>
      <p:bldP spid="4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9144AAE2-D245-CC93-0BDB-1984B92DED31}"/>
              </a:ext>
            </a:extLst>
          </p:cNvPr>
          <p:cNvSpPr/>
          <p:nvPr/>
        </p:nvSpPr>
        <p:spPr>
          <a:xfrm>
            <a:off x="8310343" y="3011514"/>
            <a:ext cx="665213" cy="5738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21" name="Rectangle: Rounded Corners 20">
            <a:extLst>
              <a:ext uri="{FF2B5EF4-FFF2-40B4-BE49-F238E27FC236}">
                <a16:creationId xmlns:a16="http://schemas.microsoft.com/office/drawing/2014/main" id="{1D4434A5-7FC8-C50F-987D-879E687F3CD6}"/>
              </a:ext>
            </a:extLst>
          </p:cNvPr>
          <p:cNvSpPr/>
          <p:nvPr/>
        </p:nvSpPr>
        <p:spPr>
          <a:xfrm>
            <a:off x="7832558" y="3031958"/>
            <a:ext cx="397042" cy="55345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82F701B2-A5D2-E514-931F-1F286FEA0E85}"/>
              </a:ext>
            </a:extLst>
          </p:cNvPr>
          <p:cNvSpPr/>
          <p:nvPr/>
        </p:nvSpPr>
        <p:spPr>
          <a:xfrm>
            <a:off x="7141807" y="3031958"/>
            <a:ext cx="546372" cy="55345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9" name="Rectangle: Rounded Corners 18">
            <a:extLst>
              <a:ext uri="{FF2B5EF4-FFF2-40B4-BE49-F238E27FC236}">
                <a16:creationId xmlns:a16="http://schemas.microsoft.com/office/drawing/2014/main" id="{D4F82C40-1C12-E953-1FCD-C7633840F603}"/>
              </a:ext>
            </a:extLst>
          </p:cNvPr>
          <p:cNvSpPr/>
          <p:nvPr/>
        </p:nvSpPr>
        <p:spPr>
          <a:xfrm>
            <a:off x="6167722" y="3031958"/>
            <a:ext cx="685790" cy="55345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2" name="Title 1">
            <a:extLst>
              <a:ext uri="{FF2B5EF4-FFF2-40B4-BE49-F238E27FC236}">
                <a16:creationId xmlns:a16="http://schemas.microsoft.com/office/drawing/2014/main" id="{102449F8-0ADD-BF86-E8F3-A0FA2ACC90B7}"/>
              </a:ext>
            </a:extLst>
          </p:cNvPr>
          <p:cNvSpPr>
            <a:spLocks noGrp="1"/>
          </p:cNvSpPr>
          <p:nvPr>
            <p:ph type="title"/>
          </p:nvPr>
        </p:nvSpPr>
        <p:spPr/>
        <p:txBody>
          <a:bodyPr/>
          <a:lstStyle/>
          <a:p>
            <a:pPr algn="ctr"/>
            <a:r>
              <a:rPr lang="en-CA" b="1">
                <a:latin typeface="Times" panose="02020603050405020304" pitchFamily="18" charset="0"/>
                <a:cs typeface="Times" panose="02020603050405020304" pitchFamily="18" charset="0"/>
              </a:rPr>
              <a:t>Recurrent Neural Networks(RNNs)</a:t>
            </a:r>
          </a:p>
        </p:txBody>
      </p:sp>
      <p:sp>
        <p:nvSpPr>
          <p:cNvPr id="3" name="Slide Number Placeholder 2">
            <a:extLst>
              <a:ext uri="{FF2B5EF4-FFF2-40B4-BE49-F238E27FC236}">
                <a16:creationId xmlns:a16="http://schemas.microsoft.com/office/drawing/2014/main" id="{645B7FDD-7F65-129C-5C94-536D15BF8A4E}"/>
              </a:ext>
            </a:extLst>
          </p:cNvPr>
          <p:cNvSpPr>
            <a:spLocks noGrp="1"/>
          </p:cNvSpPr>
          <p:nvPr>
            <p:ph type="sldNum" sz="quarter" idx="12"/>
          </p:nvPr>
        </p:nvSpPr>
        <p:spPr>
          <a:xfrm>
            <a:off x="0" y="6197398"/>
            <a:ext cx="2743200" cy="365125"/>
          </a:xfrm>
        </p:spPr>
        <p:txBody>
          <a:bodyPr/>
          <a:lstStyle/>
          <a:p>
            <a:fld id="{2DEBF6B5-A8B6-5742-91AE-8DC29EBB8E42}" type="slidenum">
              <a:rPr lang="en-US" smtClean="0"/>
              <a:t>14</a:t>
            </a:fld>
            <a:endParaRPr lang="en-US" dirty="0"/>
          </a:p>
        </p:txBody>
      </p:sp>
      <p:grpSp>
        <p:nvGrpSpPr>
          <p:cNvPr id="4" name="Group 3">
            <a:extLst>
              <a:ext uri="{FF2B5EF4-FFF2-40B4-BE49-F238E27FC236}">
                <a16:creationId xmlns:a16="http://schemas.microsoft.com/office/drawing/2014/main" id="{D5467310-6D85-6EE0-9061-DC48088CD8B4}"/>
              </a:ext>
            </a:extLst>
          </p:cNvPr>
          <p:cNvGrpSpPr/>
          <p:nvPr/>
        </p:nvGrpSpPr>
        <p:grpSpPr>
          <a:xfrm>
            <a:off x="1407910" y="2143159"/>
            <a:ext cx="873219" cy="2571681"/>
            <a:chOff x="1335942" y="1989972"/>
            <a:chExt cx="914400" cy="2981658"/>
          </a:xfrm>
        </p:grpSpPr>
        <p:grpSp>
          <p:nvGrpSpPr>
            <p:cNvPr id="5" name="Group 4">
              <a:extLst>
                <a:ext uri="{FF2B5EF4-FFF2-40B4-BE49-F238E27FC236}">
                  <a16:creationId xmlns:a16="http://schemas.microsoft.com/office/drawing/2014/main" id="{8BEDD064-4837-B094-4574-06232C747E63}"/>
                </a:ext>
              </a:extLst>
            </p:cNvPr>
            <p:cNvGrpSpPr/>
            <p:nvPr/>
          </p:nvGrpSpPr>
          <p:grpSpPr>
            <a:xfrm>
              <a:off x="1335942" y="1989972"/>
              <a:ext cx="914400" cy="2981658"/>
              <a:chOff x="9929176" y="1689722"/>
              <a:chExt cx="914400" cy="2981658"/>
            </a:xfrm>
          </p:grpSpPr>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2FCC0DD-2261-6929-F6B7-66D2E1E8CE29}"/>
                      </a:ext>
                    </a:extLst>
                  </p:cNvPr>
                  <p:cNvSpPr/>
                  <p:nvPr/>
                </p:nvSpPr>
                <p:spPr>
                  <a:xfrm>
                    <a:off x="10060621" y="3997010"/>
                    <a:ext cx="651510"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smtClean="0">
                                  <a:solidFill>
                                    <a:srgbClr val="836967"/>
                                  </a:solidFill>
                                  <a:latin typeface="Cambria Math" panose="02040503050406030204" pitchFamily="18" charset="0"/>
                                </a:rPr>
                              </m:ctrlPr>
                            </m:sSubPr>
                            <m:e>
                              <m:r>
                                <a:rPr lang="en-CA" b="0" i="1" smtClean="0">
                                  <a:solidFill>
                                    <a:srgbClr val="836967"/>
                                  </a:solidFill>
                                  <a:latin typeface="Cambria Math" panose="02040503050406030204" pitchFamily="18" charset="0"/>
                                </a:rPr>
                                <m:t>𝑥</m:t>
                              </m:r>
                            </m:e>
                            <m:sub>
                              <m:r>
                                <a:rPr lang="en-CA" i="1">
                                  <a:latin typeface="Cambria Math" panose="02040503050406030204" pitchFamily="18" charset="0"/>
                                </a:rPr>
                                <m:t>𝑡</m:t>
                              </m:r>
                            </m:sub>
                          </m:sSub>
                        </m:oMath>
                      </m:oMathPara>
                    </a14:m>
                    <a:endParaRPr lang="en-US" i="1"/>
                  </a:p>
                </p:txBody>
              </p:sp>
            </mc:Choice>
            <mc:Fallback xmlns="">
              <p:sp>
                <p:nvSpPr>
                  <p:cNvPr id="7" name="Oval 6">
                    <a:extLst>
                      <a:ext uri="{FF2B5EF4-FFF2-40B4-BE49-F238E27FC236}">
                        <a16:creationId xmlns:a16="http://schemas.microsoft.com/office/drawing/2014/main" id="{F2FCC0DD-2261-6929-F6B7-66D2E1E8CE29}"/>
                      </a:ext>
                    </a:extLst>
                  </p:cNvPr>
                  <p:cNvSpPr>
                    <a:spLocks noRot="1" noChangeAspect="1" noMove="1" noResize="1" noEditPoints="1" noAdjustHandles="1" noChangeArrowheads="1" noChangeShapeType="1" noTextEdit="1"/>
                  </p:cNvSpPr>
                  <p:nvPr/>
                </p:nvSpPr>
                <p:spPr>
                  <a:xfrm>
                    <a:off x="10060621" y="3997010"/>
                    <a:ext cx="651510" cy="674370"/>
                  </a:xfrm>
                  <a:prstGeom prst="ellipse">
                    <a:avLst/>
                  </a:prstGeom>
                  <a:blipFill>
                    <a:blip r:embed="rId2"/>
                    <a:stretch>
                      <a:fillRect/>
                    </a:stretch>
                  </a:blipFill>
                </p:spPr>
                <p:txBody>
                  <a:bodyPr/>
                  <a:lstStyle/>
                  <a:p>
                    <a:r>
                      <a:rPr lang="en-CA">
                        <a:noFill/>
                      </a:rPr>
                      <a:t> </a:t>
                    </a:r>
                  </a:p>
                </p:txBody>
              </p:sp>
            </mc:Fallback>
          </mc:AlternateContent>
          <p:grpSp>
            <p:nvGrpSpPr>
              <p:cNvPr id="8" name="Group 7">
                <a:extLst>
                  <a:ext uri="{FF2B5EF4-FFF2-40B4-BE49-F238E27FC236}">
                    <a16:creationId xmlns:a16="http://schemas.microsoft.com/office/drawing/2014/main" id="{D2EC600E-F102-0629-F865-E29D7C7A4694}"/>
                  </a:ext>
                </a:extLst>
              </p:cNvPr>
              <p:cNvGrpSpPr/>
              <p:nvPr/>
            </p:nvGrpSpPr>
            <p:grpSpPr>
              <a:xfrm>
                <a:off x="9929176" y="1689722"/>
                <a:ext cx="914400" cy="2307288"/>
                <a:chOff x="9929176" y="1689722"/>
                <a:chExt cx="914400" cy="2307288"/>
              </a:xfrm>
            </p:grpSpPr>
            <p:sp>
              <p:nvSpPr>
                <p:cNvPr id="9" name="Rounded Rectangle 8">
                  <a:extLst>
                    <a:ext uri="{FF2B5EF4-FFF2-40B4-BE49-F238E27FC236}">
                      <a16:creationId xmlns:a16="http://schemas.microsoft.com/office/drawing/2014/main" id="{CEEA6531-3DF3-4D62-3882-CF2F74AEB51D}"/>
                    </a:ext>
                  </a:extLst>
                </p:cNvPr>
                <p:cNvSpPr>
                  <a:spLocks/>
                </p:cNvSpPr>
                <p:nvPr/>
              </p:nvSpPr>
              <p:spPr>
                <a:xfrm>
                  <a:off x="9929176"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10" name="Straight Arrow Connector 9">
                  <a:extLst>
                    <a:ext uri="{FF2B5EF4-FFF2-40B4-BE49-F238E27FC236}">
                      <a16:creationId xmlns:a16="http://schemas.microsoft.com/office/drawing/2014/main" id="{29631531-23A3-6190-D8FB-0897ABCB8937}"/>
                    </a:ext>
                  </a:extLst>
                </p:cNvPr>
                <p:cNvCxnSpPr>
                  <a:cxnSpLocks/>
                  <a:endCxn id="12" idx="4"/>
                </p:cNvCxnSpPr>
                <p:nvPr/>
              </p:nvCxnSpPr>
              <p:spPr>
                <a:xfrm flipV="1">
                  <a:off x="10368818" y="2364092"/>
                  <a:ext cx="0" cy="4861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E5BE6DF0-F73F-ACDA-55FC-9184234370F3}"/>
                    </a:ext>
                  </a:extLst>
                </p:cNvPr>
                <p:cNvCxnSpPr>
                  <a:cxnSpLocks/>
                  <a:stCxn id="7" idx="0"/>
                  <a:endCxn id="9" idx="2"/>
                </p:cNvCxnSpPr>
                <p:nvPr/>
              </p:nvCxnSpPr>
              <p:spPr>
                <a:xfrm flipV="1">
                  <a:off x="10386376" y="3510837"/>
                  <a:ext cx="0" cy="48617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03179F9-EB05-BD55-3A12-B963FC54CA00}"/>
                        </a:ext>
                      </a:extLst>
                    </p:cNvPr>
                    <p:cNvSpPr/>
                    <p:nvPr/>
                  </p:nvSpPr>
                  <p:spPr>
                    <a:xfrm>
                      <a:off x="10043063" y="1689722"/>
                      <a:ext cx="651510" cy="674370"/>
                    </a:xfrm>
                    <a:prstGeom prst="ellipse">
                      <a:avLst/>
                    </a:prstGeom>
                    <a:solidFill>
                      <a:srgbClr val="EEAE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dirty="0" smtClean="0">
                                    <a:solidFill>
                                      <a:srgbClr val="836967"/>
                                    </a:solidFill>
                                    <a:latin typeface="Cambria Math" panose="02040503050406030204" pitchFamily="18" charset="0"/>
                                  </a:rPr>
                                </m:ctrlPr>
                              </m:accPr>
                              <m:e>
                                <m:r>
                                  <a:rPr lang="en-US" i="1" dirty="0">
                                    <a:latin typeface="Cambria Math" panose="02040503050406030204" pitchFamily="18" charset="0"/>
                                  </a:rPr>
                                  <m:t>𝑦</m:t>
                                </m:r>
                              </m:e>
                            </m:acc>
                          </m:oMath>
                        </m:oMathPara>
                      </a14:m>
                      <a:endParaRPr lang="en-US" i="1"/>
                    </a:p>
                  </p:txBody>
                </p:sp>
              </mc:Choice>
              <mc:Fallback xmlns="">
                <p:sp>
                  <p:nvSpPr>
                    <p:cNvPr id="12" name="Oval 11">
                      <a:extLst>
                        <a:ext uri="{FF2B5EF4-FFF2-40B4-BE49-F238E27FC236}">
                          <a16:creationId xmlns:a16="http://schemas.microsoft.com/office/drawing/2014/main" id="{A03179F9-EB05-BD55-3A12-B963FC54CA00}"/>
                        </a:ext>
                      </a:extLst>
                    </p:cNvPr>
                    <p:cNvSpPr>
                      <a:spLocks noRot="1" noChangeAspect="1" noMove="1" noResize="1" noEditPoints="1" noAdjustHandles="1" noChangeArrowheads="1" noChangeShapeType="1" noTextEdit="1"/>
                    </p:cNvSpPr>
                    <p:nvPr/>
                  </p:nvSpPr>
                  <p:spPr>
                    <a:xfrm>
                      <a:off x="10043063" y="1689722"/>
                      <a:ext cx="651510" cy="674370"/>
                    </a:xfrm>
                    <a:prstGeom prst="ellipse">
                      <a:avLst/>
                    </a:prstGeom>
                    <a:blipFill>
                      <a:blip r:embed="rId3"/>
                      <a:stretch>
                        <a:fillRect/>
                      </a:stretch>
                    </a:blipFill>
                  </p:spPr>
                  <p:txBody>
                    <a:bodyPr/>
                    <a:lstStyle/>
                    <a:p>
                      <a:r>
                        <a:rPr lang="en-CA">
                          <a:noFill/>
                        </a:rPr>
                        <a:t> </a:t>
                      </a:r>
                    </a:p>
                  </p:txBody>
                </p:sp>
              </mc:Fallback>
            </mc:AlternateContent>
          </p:grpSp>
        </p:grpSp>
        <p:cxnSp>
          <p:nvCxnSpPr>
            <p:cNvPr id="6" name="Connector: Elbow 5">
              <a:extLst>
                <a:ext uri="{FF2B5EF4-FFF2-40B4-BE49-F238E27FC236}">
                  <a16:creationId xmlns:a16="http://schemas.microsoft.com/office/drawing/2014/main" id="{E22E86A8-E1C5-386D-24B8-39AA8CEB029D}"/>
                </a:ext>
              </a:extLst>
            </p:cNvPr>
            <p:cNvCxnSpPr>
              <a:cxnSpLocks/>
              <a:stCxn id="9" idx="3"/>
              <a:endCxn id="9" idx="1"/>
            </p:cNvCxnSpPr>
            <p:nvPr/>
          </p:nvCxnSpPr>
          <p:spPr>
            <a:xfrm flipH="1">
              <a:off x="1335942" y="3485729"/>
              <a:ext cx="914400" cy="12700"/>
            </a:xfrm>
            <a:prstGeom prst="bentConnector5">
              <a:avLst>
                <a:gd name="adj1" fmla="val -25000"/>
                <a:gd name="adj2" fmla="val -4922331"/>
                <a:gd name="adj3" fmla="val 125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E1ADC1E4-6223-CF3F-2041-A4A6EAB81B3B}"/>
              </a:ext>
            </a:extLst>
          </p:cNvPr>
          <p:cNvSpPr txBox="1"/>
          <p:nvPr/>
        </p:nvSpPr>
        <p:spPr>
          <a:xfrm>
            <a:off x="675866" y="2079215"/>
            <a:ext cx="895074" cy="646331"/>
          </a:xfrm>
          <a:prstGeom prst="rect">
            <a:avLst/>
          </a:prstGeom>
          <a:noFill/>
        </p:spPr>
        <p:txBody>
          <a:bodyPr wrap="square" rtlCol="0">
            <a:spAutoFit/>
          </a:bodyPr>
          <a:lstStyle/>
          <a:p>
            <a:r>
              <a:rPr lang="en-CA">
                <a:latin typeface="Times" panose="02020603050405020304" pitchFamily="18" charset="0"/>
                <a:cs typeface="Times" panose="02020603050405020304" pitchFamily="18" charset="0"/>
              </a:rPr>
              <a:t>Output vector</a:t>
            </a:r>
          </a:p>
        </p:txBody>
      </p:sp>
      <p:sp>
        <p:nvSpPr>
          <p:cNvPr id="14" name="TextBox 13">
            <a:extLst>
              <a:ext uri="{FF2B5EF4-FFF2-40B4-BE49-F238E27FC236}">
                <a16:creationId xmlns:a16="http://schemas.microsoft.com/office/drawing/2014/main" id="{1ACD8CF5-3D45-D683-50AB-2BF7959BD4DD}"/>
              </a:ext>
            </a:extLst>
          </p:cNvPr>
          <p:cNvSpPr txBox="1"/>
          <p:nvPr/>
        </p:nvSpPr>
        <p:spPr>
          <a:xfrm>
            <a:off x="713966" y="4109841"/>
            <a:ext cx="818874" cy="923330"/>
          </a:xfrm>
          <a:prstGeom prst="rect">
            <a:avLst/>
          </a:prstGeom>
          <a:noFill/>
        </p:spPr>
        <p:txBody>
          <a:bodyPr wrap="square">
            <a:spAutoFit/>
          </a:bodyPr>
          <a:lstStyle/>
          <a:p>
            <a:r>
              <a:rPr lang="en-CA" b="0" i="0">
                <a:solidFill>
                  <a:srgbClr val="000000"/>
                </a:solidFill>
                <a:effectLst/>
                <a:latin typeface="Times New Roman" panose="02020603050405020304" pitchFamily="18" charset="0"/>
              </a:rPr>
              <a:t>Input Vector </a:t>
            </a:r>
            <a:endParaRPr lang="en-CA"/>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B09C246-04E1-9CDE-BF12-419DE49449A3}"/>
                  </a:ext>
                </a:extLst>
              </p:cNvPr>
              <p:cNvSpPr txBox="1"/>
              <p:nvPr/>
            </p:nvSpPr>
            <p:spPr>
              <a:xfrm>
                <a:off x="2281128" y="2918907"/>
                <a:ext cx="73879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smtClean="0">
                              <a:solidFill>
                                <a:srgbClr val="836967"/>
                              </a:solidFill>
                              <a:latin typeface="Cambria Math" panose="02040503050406030204" pitchFamily="18" charset="0"/>
                            </a:rPr>
                          </m:ctrlPr>
                        </m:sSubPr>
                        <m:e>
                          <m:r>
                            <a:rPr lang="en-CA" i="1">
                              <a:latin typeface="Cambria Math" panose="02040503050406030204" pitchFamily="18" charset="0"/>
                            </a:rPr>
                            <m:t>h</m:t>
                          </m:r>
                        </m:e>
                        <m:sub>
                          <m:r>
                            <a:rPr lang="en-CA" i="1">
                              <a:latin typeface="Cambria Math" panose="02040503050406030204" pitchFamily="18" charset="0"/>
                            </a:rPr>
                            <m:t>𝑡</m:t>
                          </m:r>
                        </m:sub>
                      </m:sSub>
                    </m:oMath>
                  </m:oMathPara>
                </a14:m>
                <a:endParaRPr lang="en-CA"/>
              </a:p>
            </p:txBody>
          </p:sp>
        </mc:Choice>
        <mc:Fallback xmlns="">
          <p:sp>
            <p:nvSpPr>
              <p:cNvPr id="15" name="TextBox 14">
                <a:extLst>
                  <a:ext uri="{FF2B5EF4-FFF2-40B4-BE49-F238E27FC236}">
                    <a16:creationId xmlns:a16="http://schemas.microsoft.com/office/drawing/2014/main" id="{DB09C246-04E1-9CDE-BF12-419DE49449A3}"/>
                  </a:ext>
                </a:extLst>
              </p:cNvPr>
              <p:cNvSpPr txBox="1">
                <a:spLocks noRot="1" noChangeAspect="1" noMove="1" noResize="1" noEditPoints="1" noAdjustHandles="1" noChangeArrowheads="1" noChangeShapeType="1" noTextEdit="1"/>
              </p:cNvSpPr>
              <p:nvPr/>
            </p:nvSpPr>
            <p:spPr>
              <a:xfrm>
                <a:off x="2281128" y="2918907"/>
                <a:ext cx="738797" cy="369332"/>
              </a:xfrm>
              <a:prstGeom prst="rect">
                <a:avLst/>
              </a:prstGeom>
              <a:blipFill>
                <a:blip r:embed="rId4"/>
                <a:stretch>
                  <a:fillRect/>
                </a:stretch>
              </a:blipFill>
            </p:spPr>
            <p:txBody>
              <a:bodyPr/>
              <a:lstStyle/>
              <a:p>
                <a:r>
                  <a:rPr lang="en-CA">
                    <a:noFill/>
                  </a:rPr>
                  <a:t> </a:t>
                </a:r>
              </a:p>
            </p:txBody>
          </p:sp>
        </mc:Fallback>
      </mc:AlternateContent>
      <p:cxnSp>
        <p:nvCxnSpPr>
          <p:cNvPr id="16" name="Straight Connector 15">
            <a:extLst>
              <a:ext uri="{FF2B5EF4-FFF2-40B4-BE49-F238E27FC236}">
                <a16:creationId xmlns:a16="http://schemas.microsoft.com/office/drawing/2014/main" id="{940D822C-7E1E-68F7-C6C7-A3D6DD5531BB}"/>
              </a:ext>
            </a:extLst>
          </p:cNvPr>
          <p:cNvCxnSpPr>
            <a:cxnSpLocks/>
          </p:cNvCxnSpPr>
          <p:nvPr/>
        </p:nvCxnSpPr>
        <p:spPr>
          <a:xfrm>
            <a:off x="3625516" y="1769729"/>
            <a:ext cx="0" cy="3469729"/>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C428D5B-8439-BC9C-826A-7007615CA5C2}"/>
              </a:ext>
            </a:extLst>
          </p:cNvPr>
          <p:cNvSpPr txBox="1"/>
          <p:nvPr/>
        </p:nvSpPr>
        <p:spPr>
          <a:xfrm>
            <a:off x="3922296" y="2009274"/>
            <a:ext cx="7495122" cy="830997"/>
          </a:xfrm>
          <a:prstGeom prst="rect">
            <a:avLst/>
          </a:prstGeom>
          <a:noFill/>
        </p:spPr>
        <p:txBody>
          <a:bodyPr wrap="square" rtlCol="0">
            <a:spAutoFit/>
          </a:bodyPr>
          <a:lstStyle/>
          <a:p>
            <a:pPr marL="285750" indent="-285750">
              <a:buFont typeface="Arial" panose="020B0604020202020204" pitchFamily="34" charset="0"/>
              <a:buChar char="•"/>
            </a:pPr>
            <a:r>
              <a:rPr lang="en-CA" sz="2400">
                <a:latin typeface="Times" panose="02020603050405020304" pitchFamily="18" charset="0"/>
                <a:cs typeface="Times" panose="02020603050405020304" pitchFamily="18" charset="0"/>
              </a:rPr>
              <a:t>Apply a recurrence relation at every time step to process a sequence.</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353284F-8092-6EE4-364A-4B8ABA3170AD}"/>
                  </a:ext>
                </a:extLst>
              </p:cNvPr>
              <p:cNvSpPr txBox="1"/>
              <p:nvPr/>
            </p:nvSpPr>
            <p:spPr>
              <a:xfrm>
                <a:off x="5425243" y="3094010"/>
                <a:ext cx="454683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1" i="1" smtClean="0">
                          <a:latin typeface="Cambria Math" panose="02040503050406030204" pitchFamily="18" charset="0"/>
                        </a:rPr>
                        <m:t>𝒉</m:t>
                      </m:r>
                      <m:d>
                        <m:dPr>
                          <m:ctrlPr>
                            <a:rPr lang="en-CA" sz="2400" b="1" i="1">
                              <a:solidFill>
                                <a:srgbClr val="836967"/>
                              </a:solidFill>
                              <a:latin typeface="Cambria Math" panose="02040503050406030204" pitchFamily="18" charset="0"/>
                            </a:rPr>
                          </m:ctrlPr>
                        </m:dPr>
                        <m:e>
                          <m:r>
                            <a:rPr lang="en-CA" sz="2400" b="1" i="1">
                              <a:latin typeface="Cambria Math" panose="02040503050406030204" pitchFamily="18" charset="0"/>
                            </a:rPr>
                            <m:t>𝒕</m:t>
                          </m:r>
                        </m:e>
                      </m:d>
                      <m:r>
                        <a:rPr lang="en-CA" sz="2400" b="1" i="0">
                          <a:latin typeface="Cambria Math" panose="02040503050406030204" pitchFamily="18" charset="0"/>
                        </a:rPr>
                        <m:t>=</m:t>
                      </m:r>
                      <m:sSub>
                        <m:sSubPr>
                          <m:ctrlPr>
                            <a:rPr lang="en-CA" sz="2400" b="1" i="1">
                              <a:solidFill>
                                <a:srgbClr val="836967"/>
                              </a:solidFill>
                              <a:latin typeface="Cambria Math" panose="02040503050406030204" pitchFamily="18" charset="0"/>
                            </a:rPr>
                          </m:ctrlPr>
                        </m:sSubPr>
                        <m:e>
                          <m:r>
                            <a:rPr lang="en-CA" sz="2400" b="1" i="1">
                              <a:latin typeface="Cambria Math" panose="02040503050406030204" pitchFamily="18" charset="0"/>
                            </a:rPr>
                            <m:t>𝒇</m:t>
                          </m:r>
                        </m:e>
                        <m:sub>
                          <m:r>
                            <a:rPr lang="en-CA" sz="2400" b="1" i="1">
                              <a:latin typeface="Cambria Math" panose="02040503050406030204" pitchFamily="18" charset="0"/>
                            </a:rPr>
                            <m:t>𝒘</m:t>
                          </m:r>
                        </m:sub>
                      </m:sSub>
                      <m:r>
                        <a:rPr lang="en-CA" sz="2400" b="1" i="1" smtClean="0">
                          <a:latin typeface="Cambria Math" panose="02040503050406030204" pitchFamily="18" charset="0"/>
                        </a:rPr>
                        <m:t>  </m:t>
                      </m:r>
                      <m:d>
                        <m:dPr>
                          <m:ctrlPr>
                            <a:rPr lang="en-CA" sz="2400" b="1" i="1">
                              <a:solidFill>
                                <a:srgbClr val="836967"/>
                              </a:solidFill>
                              <a:latin typeface="Cambria Math" panose="02040503050406030204" pitchFamily="18" charset="0"/>
                            </a:rPr>
                          </m:ctrlPr>
                        </m:dPr>
                        <m:e>
                          <m:sSub>
                            <m:sSubPr>
                              <m:ctrlPr>
                                <a:rPr lang="en-CA" sz="2400" b="1" i="1">
                                  <a:solidFill>
                                    <a:srgbClr val="836967"/>
                                  </a:solidFill>
                                  <a:latin typeface="Cambria Math" panose="02040503050406030204" pitchFamily="18" charset="0"/>
                                </a:rPr>
                              </m:ctrlPr>
                            </m:sSubPr>
                            <m:e>
                              <m:r>
                                <a:rPr lang="en-CA" sz="2400" b="1" i="1" smtClean="0">
                                  <a:solidFill>
                                    <a:srgbClr val="836967"/>
                                  </a:solidFill>
                                  <a:latin typeface="Cambria Math" panose="02040503050406030204" pitchFamily="18" charset="0"/>
                                </a:rPr>
                                <m:t> </m:t>
                              </m:r>
                              <m:r>
                                <a:rPr lang="en-CA" sz="2400" b="1" i="1">
                                  <a:latin typeface="Cambria Math" panose="02040503050406030204" pitchFamily="18" charset="0"/>
                                </a:rPr>
                                <m:t>𝒙</m:t>
                              </m:r>
                            </m:e>
                            <m:sub>
                              <m:r>
                                <a:rPr lang="en-CA" sz="2400" b="1" i="1">
                                  <a:latin typeface="Cambria Math" panose="02040503050406030204" pitchFamily="18" charset="0"/>
                                </a:rPr>
                                <m:t>𝒕</m:t>
                              </m:r>
                            </m:sub>
                          </m:sSub>
                          <m:r>
                            <a:rPr lang="en-CA" sz="2400" b="1" i="1" smtClean="0">
                              <a:latin typeface="Cambria Math" panose="02040503050406030204" pitchFamily="18" charset="0"/>
                            </a:rPr>
                            <m:t> </m:t>
                          </m:r>
                          <m:r>
                            <a:rPr lang="en-CA" sz="2400" b="1" i="0">
                              <a:latin typeface="Cambria Math" panose="02040503050406030204" pitchFamily="18" charset="0"/>
                            </a:rPr>
                            <m:t>,</m:t>
                          </m:r>
                          <m:sSub>
                            <m:sSubPr>
                              <m:ctrlPr>
                                <a:rPr lang="en-CA" sz="2400" b="1" i="1">
                                  <a:solidFill>
                                    <a:srgbClr val="836967"/>
                                  </a:solidFill>
                                  <a:latin typeface="Cambria Math" panose="02040503050406030204" pitchFamily="18" charset="0"/>
                                </a:rPr>
                              </m:ctrlPr>
                            </m:sSubPr>
                            <m:e>
                              <m:r>
                                <a:rPr lang="en-CA" sz="2400" b="1" i="1">
                                  <a:latin typeface="Cambria Math" panose="02040503050406030204" pitchFamily="18" charset="0"/>
                                </a:rPr>
                                <m:t>𝒉</m:t>
                              </m:r>
                            </m:e>
                            <m:sub>
                              <m:r>
                                <a:rPr lang="en-CA" sz="2400" b="1" i="1">
                                  <a:latin typeface="Cambria Math" panose="02040503050406030204" pitchFamily="18" charset="0"/>
                                </a:rPr>
                                <m:t>𝒕</m:t>
                              </m:r>
                              <m:r>
                                <a:rPr lang="en-CA" sz="2400" b="1" i="0">
                                  <a:latin typeface="Cambria Math" panose="02040503050406030204" pitchFamily="18" charset="0"/>
                                </a:rPr>
                                <m:t>−</m:t>
                              </m:r>
                              <m:r>
                                <a:rPr lang="en-CA" sz="2400" b="1" i="0">
                                  <a:latin typeface="Cambria Math" panose="02040503050406030204" pitchFamily="18" charset="0"/>
                                </a:rPr>
                                <m:t>𝟏</m:t>
                              </m:r>
                              <m:r>
                                <a:rPr lang="en-CA" sz="2400" b="1" i="0" smtClean="0">
                                  <a:latin typeface="Cambria Math" panose="02040503050406030204" pitchFamily="18" charset="0"/>
                                </a:rPr>
                                <m:t> </m:t>
                              </m:r>
                            </m:sub>
                          </m:sSub>
                        </m:e>
                      </m:d>
                    </m:oMath>
                  </m:oMathPara>
                </a14:m>
                <a:endParaRPr lang="en-CA" sz="2400" b="1"/>
              </a:p>
            </p:txBody>
          </p:sp>
        </mc:Choice>
        <mc:Fallback xmlns="">
          <p:sp>
            <p:nvSpPr>
              <p:cNvPr id="18" name="TextBox 17">
                <a:extLst>
                  <a:ext uri="{FF2B5EF4-FFF2-40B4-BE49-F238E27FC236}">
                    <a16:creationId xmlns:a16="http://schemas.microsoft.com/office/drawing/2014/main" id="{E353284F-8092-6EE4-364A-4B8ABA3170AD}"/>
                  </a:ext>
                </a:extLst>
              </p:cNvPr>
              <p:cNvSpPr txBox="1">
                <a:spLocks noRot="1" noChangeAspect="1" noMove="1" noResize="1" noEditPoints="1" noAdjustHandles="1" noChangeArrowheads="1" noChangeShapeType="1" noTextEdit="1"/>
              </p:cNvSpPr>
              <p:nvPr/>
            </p:nvSpPr>
            <p:spPr>
              <a:xfrm>
                <a:off x="5425243" y="3094010"/>
                <a:ext cx="4546834" cy="369332"/>
              </a:xfrm>
              <a:prstGeom prst="rect">
                <a:avLst/>
              </a:prstGeom>
              <a:blipFill>
                <a:blip r:embed="rId5"/>
                <a:stretch>
                  <a:fillRect b="-35000"/>
                </a:stretch>
              </a:blipFill>
            </p:spPr>
            <p:txBody>
              <a:bodyPr/>
              <a:lstStyle/>
              <a:p>
                <a:r>
                  <a:rPr lang="en-CA">
                    <a:noFill/>
                  </a:rPr>
                  <a:t> </a:t>
                </a:r>
              </a:p>
            </p:txBody>
          </p:sp>
        </mc:Fallback>
      </mc:AlternateContent>
      <p:sp>
        <p:nvSpPr>
          <p:cNvPr id="23" name="TextBox 22">
            <a:extLst>
              <a:ext uri="{FF2B5EF4-FFF2-40B4-BE49-F238E27FC236}">
                <a16:creationId xmlns:a16="http://schemas.microsoft.com/office/drawing/2014/main" id="{62882288-B068-9403-0814-B6CC29FD2435}"/>
              </a:ext>
            </a:extLst>
          </p:cNvPr>
          <p:cNvSpPr txBox="1"/>
          <p:nvPr/>
        </p:nvSpPr>
        <p:spPr>
          <a:xfrm>
            <a:off x="3953367" y="4408461"/>
            <a:ext cx="7495122" cy="830997"/>
          </a:xfrm>
          <a:prstGeom prst="rect">
            <a:avLst/>
          </a:prstGeom>
          <a:noFill/>
        </p:spPr>
        <p:txBody>
          <a:bodyPr wrap="square" rtlCol="0">
            <a:spAutoFit/>
          </a:bodyPr>
          <a:lstStyle/>
          <a:p>
            <a:pPr marL="285750" indent="-285750">
              <a:buFont typeface="Arial" panose="020B0604020202020204" pitchFamily="34" charset="0"/>
              <a:buChar char="•"/>
            </a:pPr>
            <a:r>
              <a:rPr lang="en-CA" sz="2400">
                <a:latin typeface="Times" panose="02020603050405020304" pitchFamily="18" charset="0"/>
                <a:cs typeface="Times" panose="02020603050405020304" pitchFamily="18" charset="0"/>
              </a:rPr>
              <a:t>Note: The same function and set of parameters are used at every time step.</a:t>
            </a:r>
          </a:p>
        </p:txBody>
      </p:sp>
      <p:sp>
        <p:nvSpPr>
          <p:cNvPr id="24" name="TextBox 23">
            <a:extLst>
              <a:ext uri="{FF2B5EF4-FFF2-40B4-BE49-F238E27FC236}">
                <a16:creationId xmlns:a16="http://schemas.microsoft.com/office/drawing/2014/main" id="{975732EB-1947-9EED-3B8F-E279E6C8E43B}"/>
              </a:ext>
            </a:extLst>
          </p:cNvPr>
          <p:cNvSpPr txBox="1"/>
          <p:nvPr/>
        </p:nvSpPr>
        <p:spPr>
          <a:xfrm>
            <a:off x="5409103" y="3214246"/>
            <a:ext cx="895074" cy="276999"/>
          </a:xfrm>
          <a:prstGeom prst="rect">
            <a:avLst/>
          </a:prstGeom>
          <a:noFill/>
        </p:spPr>
        <p:txBody>
          <a:bodyPr wrap="square" rtlCol="0">
            <a:spAutoFit/>
          </a:bodyPr>
          <a:lstStyle/>
          <a:p>
            <a:r>
              <a:rPr lang="en-CA" sz="1200">
                <a:solidFill>
                  <a:srgbClr val="FF0000"/>
                </a:solidFill>
                <a:latin typeface="Times" panose="02020603050405020304" pitchFamily="18" charset="0"/>
                <a:cs typeface="Times" panose="02020603050405020304" pitchFamily="18" charset="0"/>
              </a:rPr>
              <a:t>Cell State</a:t>
            </a:r>
          </a:p>
        </p:txBody>
      </p:sp>
      <p:sp>
        <p:nvSpPr>
          <p:cNvPr id="25" name="TextBox 24">
            <a:extLst>
              <a:ext uri="{FF2B5EF4-FFF2-40B4-BE49-F238E27FC236}">
                <a16:creationId xmlns:a16="http://schemas.microsoft.com/office/drawing/2014/main" id="{0CD1F7B1-5336-92A3-4C8F-9435B2CE8242}"/>
              </a:ext>
            </a:extLst>
          </p:cNvPr>
          <p:cNvSpPr txBox="1"/>
          <p:nvPr/>
        </p:nvSpPr>
        <p:spPr>
          <a:xfrm>
            <a:off x="6803586" y="3698315"/>
            <a:ext cx="884593" cy="646331"/>
          </a:xfrm>
          <a:prstGeom prst="rect">
            <a:avLst/>
          </a:prstGeom>
          <a:noFill/>
        </p:spPr>
        <p:txBody>
          <a:bodyPr wrap="square" rtlCol="0">
            <a:spAutoFit/>
          </a:bodyPr>
          <a:lstStyle/>
          <a:p>
            <a:r>
              <a:rPr lang="en-CA" sz="1200">
                <a:solidFill>
                  <a:schemeClr val="accent2">
                    <a:lumMod val="75000"/>
                  </a:schemeClr>
                </a:solidFill>
                <a:latin typeface="Times" panose="02020603050405020304" pitchFamily="18" charset="0"/>
                <a:cs typeface="Times" panose="02020603050405020304" pitchFamily="18" charset="0"/>
              </a:rPr>
              <a:t>Function with weights w</a:t>
            </a:r>
          </a:p>
        </p:txBody>
      </p:sp>
      <p:sp>
        <p:nvSpPr>
          <p:cNvPr id="26" name="TextBox 25">
            <a:extLst>
              <a:ext uri="{FF2B5EF4-FFF2-40B4-BE49-F238E27FC236}">
                <a16:creationId xmlns:a16="http://schemas.microsoft.com/office/drawing/2014/main" id="{BB6ECA0D-C21B-CCD1-5B6C-0BA1E12D9BAB}"/>
              </a:ext>
            </a:extLst>
          </p:cNvPr>
          <p:cNvSpPr txBox="1"/>
          <p:nvPr/>
        </p:nvSpPr>
        <p:spPr>
          <a:xfrm>
            <a:off x="7688179" y="3695642"/>
            <a:ext cx="895074" cy="276999"/>
          </a:xfrm>
          <a:prstGeom prst="rect">
            <a:avLst/>
          </a:prstGeom>
          <a:noFill/>
        </p:spPr>
        <p:txBody>
          <a:bodyPr wrap="square" rtlCol="0">
            <a:spAutoFit/>
          </a:bodyPr>
          <a:lstStyle/>
          <a:p>
            <a:r>
              <a:rPr lang="en-CA" sz="1200">
                <a:solidFill>
                  <a:schemeClr val="accent6">
                    <a:lumMod val="75000"/>
                  </a:schemeClr>
                </a:solidFill>
                <a:latin typeface="Times" panose="02020603050405020304" pitchFamily="18" charset="0"/>
                <a:cs typeface="Times" panose="02020603050405020304" pitchFamily="18" charset="0"/>
              </a:rPr>
              <a:t>Input</a:t>
            </a:r>
          </a:p>
        </p:txBody>
      </p:sp>
      <p:sp>
        <p:nvSpPr>
          <p:cNvPr id="27" name="TextBox 26">
            <a:extLst>
              <a:ext uri="{FF2B5EF4-FFF2-40B4-BE49-F238E27FC236}">
                <a16:creationId xmlns:a16="http://schemas.microsoft.com/office/drawing/2014/main" id="{04B9F07B-F408-8E86-230F-099A2BCE2FA2}"/>
              </a:ext>
            </a:extLst>
          </p:cNvPr>
          <p:cNvSpPr txBox="1"/>
          <p:nvPr/>
        </p:nvSpPr>
        <p:spPr>
          <a:xfrm>
            <a:off x="8308077" y="3695642"/>
            <a:ext cx="895074" cy="276999"/>
          </a:xfrm>
          <a:prstGeom prst="rect">
            <a:avLst/>
          </a:prstGeom>
          <a:noFill/>
        </p:spPr>
        <p:txBody>
          <a:bodyPr wrap="square" rtlCol="0">
            <a:spAutoFit/>
          </a:bodyPr>
          <a:lstStyle/>
          <a:p>
            <a:r>
              <a:rPr lang="en-CA" sz="1200">
                <a:solidFill>
                  <a:schemeClr val="accent1">
                    <a:lumMod val="50000"/>
                  </a:schemeClr>
                </a:solidFill>
                <a:latin typeface="Times" panose="02020603050405020304" pitchFamily="18" charset="0"/>
                <a:cs typeface="Times" panose="02020603050405020304" pitchFamily="18" charset="0"/>
              </a:rPr>
              <a:t>Old state</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E4AC73F-CD00-42F2-DBB5-611C7E3C45CE}"/>
                  </a:ext>
                </a:extLst>
              </p:cNvPr>
              <p:cNvSpPr txBox="1"/>
              <p:nvPr/>
            </p:nvSpPr>
            <p:spPr>
              <a:xfrm>
                <a:off x="326048" y="5461539"/>
                <a:ext cx="11179063" cy="461665"/>
              </a:xfrm>
              <a:prstGeom prst="rect">
                <a:avLst/>
              </a:prstGeom>
              <a:noFill/>
            </p:spPr>
            <p:txBody>
              <a:bodyPr wrap="square" rtlCol="0">
                <a:spAutoFit/>
              </a:bodyPr>
              <a:lstStyle/>
              <a:p>
                <a:pPr algn="ctr"/>
                <a:r>
                  <a:rPr lang="en-CA" sz="2400">
                    <a:latin typeface="Times" panose="02020603050405020304" pitchFamily="18" charset="0"/>
                    <a:cs typeface="Times" panose="02020603050405020304" pitchFamily="18" charset="0"/>
                  </a:rPr>
                  <a:t>RNNs have a state</a:t>
                </a:r>
                <a:r>
                  <a:rPr lang="en-CA" sz="2400" b="1">
                    <a:solidFill>
                      <a:srgbClr val="836967"/>
                    </a:solidFill>
                  </a:rPr>
                  <a:t> </a:t>
                </a:r>
                <a14:m>
                  <m:oMath xmlns:m="http://schemas.openxmlformats.org/officeDocument/2006/math">
                    <m:sSub>
                      <m:sSubPr>
                        <m:ctrlPr>
                          <a:rPr lang="en-CA" sz="2400" b="1" i="1">
                            <a:solidFill>
                              <a:srgbClr val="836967"/>
                            </a:solidFill>
                            <a:latin typeface="Cambria Math" panose="02040503050406030204" pitchFamily="18" charset="0"/>
                          </a:rPr>
                        </m:ctrlPr>
                      </m:sSubPr>
                      <m:e>
                        <m:r>
                          <a:rPr lang="en-CA" sz="2400" b="1" i="1">
                            <a:latin typeface="Cambria Math" panose="02040503050406030204" pitchFamily="18" charset="0"/>
                          </a:rPr>
                          <m:t>𝒉</m:t>
                        </m:r>
                      </m:e>
                      <m:sub>
                        <m:r>
                          <a:rPr lang="en-CA" sz="2400" b="1" i="1">
                            <a:latin typeface="Cambria Math" panose="02040503050406030204" pitchFamily="18" charset="0"/>
                          </a:rPr>
                          <m:t>𝒕</m:t>
                        </m:r>
                      </m:sub>
                    </m:sSub>
                    <m:r>
                      <a:rPr lang="en-CA" sz="2400" b="1" i="1" smtClean="0">
                        <a:latin typeface="Cambria Math" panose="02040503050406030204" pitchFamily="18" charset="0"/>
                      </a:rPr>
                      <m:t>,</m:t>
                    </m:r>
                  </m:oMath>
                </a14:m>
                <a:r>
                  <a:rPr lang="en-CA" sz="2400">
                    <a:latin typeface="Times" panose="02020603050405020304" pitchFamily="18" charset="0"/>
                    <a:cs typeface="Times" panose="02020603050405020304" pitchFamily="18" charset="0"/>
                  </a:rPr>
                  <a:t> that is updates at each time step as a sequence is processed.</a:t>
                </a:r>
              </a:p>
            </p:txBody>
          </p:sp>
        </mc:Choice>
        <mc:Fallback xmlns="">
          <p:sp>
            <p:nvSpPr>
              <p:cNvPr id="31" name="TextBox 30">
                <a:extLst>
                  <a:ext uri="{FF2B5EF4-FFF2-40B4-BE49-F238E27FC236}">
                    <a16:creationId xmlns:a16="http://schemas.microsoft.com/office/drawing/2014/main" id="{DE4AC73F-CD00-42F2-DBB5-611C7E3C45CE}"/>
                  </a:ext>
                </a:extLst>
              </p:cNvPr>
              <p:cNvSpPr txBox="1">
                <a:spLocks noRot="1" noChangeAspect="1" noMove="1" noResize="1" noEditPoints="1" noAdjustHandles="1" noChangeArrowheads="1" noChangeShapeType="1" noTextEdit="1"/>
              </p:cNvSpPr>
              <p:nvPr/>
            </p:nvSpPr>
            <p:spPr>
              <a:xfrm>
                <a:off x="326048" y="5461539"/>
                <a:ext cx="11179063" cy="461665"/>
              </a:xfrm>
              <a:prstGeom prst="rect">
                <a:avLst/>
              </a:prstGeom>
              <a:blipFill>
                <a:blip r:embed="rId6"/>
                <a:stretch>
                  <a:fillRect t="-11842" b="-27632"/>
                </a:stretch>
              </a:blipFill>
            </p:spPr>
            <p:txBody>
              <a:bodyPr/>
              <a:lstStyle/>
              <a:p>
                <a:r>
                  <a:rPr lang="en-CA">
                    <a:noFill/>
                  </a:rPr>
                  <a:t> </a:t>
                </a:r>
              </a:p>
            </p:txBody>
          </p:sp>
        </mc:Fallback>
      </mc:AlternateContent>
    </p:spTree>
    <p:extLst>
      <p:ext uri="{BB962C8B-B14F-4D97-AF65-F5344CB8AC3E}">
        <p14:creationId xmlns:p14="http://schemas.microsoft.com/office/powerpoint/2010/main" val="78298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20" grpId="0" animBg="1"/>
      <p:bldP spid="19" grpId="0" animBg="1"/>
      <p:bldP spid="13" grpId="0"/>
      <p:bldP spid="14" grpId="0"/>
      <p:bldP spid="15" grpId="0"/>
      <p:bldP spid="17" grpId="0"/>
      <p:bldP spid="18" grpId="0"/>
      <p:bldP spid="23" grpId="0"/>
      <p:bldP spid="24" grpId="0"/>
      <p:bldP spid="25" grpId="0"/>
      <p:bldP spid="26" grpId="0"/>
      <p:bldP spid="27"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FD8ADB4-EC19-34B7-CB6D-6B860EDD8F87}"/>
              </a:ext>
            </a:extLst>
          </p:cNvPr>
          <p:cNvSpPr/>
          <p:nvPr/>
        </p:nvSpPr>
        <p:spPr>
          <a:xfrm>
            <a:off x="599355" y="4380750"/>
            <a:ext cx="8011245" cy="1049547"/>
          </a:xfrm>
          <a:prstGeom prst="round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aseline="0">
                <a:latin typeface="Consolas"/>
              </a:rPr>
              <a:t>,</a:t>
            </a:r>
            <a:endParaRPr lang="en-US"/>
          </a:p>
        </p:txBody>
      </p:sp>
      <p:sp>
        <p:nvSpPr>
          <p:cNvPr id="8" name="Rectangle: Rounded Corners 7">
            <a:extLst>
              <a:ext uri="{FF2B5EF4-FFF2-40B4-BE49-F238E27FC236}">
                <a16:creationId xmlns:a16="http://schemas.microsoft.com/office/drawing/2014/main" id="{7EFA06B5-F74F-72C3-7E9A-63BB259EABEE}"/>
              </a:ext>
            </a:extLst>
          </p:cNvPr>
          <p:cNvSpPr/>
          <p:nvPr/>
        </p:nvSpPr>
        <p:spPr>
          <a:xfrm>
            <a:off x="599355" y="3331203"/>
            <a:ext cx="8011246" cy="1049547"/>
          </a:xfrm>
          <a:prstGeom prst="round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aseline="0">
                <a:latin typeface="Consolas"/>
              </a:rPr>
              <a:t>,</a:t>
            </a:r>
            <a:endParaRPr lang="en-US"/>
          </a:p>
        </p:txBody>
      </p:sp>
      <p:sp>
        <p:nvSpPr>
          <p:cNvPr id="7" name="Rectangle: Rounded Corners 6">
            <a:extLst>
              <a:ext uri="{FF2B5EF4-FFF2-40B4-BE49-F238E27FC236}">
                <a16:creationId xmlns:a16="http://schemas.microsoft.com/office/drawing/2014/main" id="{B8877397-F41E-D08F-4DEF-126FF1BCC113}"/>
              </a:ext>
            </a:extLst>
          </p:cNvPr>
          <p:cNvSpPr/>
          <p:nvPr/>
        </p:nvSpPr>
        <p:spPr>
          <a:xfrm>
            <a:off x="599355" y="1608388"/>
            <a:ext cx="8011245" cy="1710905"/>
          </a:xfrm>
          <a:prstGeom prst="round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aseline="0">
                <a:latin typeface="Consolas"/>
              </a:rPr>
              <a:t>,</a:t>
            </a:r>
            <a:endParaRPr lang="en-US"/>
          </a:p>
        </p:txBody>
      </p:sp>
      <p:sp>
        <p:nvSpPr>
          <p:cNvPr id="2" name="Title 1">
            <a:extLst>
              <a:ext uri="{FF2B5EF4-FFF2-40B4-BE49-F238E27FC236}">
                <a16:creationId xmlns:a16="http://schemas.microsoft.com/office/drawing/2014/main" id="{7F54FFFF-998C-2022-4216-2CFD68778469}"/>
              </a:ext>
            </a:extLst>
          </p:cNvPr>
          <p:cNvSpPr>
            <a:spLocks noGrp="1"/>
          </p:cNvSpPr>
          <p:nvPr>
            <p:ph type="title"/>
          </p:nvPr>
        </p:nvSpPr>
        <p:spPr/>
        <p:txBody>
          <a:bodyPr/>
          <a:lstStyle/>
          <a:p>
            <a:pPr algn="ctr"/>
            <a:r>
              <a:rPr lang="en-US" b="1">
                <a:latin typeface="Times"/>
                <a:cs typeface="Calibri Light"/>
              </a:rPr>
              <a:t>RNN INTUITION</a:t>
            </a:r>
            <a:endParaRPr lang="en-US" b="1">
              <a:latin typeface="Times"/>
              <a:cs typeface="Times"/>
            </a:endParaRPr>
          </a:p>
        </p:txBody>
      </p:sp>
      <p:sp>
        <p:nvSpPr>
          <p:cNvPr id="3" name="Content Placeholder 2">
            <a:extLst>
              <a:ext uri="{FF2B5EF4-FFF2-40B4-BE49-F238E27FC236}">
                <a16:creationId xmlns:a16="http://schemas.microsoft.com/office/drawing/2014/main" id="{54EE9A12-D3EE-378D-4542-5452BC510E61}"/>
              </a:ext>
            </a:extLst>
          </p:cNvPr>
          <p:cNvSpPr>
            <a:spLocks noGrp="1"/>
          </p:cNvSpPr>
          <p:nvPr>
            <p:ph idx="1"/>
          </p:nvPr>
        </p:nvSpPr>
        <p:spPr>
          <a:xfrm>
            <a:off x="838200" y="1825625"/>
            <a:ext cx="10515600" cy="3657077"/>
          </a:xfrm>
        </p:spPr>
        <p:txBody>
          <a:bodyPr vert="horz" lIns="91440" tIns="45720" rIns="91440" bIns="45720" rtlCol="0" anchor="t">
            <a:normAutofit/>
          </a:bodyPr>
          <a:lstStyle/>
          <a:p>
            <a:pPr marL="227965" indent="-227965">
              <a:buNone/>
            </a:pPr>
            <a:r>
              <a:rPr lang="en-US" sz="1800" dirty="0" err="1">
                <a:solidFill>
                  <a:schemeClr val="tx1">
                    <a:lumMod val="95000"/>
                    <a:lumOff val="5000"/>
                  </a:schemeClr>
                </a:solidFill>
                <a:latin typeface="Consolas"/>
              </a:rPr>
              <a:t>my_rnn</a:t>
            </a:r>
            <a:r>
              <a:rPr lang="en-US" sz="1800" dirty="0">
                <a:solidFill>
                  <a:schemeClr val="tx1">
                    <a:lumMod val="95000"/>
                    <a:lumOff val="5000"/>
                  </a:schemeClr>
                </a:solidFill>
                <a:latin typeface="Consolas"/>
              </a:rPr>
              <a:t> </a:t>
            </a:r>
            <a:r>
              <a:rPr lang="en-US" sz="1800" dirty="0">
                <a:solidFill>
                  <a:srgbClr val="C00000"/>
                </a:solidFill>
                <a:latin typeface="Consolas"/>
              </a:rPr>
              <a:t>= </a:t>
            </a:r>
            <a:r>
              <a:rPr lang="en-US" sz="1800" dirty="0">
                <a:solidFill>
                  <a:schemeClr val="tx1">
                    <a:lumMod val="95000"/>
                    <a:lumOff val="5000"/>
                  </a:schemeClr>
                </a:solidFill>
                <a:latin typeface="Consolas"/>
              </a:rPr>
              <a:t>RNN() </a:t>
            </a:r>
            <a:r>
              <a:rPr lang="en-US" sz="1800" dirty="0">
                <a:solidFill>
                  <a:schemeClr val="accent6"/>
                </a:solidFill>
                <a:latin typeface="Consolas"/>
              </a:rPr>
              <a:t>(#Define RNN)</a:t>
            </a:r>
            <a:endParaRPr lang="en-US" sz="1800" dirty="0">
              <a:solidFill>
                <a:schemeClr val="accent6"/>
              </a:solidFill>
              <a:cs typeface="Calibri"/>
            </a:endParaRPr>
          </a:p>
          <a:p>
            <a:pPr marL="227965" indent="-227965">
              <a:buNone/>
            </a:pPr>
            <a:r>
              <a:rPr lang="en-US" sz="1800" dirty="0" err="1">
                <a:solidFill>
                  <a:schemeClr val="tx1">
                    <a:lumMod val="95000"/>
                    <a:lumOff val="5000"/>
                  </a:schemeClr>
                </a:solidFill>
                <a:latin typeface="Consolas"/>
              </a:rPr>
              <a:t>hidden_state</a:t>
            </a:r>
            <a:r>
              <a:rPr lang="en-US" sz="1800" dirty="0">
                <a:solidFill>
                  <a:schemeClr val="tx1">
                    <a:lumMod val="95000"/>
                    <a:lumOff val="5000"/>
                  </a:schemeClr>
                </a:solidFill>
                <a:latin typeface="Consolas"/>
              </a:rPr>
              <a:t> </a:t>
            </a:r>
            <a:r>
              <a:rPr lang="en-US" sz="1800" dirty="0">
                <a:solidFill>
                  <a:srgbClr val="C00000"/>
                </a:solidFill>
                <a:latin typeface="Consolas"/>
              </a:rPr>
              <a:t>= </a:t>
            </a:r>
            <a:r>
              <a:rPr lang="en-US" sz="1800" dirty="0">
                <a:solidFill>
                  <a:schemeClr val="tx1">
                    <a:lumMod val="95000"/>
                    <a:lumOff val="5000"/>
                  </a:schemeClr>
                </a:solidFill>
                <a:latin typeface="Consolas"/>
              </a:rPr>
              <a:t>[0, 0, 0, 0]  </a:t>
            </a:r>
            <a:r>
              <a:rPr lang="en-US" sz="1800" dirty="0">
                <a:solidFill>
                  <a:schemeClr val="accent6"/>
                </a:solidFill>
                <a:latin typeface="Consolas"/>
              </a:rPr>
              <a:t>(#Initiate hidden state)</a:t>
            </a:r>
            <a:endParaRPr lang="en-US" sz="1800" dirty="0">
              <a:solidFill>
                <a:schemeClr val="accent6"/>
              </a:solidFill>
              <a:cs typeface="Calibri"/>
            </a:endParaRPr>
          </a:p>
          <a:p>
            <a:pPr marL="227965" indent="-227965">
              <a:buNone/>
            </a:pPr>
            <a:endParaRPr lang="en-US" sz="1800" dirty="0">
              <a:solidFill>
                <a:schemeClr val="tx1">
                  <a:lumMod val="95000"/>
                  <a:lumOff val="5000"/>
                </a:schemeClr>
              </a:solidFill>
              <a:cs typeface="Calibri"/>
            </a:endParaRPr>
          </a:p>
          <a:p>
            <a:pPr marL="227965" indent="-227965">
              <a:buNone/>
            </a:pPr>
            <a:r>
              <a:rPr lang="en-US" sz="1800" dirty="0">
                <a:solidFill>
                  <a:schemeClr val="tx1">
                    <a:lumMod val="95000"/>
                    <a:lumOff val="5000"/>
                  </a:schemeClr>
                </a:solidFill>
                <a:latin typeface="Consolas"/>
              </a:rPr>
              <a:t>sentence </a:t>
            </a:r>
            <a:r>
              <a:rPr lang="en-US" sz="1800" dirty="0">
                <a:solidFill>
                  <a:srgbClr val="C00000"/>
                </a:solidFill>
                <a:latin typeface="Consolas"/>
              </a:rPr>
              <a:t>= </a:t>
            </a:r>
            <a:r>
              <a:rPr lang="en-US" sz="1800" dirty="0">
                <a:solidFill>
                  <a:schemeClr val="tx1">
                    <a:lumMod val="95000"/>
                    <a:lumOff val="5000"/>
                  </a:schemeClr>
                </a:solidFill>
                <a:latin typeface="Consolas"/>
              </a:rPr>
              <a:t>[</a:t>
            </a:r>
            <a:r>
              <a:rPr lang="en-US" sz="1800" dirty="0">
                <a:solidFill>
                  <a:schemeClr val="accent2">
                    <a:lumMod val="75000"/>
                  </a:schemeClr>
                </a:solidFill>
                <a:latin typeface="Consolas"/>
              </a:rPr>
              <a:t>"</a:t>
            </a:r>
            <a:r>
              <a:rPr lang="en-US" sz="1800" dirty="0" err="1">
                <a:solidFill>
                  <a:schemeClr val="accent2">
                    <a:lumMod val="75000"/>
                  </a:schemeClr>
                </a:solidFill>
                <a:latin typeface="Consolas"/>
              </a:rPr>
              <a:t>I"</a:t>
            </a:r>
            <a:r>
              <a:rPr lang="en-US" sz="1800" dirty="0" err="1">
                <a:latin typeface="Consolas"/>
              </a:rPr>
              <a:t>,</a:t>
            </a:r>
            <a:r>
              <a:rPr lang="en-US" sz="1800" dirty="0" err="1">
                <a:solidFill>
                  <a:schemeClr val="accent2">
                    <a:lumMod val="75000"/>
                  </a:schemeClr>
                </a:solidFill>
                <a:latin typeface="Consolas"/>
              </a:rPr>
              <a:t>"love"</a:t>
            </a:r>
            <a:r>
              <a:rPr lang="en-US" sz="1800" dirty="0" err="1">
                <a:solidFill>
                  <a:srgbClr val="000000"/>
                </a:solidFill>
                <a:latin typeface="Consolas"/>
              </a:rPr>
              <a:t>,</a:t>
            </a:r>
            <a:r>
              <a:rPr lang="en-US" sz="1800" dirty="0" err="1">
                <a:solidFill>
                  <a:schemeClr val="accent2">
                    <a:lumMod val="75000"/>
                  </a:schemeClr>
                </a:solidFill>
                <a:latin typeface="Consolas"/>
              </a:rPr>
              <a:t>"recurrent</a:t>
            </a:r>
            <a:r>
              <a:rPr lang="en-US" sz="1800" dirty="0">
                <a:solidFill>
                  <a:schemeClr val="accent2">
                    <a:lumMod val="75000"/>
                  </a:schemeClr>
                </a:solidFill>
                <a:latin typeface="Consolas"/>
              </a:rPr>
              <a:t>"</a:t>
            </a:r>
            <a:r>
              <a:rPr lang="en-US" sz="1800" dirty="0">
                <a:solidFill>
                  <a:srgbClr val="000000"/>
                </a:solidFill>
                <a:latin typeface="Consolas"/>
              </a:rPr>
              <a:t>,</a:t>
            </a:r>
            <a:r>
              <a:rPr lang="en-US" sz="1800" dirty="0">
                <a:solidFill>
                  <a:schemeClr val="accent2">
                    <a:lumMod val="75000"/>
                  </a:schemeClr>
                </a:solidFill>
                <a:latin typeface="Consolas"/>
              </a:rPr>
              <a:t> "neural"</a:t>
            </a:r>
            <a:r>
              <a:rPr lang="en-US" sz="1800" dirty="0">
                <a:solidFill>
                  <a:schemeClr val="tx1">
                    <a:lumMod val="95000"/>
                    <a:lumOff val="5000"/>
                  </a:schemeClr>
                </a:solidFill>
                <a:latin typeface="Consolas"/>
              </a:rPr>
              <a:t>] </a:t>
            </a:r>
            <a:r>
              <a:rPr lang="en-US" sz="1800" dirty="0">
                <a:solidFill>
                  <a:schemeClr val="accent6"/>
                </a:solidFill>
                <a:latin typeface="Consolas"/>
              </a:rPr>
              <a:t>(#Input)</a:t>
            </a:r>
            <a:br>
              <a:rPr lang="en-US" dirty="0">
                <a:solidFill>
                  <a:schemeClr val="tx1">
                    <a:lumMod val="95000"/>
                    <a:lumOff val="5000"/>
                  </a:schemeClr>
                </a:solidFill>
              </a:rPr>
            </a:br>
            <a:endParaRPr lang="en-US" sz="1800" dirty="0">
              <a:solidFill>
                <a:schemeClr val="tx1">
                  <a:lumMod val="95000"/>
                  <a:lumOff val="5000"/>
                </a:schemeClr>
              </a:solidFill>
              <a:cs typeface="Calibri"/>
            </a:endParaRPr>
          </a:p>
          <a:p>
            <a:pPr marL="227965" indent="-227965">
              <a:buNone/>
            </a:pPr>
            <a:r>
              <a:rPr lang="en-US" sz="1800" dirty="0">
                <a:solidFill>
                  <a:srgbClr val="0070C0"/>
                </a:solidFill>
                <a:latin typeface="Consolas"/>
              </a:rPr>
              <a:t>for </a:t>
            </a:r>
            <a:r>
              <a:rPr lang="en-US" sz="1800" dirty="0">
                <a:solidFill>
                  <a:schemeClr val="tx1">
                    <a:lumMod val="95000"/>
                    <a:lumOff val="5000"/>
                  </a:schemeClr>
                </a:solidFill>
                <a:latin typeface="Consolas"/>
              </a:rPr>
              <a:t>word </a:t>
            </a:r>
            <a:r>
              <a:rPr lang="en-US" sz="1800" dirty="0">
                <a:solidFill>
                  <a:srgbClr val="C00000"/>
                </a:solidFill>
                <a:latin typeface="Consolas"/>
              </a:rPr>
              <a:t>in </a:t>
            </a:r>
            <a:r>
              <a:rPr lang="en-US" sz="1800" dirty="0">
                <a:solidFill>
                  <a:schemeClr val="tx1">
                    <a:lumMod val="95000"/>
                    <a:lumOff val="5000"/>
                  </a:schemeClr>
                </a:solidFill>
                <a:latin typeface="Consolas"/>
              </a:rPr>
              <a:t>sentence: </a:t>
            </a:r>
            <a:r>
              <a:rPr lang="en-US" sz="1800" dirty="0">
                <a:solidFill>
                  <a:schemeClr val="accent6"/>
                </a:solidFill>
                <a:latin typeface="Consolas"/>
              </a:rPr>
              <a:t>(#For loop for sequencing through I/P)</a:t>
            </a:r>
            <a:endParaRPr lang="en-US" sz="1800" dirty="0">
              <a:solidFill>
                <a:schemeClr val="accent6"/>
              </a:solidFill>
              <a:cs typeface="Calibri"/>
            </a:endParaRPr>
          </a:p>
          <a:p>
            <a:pPr marL="227965" indent="-227965">
              <a:buNone/>
            </a:pPr>
            <a:r>
              <a:rPr lang="en-US" sz="1800" dirty="0">
                <a:solidFill>
                  <a:schemeClr val="tx1">
                    <a:lumMod val="95000"/>
                    <a:lumOff val="5000"/>
                  </a:schemeClr>
                </a:solidFill>
                <a:latin typeface="Consolas"/>
              </a:rPr>
              <a:t>    prediction, </a:t>
            </a:r>
            <a:r>
              <a:rPr lang="en-US" sz="1800" dirty="0" err="1">
                <a:solidFill>
                  <a:schemeClr val="tx1">
                    <a:lumMod val="95000"/>
                    <a:lumOff val="5000"/>
                  </a:schemeClr>
                </a:solidFill>
                <a:latin typeface="Consolas"/>
              </a:rPr>
              <a:t>hidden_state</a:t>
            </a:r>
            <a:r>
              <a:rPr lang="en-US" sz="1800" dirty="0">
                <a:solidFill>
                  <a:schemeClr val="tx1">
                    <a:lumMod val="95000"/>
                    <a:lumOff val="5000"/>
                  </a:schemeClr>
                </a:solidFill>
                <a:latin typeface="Consolas"/>
              </a:rPr>
              <a:t> </a:t>
            </a:r>
            <a:r>
              <a:rPr lang="en-US" sz="1800" dirty="0">
                <a:solidFill>
                  <a:srgbClr val="C00000"/>
                </a:solidFill>
                <a:latin typeface="Consolas"/>
              </a:rPr>
              <a:t>= </a:t>
            </a:r>
            <a:r>
              <a:rPr lang="en-US" sz="1800" dirty="0" err="1">
                <a:solidFill>
                  <a:schemeClr val="tx1">
                    <a:lumMod val="95000"/>
                    <a:lumOff val="5000"/>
                  </a:schemeClr>
                </a:solidFill>
                <a:latin typeface="Consolas"/>
              </a:rPr>
              <a:t>my_rnn</a:t>
            </a:r>
            <a:r>
              <a:rPr lang="en-US" sz="1800" dirty="0">
                <a:solidFill>
                  <a:schemeClr val="tx1">
                    <a:lumMod val="95000"/>
                    <a:lumOff val="5000"/>
                  </a:schemeClr>
                </a:solidFill>
                <a:latin typeface="Consolas"/>
              </a:rPr>
              <a:t>(word, </a:t>
            </a:r>
            <a:r>
              <a:rPr lang="en-US" sz="1800" dirty="0" err="1">
                <a:solidFill>
                  <a:schemeClr val="tx1">
                    <a:lumMod val="95000"/>
                    <a:lumOff val="5000"/>
                  </a:schemeClr>
                </a:solidFill>
                <a:latin typeface="Consolas"/>
              </a:rPr>
              <a:t>hidden_state</a:t>
            </a:r>
            <a:r>
              <a:rPr lang="en-US" sz="1800" dirty="0">
                <a:solidFill>
                  <a:schemeClr val="tx1">
                    <a:lumMod val="95000"/>
                    <a:lumOff val="5000"/>
                  </a:schemeClr>
                </a:solidFill>
                <a:latin typeface="Consolas"/>
              </a:rPr>
              <a:t>)</a:t>
            </a:r>
            <a:br>
              <a:rPr lang="en-US" dirty="0"/>
            </a:br>
            <a:endParaRPr lang="en-US" sz="1800" dirty="0">
              <a:cs typeface="Calibri"/>
            </a:endParaRPr>
          </a:p>
          <a:p>
            <a:pPr marL="227965" indent="-227965">
              <a:buNone/>
            </a:pPr>
            <a:r>
              <a:rPr lang="en-US" sz="1800" dirty="0" err="1">
                <a:solidFill>
                  <a:schemeClr val="tx1">
                    <a:lumMod val="95000"/>
                    <a:lumOff val="5000"/>
                  </a:schemeClr>
                </a:solidFill>
                <a:latin typeface="Consolas"/>
              </a:rPr>
              <a:t>next_word_prediction</a:t>
            </a:r>
            <a:r>
              <a:rPr lang="en-US" sz="1800" dirty="0">
                <a:solidFill>
                  <a:schemeClr val="tx1">
                    <a:lumMod val="95000"/>
                    <a:lumOff val="5000"/>
                  </a:schemeClr>
                </a:solidFill>
                <a:latin typeface="Consolas"/>
              </a:rPr>
              <a:t> </a:t>
            </a:r>
            <a:r>
              <a:rPr lang="en-US" sz="1800" dirty="0">
                <a:solidFill>
                  <a:srgbClr val="C00000"/>
                </a:solidFill>
                <a:latin typeface="Consolas"/>
              </a:rPr>
              <a:t>= </a:t>
            </a:r>
            <a:r>
              <a:rPr lang="en-US" sz="1800" dirty="0">
                <a:solidFill>
                  <a:schemeClr val="tx1">
                    <a:lumMod val="95000"/>
                    <a:lumOff val="5000"/>
                  </a:schemeClr>
                </a:solidFill>
                <a:latin typeface="Consolas"/>
              </a:rPr>
              <a:t>prediction </a:t>
            </a:r>
            <a:r>
              <a:rPr lang="en-US" sz="1800" dirty="0">
                <a:solidFill>
                  <a:schemeClr val="accent6"/>
                </a:solidFill>
                <a:latin typeface="Consolas"/>
              </a:rPr>
              <a:t>(#Prediction for last word)</a:t>
            </a:r>
            <a:endParaRPr lang="en-US" sz="1800" dirty="0">
              <a:solidFill>
                <a:schemeClr val="accent6"/>
              </a:solidFill>
              <a:cs typeface="Calibri"/>
            </a:endParaRPr>
          </a:p>
          <a:p>
            <a:pPr marL="227965" indent="-227965">
              <a:buNone/>
            </a:pPr>
            <a:r>
              <a:rPr lang="en-US" sz="1800" dirty="0">
                <a:solidFill>
                  <a:srgbClr val="6A9955"/>
                </a:solidFill>
                <a:latin typeface="Consolas"/>
              </a:rPr>
              <a:t># &gt;&gt; "networks!"</a:t>
            </a:r>
            <a:endParaRPr lang="en-US" sz="1800" dirty="0">
              <a:cs typeface="Calibri"/>
            </a:endParaRPr>
          </a:p>
        </p:txBody>
      </p:sp>
      <p:sp>
        <p:nvSpPr>
          <p:cNvPr id="4" name="Slide Number Placeholder 3">
            <a:extLst>
              <a:ext uri="{FF2B5EF4-FFF2-40B4-BE49-F238E27FC236}">
                <a16:creationId xmlns:a16="http://schemas.microsoft.com/office/drawing/2014/main" id="{11258862-E9C2-2716-88E0-F5E11073A756}"/>
              </a:ext>
            </a:extLst>
          </p:cNvPr>
          <p:cNvSpPr>
            <a:spLocks noGrp="1"/>
          </p:cNvSpPr>
          <p:nvPr>
            <p:ph type="sldNum" sz="quarter" idx="12"/>
          </p:nvPr>
        </p:nvSpPr>
        <p:spPr>
          <a:xfrm>
            <a:off x="0" y="6188874"/>
            <a:ext cx="2743200" cy="365125"/>
          </a:xfrm>
        </p:spPr>
        <p:txBody>
          <a:bodyPr/>
          <a:lstStyle/>
          <a:p>
            <a:fld id="{2DEBF6B5-A8B6-5742-91AE-8DC29EBB8E42}" type="slidenum">
              <a:rPr lang="en-US" smtClean="0"/>
              <a:t>15</a:t>
            </a:fld>
            <a:endParaRPr lang="en-US" dirty="0"/>
          </a:p>
        </p:txBody>
      </p:sp>
      <p:grpSp>
        <p:nvGrpSpPr>
          <p:cNvPr id="5" name="Group 4">
            <a:extLst>
              <a:ext uri="{FF2B5EF4-FFF2-40B4-BE49-F238E27FC236}">
                <a16:creationId xmlns:a16="http://schemas.microsoft.com/office/drawing/2014/main" id="{82EE9FBC-25A0-E66E-EFD2-28C49267BB3B}"/>
              </a:ext>
            </a:extLst>
          </p:cNvPr>
          <p:cNvGrpSpPr/>
          <p:nvPr/>
        </p:nvGrpSpPr>
        <p:grpSpPr>
          <a:xfrm>
            <a:off x="9154368" y="2068393"/>
            <a:ext cx="1913270" cy="3361904"/>
            <a:chOff x="427227" y="2097187"/>
            <a:chExt cx="1913270" cy="3361904"/>
          </a:xfrm>
        </p:grpSpPr>
        <p:grpSp>
          <p:nvGrpSpPr>
            <p:cNvPr id="6" name="Group 5">
              <a:extLst>
                <a:ext uri="{FF2B5EF4-FFF2-40B4-BE49-F238E27FC236}">
                  <a16:creationId xmlns:a16="http://schemas.microsoft.com/office/drawing/2014/main" id="{7CED687C-7702-721A-C4FD-5AD58D2FBE9D}"/>
                </a:ext>
              </a:extLst>
            </p:cNvPr>
            <p:cNvGrpSpPr>
              <a:grpSpLocks/>
            </p:cNvGrpSpPr>
            <p:nvPr/>
          </p:nvGrpSpPr>
          <p:grpSpPr>
            <a:xfrm>
              <a:off x="1322301" y="2123237"/>
              <a:ext cx="1018196" cy="3090043"/>
              <a:chOff x="1335942" y="1989972"/>
              <a:chExt cx="914400" cy="2981658"/>
            </a:xfrm>
          </p:grpSpPr>
          <p:grpSp>
            <p:nvGrpSpPr>
              <p:cNvPr id="23" name="Group 22">
                <a:extLst>
                  <a:ext uri="{FF2B5EF4-FFF2-40B4-BE49-F238E27FC236}">
                    <a16:creationId xmlns:a16="http://schemas.microsoft.com/office/drawing/2014/main" id="{03B49305-227D-DDD6-C9B9-57E735682932}"/>
                  </a:ext>
                </a:extLst>
              </p:cNvPr>
              <p:cNvGrpSpPr>
                <a:grpSpLocks/>
              </p:cNvGrpSpPr>
              <p:nvPr/>
            </p:nvGrpSpPr>
            <p:grpSpPr>
              <a:xfrm>
                <a:off x="1335942" y="1989972"/>
                <a:ext cx="914400" cy="2981658"/>
                <a:chOff x="9929176" y="1689722"/>
                <a:chExt cx="914400" cy="2981658"/>
              </a:xfrm>
            </p:grpSpPr>
            <p:sp>
              <p:nvSpPr>
                <p:cNvPr id="25" name="Oval 24">
                  <a:extLst>
                    <a:ext uri="{FF2B5EF4-FFF2-40B4-BE49-F238E27FC236}">
                      <a16:creationId xmlns:a16="http://schemas.microsoft.com/office/drawing/2014/main" id="{CA7C4BA0-86B1-332E-6108-CB16172FED5D}"/>
                    </a:ext>
                  </a:extLst>
                </p:cNvPr>
                <p:cNvSpPr>
                  <a:spLocks/>
                </p:cNvSpPr>
                <p:nvPr/>
              </p:nvSpPr>
              <p:spPr>
                <a:xfrm>
                  <a:off x="10060621" y="3997010"/>
                  <a:ext cx="651510"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xt</a:t>
                  </a:r>
                  <a:endParaRPr lang="en-US" i="1" dirty="0"/>
                </a:p>
              </p:txBody>
            </p:sp>
            <p:grpSp>
              <p:nvGrpSpPr>
                <p:cNvPr id="26" name="Group 25">
                  <a:extLst>
                    <a:ext uri="{FF2B5EF4-FFF2-40B4-BE49-F238E27FC236}">
                      <a16:creationId xmlns:a16="http://schemas.microsoft.com/office/drawing/2014/main" id="{463CA730-CCF5-FE63-C7D6-8A00309D4084}"/>
                    </a:ext>
                  </a:extLst>
                </p:cNvPr>
                <p:cNvGrpSpPr>
                  <a:grpSpLocks/>
                </p:cNvGrpSpPr>
                <p:nvPr/>
              </p:nvGrpSpPr>
              <p:grpSpPr>
                <a:xfrm>
                  <a:off x="9929176" y="1689722"/>
                  <a:ext cx="914400" cy="2307288"/>
                  <a:chOff x="9929176" y="1689722"/>
                  <a:chExt cx="914400" cy="2307288"/>
                </a:xfrm>
              </p:grpSpPr>
              <p:sp>
                <p:nvSpPr>
                  <p:cNvPr id="27" name="Rounded Rectangle 8">
                    <a:extLst>
                      <a:ext uri="{FF2B5EF4-FFF2-40B4-BE49-F238E27FC236}">
                        <a16:creationId xmlns:a16="http://schemas.microsoft.com/office/drawing/2014/main" id="{286FA667-5F95-9DA4-9F9F-7CB708F3F005}"/>
                      </a:ext>
                    </a:extLst>
                  </p:cNvPr>
                  <p:cNvSpPr>
                    <a:spLocks/>
                  </p:cNvSpPr>
                  <p:nvPr/>
                </p:nvSpPr>
                <p:spPr>
                  <a:xfrm>
                    <a:off x="9929176"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8" name="Straight Arrow Connector 27">
                    <a:extLst>
                      <a:ext uri="{FF2B5EF4-FFF2-40B4-BE49-F238E27FC236}">
                        <a16:creationId xmlns:a16="http://schemas.microsoft.com/office/drawing/2014/main" id="{60871CAD-4C98-C930-FA7F-77B359EAF97E}"/>
                      </a:ext>
                    </a:extLst>
                  </p:cNvPr>
                  <p:cNvCxnSpPr>
                    <a:cxnSpLocks/>
                    <a:endCxn id="30" idx="4"/>
                  </p:cNvCxnSpPr>
                  <p:nvPr/>
                </p:nvCxnSpPr>
                <p:spPr>
                  <a:xfrm flipV="1">
                    <a:off x="10368818" y="2364092"/>
                    <a:ext cx="0" cy="4861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2C6F7ADB-9538-D173-4092-B8EB8E79183F}"/>
                      </a:ext>
                    </a:extLst>
                  </p:cNvPr>
                  <p:cNvCxnSpPr>
                    <a:cxnSpLocks/>
                    <a:stCxn id="25" idx="0"/>
                    <a:endCxn id="27" idx="2"/>
                  </p:cNvCxnSpPr>
                  <p:nvPr/>
                </p:nvCxnSpPr>
                <p:spPr>
                  <a:xfrm flipV="1">
                    <a:off x="10386376" y="3510837"/>
                    <a:ext cx="0" cy="48617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0D0A15B9-0714-F950-304E-F4674998D2A7}"/>
                          </a:ext>
                        </a:extLst>
                      </p:cNvPr>
                      <p:cNvSpPr>
                        <a:spLocks/>
                      </p:cNvSpPr>
                      <p:nvPr/>
                    </p:nvSpPr>
                    <p:spPr>
                      <a:xfrm>
                        <a:off x="10043063" y="1689722"/>
                        <a:ext cx="651510" cy="674370"/>
                      </a:xfrm>
                      <a:prstGeom prst="ellipse">
                        <a:avLst/>
                      </a:prstGeom>
                      <a:solidFill>
                        <a:srgbClr val="EEAE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dirty="0" smtClean="0">
                                      <a:solidFill>
                                        <a:srgbClr val="836967"/>
                                      </a:solidFill>
                                      <a:latin typeface="Cambria Math" panose="02040503050406030204" pitchFamily="18" charset="0"/>
                                    </a:rPr>
                                  </m:ctrlPr>
                                </m:accPr>
                                <m:e>
                                  <m:r>
                                    <a:rPr lang="en-US" i="1" dirty="0">
                                      <a:latin typeface="Cambria Math" panose="02040503050406030204" pitchFamily="18" charset="0"/>
                                    </a:rPr>
                                    <m:t>𝑦</m:t>
                                  </m:r>
                                </m:e>
                              </m:acc>
                            </m:oMath>
                          </m:oMathPara>
                        </a14:m>
                        <a:endParaRPr lang="en-US" i="1"/>
                      </a:p>
                    </p:txBody>
                  </p:sp>
                </mc:Choice>
                <mc:Fallback xmlns="">
                  <p:sp>
                    <p:nvSpPr>
                      <p:cNvPr id="30" name="Oval 29">
                        <a:extLst>
                          <a:ext uri="{FF2B5EF4-FFF2-40B4-BE49-F238E27FC236}">
                            <a16:creationId xmlns:a16="http://schemas.microsoft.com/office/drawing/2014/main" id="{0D0A15B9-0714-F950-304E-F4674998D2A7}"/>
                          </a:ext>
                        </a:extLst>
                      </p:cNvPr>
                      <p:cNvSpPr>
                        <a:spLocks noRot="1" noChangeAspect="1" noMove="1" noResize="1" noEditPoints="1" noAdjustHandles="1" noChangeArrowheads="1" noChangeShapeType="1" noTextEdit="1"/>
                      </p:cNvSpPr>
                      <p:nvPr/>
                    </p:nvSpPr>
                    <p:spPr>
                      <a:xfrm>
                        <a:off x="10043063" y="1689722"/>
                        <a:ext cx="651510" cy="674370"/>
                      </a:xfrm>
                      <a:prstGeom prst="ellipse">
                        <a:avLst/>
                      </a:prstGeom>
                      <a:blipFill>
                        <a:blip r:embed="rId2"/>
                        <a:stretch>
                          <a:fillRect/>
                        </a:stretch>
                      </a:blipFill>
                    </p:spPr>
                    <p:txBody>
                      <a:bodyPr/>
                      <a:lstStyle/>
                      <a:p>
                        <a:r>
                          <a:rPr lang="en-US">
                            <a:noFill/>
                          </a:rPr>
                          <a:t> </a:t>
                        </a:r>
                      </a:p>
                    </p:txBody>
                  </p:sp>
                </mc:Fallback>
              </mc:AlternateContent>
            </p:grpSp>
          </p:grpSp>
          <p:cxnSp>
            <p:nvCxnSpPr>
              <p:cNvPr id="24" name="Connector: Elbow 23">
                <a:extLst>
                  <a:ext uri="{FF2B5EF4-FFF2-40B4-BE49-F238E27FC236}">
                    <a16:creationId xmlns:a16="http://schemas.microsoft.com/office/drawing/2014/main" id="{7A6F8FFE-28D0-1B71-26C6-C3CDCB4ECD0A}"/>
                  </a:ext>
                </a:extLst>
              </p:cNvPr>
              <p:cNvCxnSpPr>
                <a:cxnSpLocks/>
                <a:stCxn id="27" idx="3"/>
                <a:endCxn id="27" idx="1"/>
              </p:cNvCxnSpPr>
              <p:nvPr/>
            </p:nvCxnSpPr>
            <p:spPr>
              <a:xfrm flipH="1">
                <a:off x="1335942" y="3485729"/>
                <a:ext cx="914400" cy="12700"/>
              </a:xfrm>
              <a:prstGeom prst="bentConnector5">
                <a:avLst>
                  <a:gd name="adj1" fmla="val -25000"/>
                  <a:gd name="adj2" fmla="val -4922331"/>
                  <a:gd name="adj3" fmla="val 125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86F77146-25D6-2623-8322-94E0369265F8}"/>
                </a:ext>
              </a:extLst>
            </p:cNvPr>
            <p:cNvSpPr txBox="1"/>
            <p:nvPr/>
          </p:nvSpPr>
          <p:spPr>
            <a:xfrm>
              <a:off x="427227" y="2097187"/>
              <a:ext cx="895074" cy="646331"/>
            </a:xfrm>
            <a:prstGeom prst="rect">
              <a:avLst/>
            </a:prstGeom>
            <a:noFill/>
          </p:spPr>
          <p:txBody>
            <a:bodyPr wrap="square" rtlCol="0">
              <a:spAutoFit/>
            </a:bodyPr>
            <a:lstStyle/>
            <a:p>
              <a:r>
                <a:rPr lang="en-CA">
                  <a:latin typeface="Times" panose="02020603050405020304" pitchFamily="18" charset="0"/>
                  <a:cs typeface="Times" panose="02020603050405020304" pitchFamily="18" charset="0"/>
                </a:rPr>
                <a:t>Output vector</a:t>
              </a:r>
            </a:p>
          </p:txBody>
        </p:sp>
        <p:sp>
          <p:nvSpPr>
            <p:cNvPr id="11" name="TextBox 10">
              <a:extLst>
                <a:ext uri="{FF2B5EF4-FFF2-40B4-BE49-F238E27FC236}">
                  <a16:creationId xmlns:a16="http://schemas.microsoft.com/office/drawing/2014/main" id="{3BCC8A03-146F-4CF1-198D-00B615963E60}"/>
                </a:ext>
              </a:extLst>
            </p:cNvPr>
            <p:cNvSpPr txBox="1"/>
            <p:nvPr/>
          </p:nvSpPr>
          <p:spPr>
            <a:xfrm>
              <a:off x="428763" y="4531395"/>
              <a:ext cx="818874" cy="923330"/>
            </a:xfrm>
            <a:prstGeom prst="rect">
              <a:avLst/>
            </a:prstGeom>
            <a:noFill/>
          </p:spPr>
          <p:txBody>
            <a:bodyPr wrap="square">
              <a:spAutoFit/>
            </a:bodyPr>
            <a:lstStyle/>
            <a:p>
              <a:r>
                <a:rPr lang="en-CA" b="0" i="0">
                  <a:solidFill>
                    <a:srgbClr val="000000"/>
                  </a:solidFill>
                  <a:effectLst/>
                  <a:latin typeface="Times New Roman" panose="02020603050405020304" pitchFamily="18" charset="0"/>
                </a:rPr>
                <a:t>Input Vector </a:t>
              </a:r>
              <a:endParaRPr lang="en-CA"/>
            </a:p>
          </p:txBody>
        </p:sp>
        <p:grpSp>
          <p:nvGrpSpPr>
            <p:cNvPr id="12" name="Group 11">
              <a:extLst>
                <a:ext uri="{FF2B5EF4-FFF2-40B4-BE49-F238E27FC236}">
                  <a16:creationId xmlns:a16="http://schemas.microsoft.com/office/drawing/2014/main" id="{C8D1C527-105E-09B6-B13C-E1FB6B7BE443}"/>
                </a:ext>
              </a:extLst>
            </p:cNvPr>
            <p:cNvGrpSpPr>
              <a:grpSpLocks/>
            </p:cNvGrpSpPr>
            <p:nvPr/>
          </p:nvGrpSpPr>
          <p:grpSpPr>
            <a:xfrm>
              <a:off x="1322301" y="2127603"/>
              <a:ext cx="1018196" cy="3090043"/>
              <a:chOff x="1335942" y="1989972"/>
              <a:chExt cx="914400" cy="2981658"/>
            </a:xfrm>
          </p:grpSpPr>
          <p:grpSp>
            <p:nvGrpSpPr>
              <p:cNvPr id="15" name="Group 14">
                <a:extLst>
                  <a:ext uri="{FF2B5EF4-FFF2-40B4-BE49-F238E27FC236}">
                    <a16:creationId xmlns:a16="http://schemas.microsoft.com/office/drawing/2014/main" id="{151D07E5-4EB5-BC04-4A59-29BD499DA9E3}"/>
                  </a:ext>
                </a:extLst>
              </p:cNvPr>
              <p:cNvGrpSpPr>
                <a:grpSpLocks/>
              </p:cNvGrpSpPr>
              <p:nvPr/>
            </p:nvGrpSpPr>
            <p:grpSpPr>
              <a:xfrm>
                <a:off x="1335942" y="1989972"/>
                <a:ext cx="914400" cy="2981658"/>
                <a:chOff x="9929176" y="1689722"/>
                <a:chExt cx="914400" cy="2981658"/>
              </a:xfrm>
            </p:grpSpPr>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F8287E84-FB87-819C-66BB-D2AD18AD6B8D}"/>
                        </a:ext>
                      </a:extLst>
                    </p:cNvPr>
                    <p:cNvSpPr>
                      <a:spLocks/>
                    </p:cNvSpPr>
                    <p:nvPr/>
                  </p:nvSpPr>
                  <p:spPr>
                    <a:xfrm>
                      <a:off x="10060621" y="3997010"/>
                      <a:ext cx="651510"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smtClean="0">
                                    <a:solidFill>
                                      <a:srgbClr val="836967"/>
                                    </a:solidFill>
                                    <a:latin typeface="Cambria Math" panose="02040503050406030204" pitchFamily="18" charset="0"/>
                                  </a:rPr>
                                </m:ctrlPr>
                              </m:sSubPr>
                              <m:e>
                                <m:r>
                                  <a:rPr lang="en-CA" b="0" i="1" smtClean="0">
                                    <a:solidFill>
                                      <a:srgbClr val="836967"/>
                                    </a:solidFill>
                                    <a:latin typeface="Cambria Math" panose="02040503050406030204" pitchFamily="18" charset="0"/>
                                  </a:rPr>
                                  <m:t>𝑥</m:t>
                                </m:r>
                              </m:e>
                              <m:sub>
                                <m:r>
                                  <a:rPr lang="en-CA" i="1">
                                    <a:latin typeface="Cambria Math" panose="02040503050406030204" pitchFamily="18" charset="0"/>
                                  </a:rPr>
                                  <m:t>𝑡</m:t>
                                </m:r>
                              </m:sub>
                            </m:sSub>
                          </m:oMath>
                        </m:oMathPara>
                      </a14:m>
                      <a:endParaRPr lang="en-US" i="1"/>
                    </a:p>
                  </p:txBody>
                </p:sp>
              </mc:Choice>
              <mc:Fallback xmlns="">
                <p:sp>
                  <p:nvSpPr>
                    <p:cNvPr id="17" name="Oval 16">
                      <a:extLst>
                        <a:ext uri="{FF2B5EF4-FFF2-40B4-BE49-F238E27FC236}">
                          <a16:creationId xmlns:a16="http://schemas.microsoft.com/office/drawing/2014/main" id="{F8287E84-FB87-819C-66BB-D2AD18AD6B8D}"/>
                        </a:ext>
                      </a:extLst>
                    </p:cNvPr>
                    <p:cNvSpPr>
                      <a:spLocks noRot="1" noChangeAspect="1" noMove="1" noResize="1" noEditPoints="1" noAdjustHandles="1" noChangeArrowheads="1" noChangeShapeType="1" noTextEdit="1"/>
                    </p:cNvSpPr>
                    <p:nvPr/>
                  </p:nvSpPr>
                  <p:spPr>
                    <a:xfrm>
                      <a:off x="10060621" y="3997010"/>
                      <a:ext cx="651510" cy="674370"/>
                    </a:xfrm>
                    <a:prstGeom prst="ellipse">
                      <a:avLst/>
                    </a:prstGeom>
                    <a:blipFill>
                      <a:blip r:embed="rId3"/>
                      <a:stretch>
                        <a:fillRect/>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EBA8C81C-E2E0-F28C-D45D-8BA5B6C6B7D0}"/>
                    </a:ext>
                  </a:extLst>
                </p:cNvPr>
                <p:cNvGrpSpPr>
                  <a:grpSpLocks/>
                </p:cNvGrpSpPr>
                <p:nvPr/>
              </p:nvGrpSpPr>
              <p:grpSpPr>
                <a:xfrm>
                  <a:off x="9929176" y="1689722"/>
                  <a:ext cx="914400" cy="2307288"/>
                  <a:chOff x="9929176" y="1689722"/>
                  <a:chExt cx="914400" cy="2307288"/>
                </a:xfrm>
              </p:grpSpPr>
              <p:sp>
                <p:nvSpPr>
                  <p:cNvPr id="19" name="Rounded Rectangle 8">
                    <a:extLst>
                      <a:ext uri="{FF2B5EF4-FFF2-40B4-BE49-F238E27FC236}">
                        <a16:creationId xmlns:a16="http://schemas.microsoft.com/office/drawing/2014/main" id="{E484A082-DF77-8E64-6E19-549E45744739}"/>
                      </a:ext>
                    </a:extLst>
                  </p:cNvPr>
                  <p:cNvSpPr>
                    <a:spLocks/>
                  </p:cNvSpPr>
                  <p:nvPr/>
                </p:nvSpPr>
                <p:spPr>
                  <a:xfrm>
                    <a:off x="9929176"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0" name="Straight Arrow Connector 19">
                    <a:extLst>
                      <a:ext uri="{FF2B5EF4-FFF2-40B4-BE49-F238E27FC236}">
                        <a16:creationId xmlns:a16="http://schemas.microsoft.com/office/drawing/2014/main" id="{881D3BBE-D9B2-CC5C-6605-88EB98775D5B}"/>
                      </a:ext>
                    </a:extLst>
                  </p:cNvPr>
                  <p:cNvCxnSpPr>
                    <a:cxnSpLocks/>
                    <a:endCxn id="22" idx="4"/>
                  </p:cNvCxnSpPr>
                  <p:nvPr/>
                </p:nvCxnSpPr>
                <p:spPr>
                  <a:xfrm flipV="1">
                    <a:off x="10368818" y="2364092"/>
                    <a:ext cx="0" cy="4861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A5CFA7BA-3550-0626-7FD5-17EE6A5EDEDC}"/>
                      </a:ext>
                    </a:extLst>
                  </p:cNvPr>
                  <p:cNvCxnSpPr>
                    <a:cxnSpLocks/>
                    <a:stCxn id="17" idx="0"/>
                    <a:endCxn id="19" idx="2"/>
                  </p:cNvCxnSpPr>
                  <p:nvPr/>
                </p:nvCxnSpPr>
                <p:spPr>
                  <a:xfrm flipV="1">
                    <a:off x="10386376" y="3510837"/>
                    <a:ext cx="0" cy="48617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6FC2D817-8690-8877-E913-2D8871C9ACBA}"/>
                          </a:ext>
                        </a:extLst>
                      </p:cNvPr>
                      <p:cNvSpPr>
                        <a:spLocks/>
                      </p:cNvSpPr>
                      <p:nvPr/>
                    </p:nvSpPr>
                    <p:spPr>
                      <a:xfrm>
                        <a:off x="10043063" y="1689722"/>
                        <a:ext cx="651510" cy="674370"/>
                      </a:xfrm>
                      <a:prstGeom prst="ellipse">
                        <a:avLst/>
                      </a:prstGeom>
                      <a:solidFill>
                        <a:srgbClr val="EEAE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dirty="0" smtClean="0">
                                      <a:solidFill>
                                        <a:srgbClr val="836967"/>
                                      </a:solidFill>
                                      <a:latin typeface="Cambria Math" panose="02040503050406030204" pitchFamily="18" charset="0"/>
                                    </a:rPr>
                                  </m:ctrlPr>
                                </m:accPr>
                                <m:e>
                                  <m:r>
                                    <a:rPr lang="en-US" i="1" dirty="0">
                                      <a:latin typeface="Cambria Math" panose="02040503050406030204" pitchFamily="18" charset="0"/>
                                    </a:rPr>
                                    <m:t>𝑦</m:t>
                                  </m:r>
                                </m:e>
                              </m:acc>
                            </m:oMath>
                          </m:oMathPara>
                        </a14:m>
                        <a:endParaRPr lang="en-US" i="1"/>
                      </a:p>
                    </p:txBody>
                  </p:sp>
                </mc:Choice>
                <mc:Fallback xmlns="">
                  <p:sp>
                    <p:nvSpPr>
                      <p:cNvPr id="22" name="Oval 21">
                        <a:extLst>
                          <a:ext uri="{FF2B5EF4-FFF2-40B4-BE49-F238E27FC236}">
                            <a16:creationId xmlns:a16="http://schemas.microsoft.com/office/drawing/2014/main" id="{6FC2D817-8690-8877-E913-2D8871C9ACBA}"/>
                          </a:ext>
                        </a:extLst>
                      </p:cNvPr>
                      <p:cNvSpPr>
                        <a:spLocks noRot="1" noChangeAspect="1" noMove="1" noResize="1" noEditPoints="1" noAdjustHandles="1" noChangeArrowheads="1" noChangeShapeType="1" noTextEdit="1"/>
                      </p:cNvSpPr>
                      <p:nvPr/>
                    </p:nvSpPr>
                    <p:spPr>
                      <a:xfrm>
                        <a:off x="10043063" y="1689722"/>
                        <a:ext cx="651510" cy="674370"/>
                      </a:xfrm>
                      <a:prstGeom prst="ellipse">
                        <a:avLst/>
                      </a:prstGeom>
                      <a:blipFill>
                        <a:blip r:embed="rId4"/>
                        <a:stretch>
                          <a:fillRect/>
                        </a:stretch>
                      </a:blipFill>
                    </p:spPr>
                    <p:txBody>
                      <a:bodyPr/>
                      <a:lstStyle/>
                      <a:p>
                        <a:r>
                          <a:rPr lang="en-US">
                            <a:noFill/>
                          </a:rPr>
                          <a:t> </a:t>
                        </a:r>
                      </a:p>
                    </p:txBody>
                  </p:sp>
                </mc:Fallback>
              </mc:AlternateContent>
            </p:grpSp>
          </p:grpSp>
          <p:cxnSp>
            <p:nvCxnSpPr>
              <p:cNvPr id="16" name="Connector: Elbow 15">
                <a:extLst>
                  <a:ext uri="{FF2B5EF4-FFF2-40B4-BE49-F238E27FC236}">
                    <a16:creationId xmlns:a16="http://schemas.microsoft.com/office/drawing/2014/main" id="{DF69666E-E999-EEEC-224E-9470E589D507}"/>
                  </a:ext>
                </a:extLst>
              </p:cNvPr>
              <p:cNvCxnSpPr>
                <a:cxnSpLocks/>
                <a:stCxn id="19" idx="3"/>
                <a:endCxn id="19" idx="1"/>
              </p:cNvCxnSpPr>
              <p:nvPr/>
            </p:nvCxnSpPr>
            <p:spPr>
              <a:xfrm flipH="1">
                <a:off x="1335942" y="3485729"/>
                <a:ext cx="914400" cy="12700"/>
              </a:xfrm>
              <a:prstGeom prst="bentConnector5">
                <a:avLst>
                  <a:gd name="adj1" fmla="val -25000"/>
                  <a:gd name="adj2" fmla="val -4922331"/>
                  <a:gd name="adj3" fmla="val 125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A6D05906-1A03-B4B8-59B8-DD65C99F5401}"/>
                </a:ext>
              </a:extLst>
            </p:cNvPr>
            <p:cNvSpPr txBox="1"/>
            <p:nvPr/>
          </p:nvSpPr>
          <p:spPr>
            <a:xfrm>
              <a:off x="427227" y="2101553"/>
              <a:ext cx="895074" cy="646331"/>
            </a:xfrm>
            <a:prstGeom prst="rect">
              <a:avLst/>
            </a:prstGeom>
            <a:noFill/>
          </p:spPr>
          <p:txBody>
            <a:bodyPr wrap="square" rtlCol="0">
              <a:spAutoFit/>
            </a:bodyPr>
            <a:lstStyle/>
            <a:p>
              <a:r>
                <a:rPr lang="en-CA">
                  <a:latin typeface="Times" panose="02020603050405020304" pitchFamily="18" charset="0"/>
                  <a:cs typeface="Times" panose="02020603050405020304" pitchFamily="18" charset="0"/>
                </a:rPr>
                <a:t>Output vector</a:t>
              </a:r>
            </a:p>
          </p:txBody>
        </p:sp>
        <p:sp>
          <p:nvSpPr>
            <p:cNvPr id="14" name="TextBox 13">
              <a:extLst>
                <a:ext uri="{FF2B5EF4-FFF2-40B4-BE49-F238E27FC236}">
                  <a16:creationId xmlns:a16="http://schemas.microsoft.com/office/drawing/2014/main" id="{831306D8-FF1A-A07E-E0A9-88AE134B9DDC}"/>
                </a:ext>
              </a:extLst>
            </p:cNvPr>
            <p:cNvSpPr txBox="1"/>
            <p:nvPr/>
          </p:nvSpPr>
          <p:spPr>
            <a:xfrm>
              <a:off x="428763" y="4535761"/>
              <a:ext cx="818874" cy="923330"/>
            </a:xfrm>
            <a:prstGeom prst="rect">
              <a:avLst/>
            </a:prstGeom>
            <a:noFill/>
          </p:spPr>
          <p:txBody>
            <a:bodyPr wrap="square">
              <a:spAutoFit/>
            </a:bodyPr>
            <a:lstStyle/>
            <a:p>
              <a:r>
                <a:rPr lang="en-CA" b="0" i="0">
                  <a:solidFill>
                    <a:srgbClr val="000000"/>
                  </a:solidFill>
                  <a:effectLst/>
                  <a:latin typeface="Times New Roman" panose="02020603050405020304" pitchFamily="18" charset="0"/>
                </a:rPr>
                <a:t>Input Vector </a:t>
              </a:r>
              <a:endParaRPr lang="en-CA"/>
            </a:p>
          </p:txBody>
        </p:sp>
      </p:grpSp>
      <p:sp>
        <p:nvSpPr>
          <p:cNvPr id="31" name="TextBox 30">
            <a:extLst>
              <a:ext uri="{FF2B5EF4-FFF2-40B4-BE49-F238E27FC236}">
                <a16:creationId xmlns:a16="http://schemas.microsoft.com/office/drawing/2014/main" id="{711A9872-E5E3-A04E-B44F-10647E1A255E}"/>
              </a:ext>
            </a:extLst>
          </p:cNvPr>
          <p:cNvSpPr txBox="1"/>
          <p:nvPr/>
        </p:nvSpPr>
        <p:spPr>
          <a:xfrm>
            <a:off x="599355" y="5767137"/>
            <a:ext cx="8167656" cy="369332"/>
          </a:xfrm>
          <a:prstGeom prst="rect">
            <a:avLst/>
          </a:prstGeom>
          <a:noFill/>
        </p:spPr>
        <p:txBody>
          <a:bodyPr wrap="square" rtlCol="0">
            <a:spAutoFit/>
          </a:bodyPr>
          <a:lstStyle/>
          <a:p>
            <a:r>
              <a:rPr lang="en-CA" dirty="0"/>
              <a:t>GitHub link: </a:t>
            </a:r>
            <a:r>
              <a:rPr lang="en-CA" dirty="0">
                <a:hlinkClick r:id="rId5"/>
              </a:rPr>
              <a:t>https://github.com/KhushbuKathrotiya/RNN_Next_Sequence_Word</a:t>
            </a:r>
            <a:endParaRPr lang="en-CA" dirty="0"/>
          </a:p>
        </p:txBody>
      </p:sp>
    </p:spTree>
    <p:extLst>
      <p:ext uri="{BB962C8B-B14F-4D97-AF65-F5344CB8AC3E}">
        <p14:creationId xmlns:p14="http://schemas.microsoft.com/office/powerpoint/2010/main" val="3877657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2B75-D1FA-3592-9C81-50728DC753C1}"/>
              </a:ext>
            </a:extLst>
          </p:cNvPr>
          <p:cNvSpPr>
            <a:spLocks noGrp="1"/>
          </p:cNvSpPr>
          <p:nvPr>
            <p:ph type="title"/>
          </p:nvPr>
        </p:nvSpPr>
        <p:spPr/>
        <p:txBody>
          <a:bodyPr/>
          <a:lstStyle/>
          <a:p>
            <a:pPr algn="ctr"/>
            <a:r>
              <a:rPr lang="en-CA" b="1">
                <a:latin typeface="Times" panose="02020603050405020304" pitchFamily="18" charset="0"/>
                <a:cs typeface="Times" panose="02020603050405020304" pitchFamily="18" charset="0"/>
              </a:rPr>
              <a:t>RNN State Update and Output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787140-2B22-3E8F-B476-64116DAE3525}"/>
                  </a:ext>
                </a:extLst>
              </p:cNvPr>
              <p:cNvSpPr>
                <a:spLocks noGrp="1"/>
              </p:cNvSpPr>
              <p:nvPr>
                <p:ph idx="1"/>
              </p:nvPr>
            </p:nvSpPr>
            <p:spPr>
              <a:xfrm>
                <a:off x="3958389" y="1521196"/>
                <a:ext cx="7070558" cy="4351339"/>
              </a:xfrm>
            </p:spPr>
            <p:txBody>
              <a:bodyPr/>
              <a:lstStyle/>
              <a:p>
                <a:pPr marL="0" indent="0" algn="ctr">
                  <a:buNone/>
                </a:pPr>
                <a:r>
                  <a:rPr lang="en-CA" dirty="0">
                    <a:solidFill>
                      <a:schemeClr val="accent1">
                        <a:lumMod val="60000"/>
                        <a:lumOff val="40000"/>
                      </a:schemeClr>
                    </a:solidFill>
                    <a:latin typeface="Times" panose="02020603050405020304" pitchFamily="18" charset="0"/>
                    <a:cs typeface="Times" panose="02020603050405020304" pitchFamily="18" charset="0"/>
                  </a:rPr>
                  <a:t>Input Vector</a:t>
                </a:r>
              </a:p>
              <a:p>
                <a:pPr marL="0" indent="0">
                  <a:buNone/>
                </a:pPr>
                <a14:m>
                  <m:oMathPara xmlns:m="http://schemas.openxmlformats.org/officeDocument/2006/math">
                    <m:oMathParaPr>
                      <m:jc m:val="centerGroup"/>
                    </m:oMathParaPr>
                    <m:oMath xmlns:m="http://schemas.openxmlformats.org/officeDocument/2006/math">
                      <m:sSub>
                        <m:sSubPr>
                          <m:ctrlPr>
                            <a:rPr lang="en-CA" b="1" i="1" dirty="0" smtClean="0">
                              <a:solidFill>
                                <a:srgbClr val="836967"/>
                              </a:solidFill>
                              <a:latin typeface="Cambria Math" panose="02040503050406030204" pitchFamily="18" charset="0"/>
                            </a:rPr>
                          </m:ctrlPr>
                        </m:sSubPr>
                        <m:e>
                          <m:r>
                            <a:rPr lang="en-CA" b="1" i="1" dirty="0">
                              <a:latin typeface="Cambria Math" panose="02040503050406030204" pitchFamily="18" charset="0"/>
                            </a:rPr>
                            <m:t>𝒙</m:t>
                          </m:r>
                        </m:e>
                        <m:sub>
                          <m:r>
                            <a:rPr lang="en-CA" b="1" i="1" dirty="0">
                              <a:latin typeface="Cambria Math" panose="02040503050406030204" pitchFamily="18" charset="0"/>
                            </a:rPr>
                            <m:t>𝒕</m:t>
                          </m:r>
                        </m:sub>
                      </m:sSub>
                    </m:oMath>
                  </m:oMathPara>
                </a14:m>
                <a:endParaRPr lang="en-CA" b="1" dirty="0"/>
              </a:p>
              <a:p>
                <a:pPr marL="0" indent="0">
                  <a:buNone/>
                </a:pPr>
                <a:endParaRPr lang="en-CA" dirty="0"/>
              </a:p>
              <a:p>
                <a:pPr marL="0" indent="0" algn="ctr">
                  <a:buNone/>
                </a:pPr>
                <a:r>
                  <a:rPr lang="en-CA" dirty="0">
                    <a:solidFill>
                      <a:schemeClr val="accent1">
                        <a:lumMod val="60000"/>
                        <a:lumOff val="40000"/>
                      </a:schemeClr>
                    </a:solidFill>
                    <a:latin typeface="Times" panose="02020603050405020304" pitchFamily="18" charset="0"/>
                    <a:cs typeface="Times" panose="02020603050405020304" pitchFamily="18" charset="0"/>
                  </a:rPr>
                  <a:t>Updated Hidden State</a:t>
                </a:r>
              </a:p>
              <a:p>
                <a:pPr marL="0" indent="0" algn="ctr">
                  <a:buNone/>
                </a:pPr>
                <a14:m>
                  <m:oMathPara xmlns:m="http://schemas.openxmlformats.org/officeDocument/2006/math">
                    <m:oMathParaPr>
                      <m:jc m:val="centerGroup"/>
                    </m:oMathParaPr>
                    <m:oMath xmlns:m="http://schemas.openxmlformats.org/officeDocument/2006/math">
                      <m:sSub>
                        <m:sSubPr>
                          <m:ctrlPr>
                            <a:rPr lang="en-CA" b="1" i="1" dirty="0" smtClean="0">
                              <a:solidFill>
                                <a:srgbClr val="836967"/>
                              </a:solidFill>
                              <a:latin typeface="Cambria Math" panose="02040503050406030204" pitchFamily="18" charset="0"/>
                            </a:rPr>
                          </m:ctrlPr>
                        </m:sSubPr>
                        <m:e>
                          <m:r>
                            <a:rPr lang="en-CA" b="1" i="1" dirty="0" smtClean="0">
                              <a:latin typeface="Cambria Math" panose="02040503050406030204" pitchFamily="18" charset="0"/>
                            </a:rPr>
                            <m:t>𝒉</m:t>
                          </m:r>
                        </m:e>
                        <m:sub>
                          <m:r>
                            <a:rPr lang="en-CA" b="1" i="1" dirty="0" smtClean="0">
                              <a:latin typeface="Cambria Math" panose="02040503050406030204" pitchFamily="18" charset="0"/>
                            </a:rPr>
                            <m:t>𝒕</m:t>
                          </m:r>
                        </m:sub>
                      </m:sSub>
                      <m:r>
                        <a:rPr lang="en-CA" b="1" i="0" dirty="0" smtClean="0">
                          <a:latin typeface="Cambria Math" panose="02040503050406030204" pitchFamily="18" charset="0"/>
                        </a:rPr>
                        <m:t>=</m:t>
                      </m:r>
                      <m:r>
                        <a:rPr lang="en-CA" b="1" i="0" dirty="0" smtClean="0">
                          <a:latin typeface="Cambria Math" panose="02040503050406030204" pitchFamily="18" charset="0"/>
                        </a:rPr>
                        <m:t>𝐭𝐚𝐧𝐡</m:t>
                      </m:r>
                      <m:d>
                        <m:dPr>
                          <m:ctrlPr>
                            <a:rPr lang="en-CA" b="1" i="1" dirty="0" smtClean="0">
                              <a:solidFill>
                                <a:srgbClr val="836967"/>
                              </a:solidFill>
                              <a:latin typeface="Cambria Math" panose="02040503050406030204" pitchFamily="18" charset="0"/>
                            </a:rPr>
                          </m:ctrlPr>
                        </m:dPr>
                        <m:e>
                          <m:sSubSup>
                            <m:sSubSupPr>
                              <m:ctrlPr>
                                <a:rPr lang="en-CA" b="1" i="1" dirty="0">
                                  <a:solidFill>
                                    <a:srgbClr val="836967"/>
                                  </a:solidFill>
                                  <a:latin typeface="Cambria Math" panose="02040503050406030204" pitchFamily="18" charset="0"/>
                                </a:rPr>
                              </m:ctrlPr>
                            </m:sSubSupPr>
                            <m:e>
                              <m:r>
                                <a:rPr lang="en-CA" b="1" i="1" dirty="0">
                                  <a:latin typeface="Cambria Math" panose="02040503050406030204" pitchFamily="18" charset="0"/>
                                </a:rPr>
                                <m:t>𝑾</m:t>
                              </m:r>
                            </m:e>
                            <m:sub>
                              <m:r>
                                <a:rPr lang="en-CA" b="1" i="1" dirty="0">
                                  <a:latin typeface="Cambria Math" panose="02040503050406030204" pitchFamily="18" charset="0"/>
                                </a:rPr>
                                <m:t>𝒉𝒉</m:t>
                              </m:r>
                            </m:sub>
                            <m:sup>
                              <m:r>
                                <a:rPr lang="en-CA" b="1" i="1" dirty="0">
                                  <a:latin typeface="Cambria Math" panose="02040503050406030204" pitchFamily="18" charset="0"/>
                                </a:rPr>
                                <m:t>𝑻</m:t>
                              </m:r>
                            </m:sup>
                          </m:sSubSup>
                          <m:sSubSup>
                            <m:sSubSupPr>
                              <m:ctrlPr>
                                <a:rPr lang="en-CA" b="1" i="1" dirty="0">
                                  <a:solidFill>
                                    <a:srgbClr val="836967"/>
                                  </a:solidFill>
                                  <a:latin typeface="Cambria Math" panose="02040503050406030204" pitchFamily="18" charset="0"/>
                                </a:rPr>
                              </m:ctrlPr>
                            </m:sSubSupPr>
                            <m:e>
                              <m:r>
                                <a:rPr lang="en-CA" b="1" i="1" dirty="0">
                                  <a:latin typeface="Cambria Math" panose="02040503050406030204" pitchFamily="18" charset="0"/>
                                </a:rPr>
                                <m:t>𝒉</m:t>
                              </m:r>
                            </m:e>
                            <m:sub>
                              <m:r>
                                <a:rPr lang="en-CA" b="1" i="1" dirty="0">
                                  <a:latin typeface="Cambria Math" panose="02040503050406030204" pitchFamily="18" charset="0"/>
                                </a:rPr>
                                <m:t>𝒕</m:t>
                              </m:r>
                              <m:r>
                                <a:rPr lang="en-CA" b="1" i="1" dirty="0" smtClean="0">
                                  <a:latin typeface="Cambria Math" panose="02040503050406030204" pitchFamily="18" charset="0"/>
                                </a:rPr>
                                <m:t>−</m:t>
                              </m:r>
                              <m:r>
                                <a:rPr lang="en-CA" b="1" i="1" dirty="0" smtClean="0">
                                  <a:latin typeface="Cambria Math" panose="02040503050406030204" pitchFamily="18" charset="0"/>
                                </a:rPr>
                                <m:t>𝟏</m:t>
                              </m:r>
                            </m:sub>
                            <m:sup>
                              <m:r>
                                <a:rPr lang="en-CA" b="1" i="1" dirty="0" smtClean="0">
                                  <a:latin typeface="Cambria Math" panose="02040503050406030204" pitchFamily="18" charset="0"/>
                                </a:rPr>
                                <m:t>          </m:t>
                              </m:r>
                              <m:r>
                                <a:rPr lang="en-CA" b="1" dirty="0">
                                  <a:latin typeface="Cambria Math" panose="02040503050406030204" pitchFamily="18" charset="0"/>
                                </a:rPr>
                                <m:t>+</m:t>
                              </m:r>
                              <m:r>
                                <a:rPr lang="en-CA" b="1" i="0" dirty="0" smtClean="0">
                                  <a:latin typeface="Cambria Math" panose="02040503050406030204" pitchFamily="18" charset="0"/>
                                </a:rPr>
                                <m:t>    </m:t>
                              </m:r>
                            </m:sup>
                          </m:sSubSup>
                          <m:sSubSup>
                            <m:sSubSupPr>
                              <m:ctrlPr>
                                <a:rPr lang="en-CA" b="1" i="1" dirty="0">
                                  <a:solidFill>
                                    <a:srgbClr val="836967"/>
                                  </a:solidFill>
                                  <a:latin typeface="Cambria Math" panose="02040503050406030204" pitchFamily="18" charset="0"/>
                                </a:rPr>
                              </m:ctrlPr>
                            </m:sSubSupPr>
                            <m:e>
                              <m:r>
                                <a:rPr lang="en-CA" b="1" i="1" dirty="0">
                                  <a:latin typeface="Cambria Math" panose="02040503050406030204" pitchFamily="18" charset="0"/>
                                </a:rPr>
                                <m:t>𝑾</m:t>
                              </m:r>
                            </m:e>
                            <m:sub>
                              <m:r>
                                <a:rPr lang="en-CA" b="1" i="1" dirty="0">
                                  <a:latin typeface="Cambria Math" panose="02040503050406030204" pitchFamily="18" charset="0"/>
                                </a:rPr>
                                <m:t>𝒙𝒉</m:t>
                              </m:r>
                            </m:sub>
                            <m:sup>
                              <m:r>
                                <a:rPr lang="en-CA" b="1" i="1" dirty="0">
                                  <a:latin typeface="Cambria Math" panose="02040503050406030204" pitchFamily="18" charset="0"/>
                                </a:rPr>
                                <m:t>𝑻</m:t>
                              </m:r>
                            </m:sup>
                          </m:sSubSup>
                          <m:sSub>
                            <m:sSubPr>
                              <m:ctrlPr>
                                <a:rPr lang="en-CA" b="1" i="1" dirty="0">
                                  <a:solidFill>
                                    <a:srgbClr val="836967"/>
                                  </a:solidFill>
                                  <a:latin typeface="Cambria Math" panose="02040503050406030204" pitchFamily="18" charset="0"/>
                                </a:rPr>
                              </m:ctrlPr>
                            </m:sSubPr>
                            <m:e>
                              <m:r>
                                <a:rPr lang="en-CA" b="1" i="1" dirty="0">
                                  <a:latin typeface="Cambria Math" panose="02040503050406030204" pitchFamily="18" charset="0"/>
                                </a:rPr>
                                <m:t>𝒙</m:t>
                              </m:r>
                            </m:e>
                            <m:sub>
                              <m:r>
                                <a:rPr lang="en-CA" b="1" i="1" dirty="0">
                                  <a:latin typeface="Cambria Math" panose="02040503050406030204" pitchFamily="18" charset="0"/>
                                </a:rPr>
                                <m:t>𝒕</m:t>
                              </m:r>
                            </m:sub>
                          </m:sSub>
                        </m:e>
                      </m:d>
                    </m:oMath>
                  </m:oMathPara>
                </a14:m>
                <a:endParaRPr lang="en-CA" b="1" dirty="0"/>
              </a:p>
              <a:p>
                <a:pPr marL="0" indent="0" algn="ctr">
                  <a:buNone/>
                </a:pPr>
                <a:endParaRPr lang="en-CA" dirty="0"/>
              </a:p>
              <a:p>
                <a:pPr marL="0" indent="0" algn="ctr">
                  <a:buNone/>
                </a:pPr>
                <a:r>
                  <a:rPr lang="en-CA" dirty="0">
                    <a:solidFill>
                      <a:schemeClr val="accent1">
                        <a:lumMod val="60000"/>
                        <a:lumOff val="40000"/>
                      </a:schemeClr>
                    </a:solidFill>
                    <a:latin typeface="Times" panose="02020603050405020304" pitchFamily="18" charset="0"/>
                    <a:cs typeface="Times" panose="02020603050405020304" pitchFamily="18" charset="0"/>
                  </a:rPr>
                  <a:t>Output Vector</a:t>
                </a:r>
              </a:p>
              <a:p>
                <a:pPr marL="0" indent="0" algn="ctr">
                  <a:buNone/>
                </a:pPr>
                <a14:m>
                  <m:oMathPara xmlns:m="http://schemas.openxmlformats.org/officeDocument/2006/math">
                    <m:oMathParaPr>
                      <m:jc m:val="centerGroup"/>
                    </m:oMathParaPr>
                    <m:oMath xmlns:m="http://schemas.openxmlformats.org/officeDocument/2006/math">
                      <m:sSub>
                        <m:sSubPr>
                          <m:ctrlPr>
                            <a:rPr lang="en-CA" b="1" i="1" dirty="0" smtClean="0">
                              <a:solidFill>
                                <a:srgbClr val="836967"/>
                              </a:solidFill>
                              <a:latin typeface="Cambria Math" panose="02040503050406030204" pitchFamily="18" charset="0"/>
                            </a:rPr>
                          </m:ctrlPr>
                        </m:sSubPr>
                        <m:e>
                          <m:acc>
                            <m:accPr>
                              <m:chr m:val="̂"/>
                              <m:ctrlPr>
                                <a:rPr lang="en-CA" b="1" i="1" dirty="0" smtClean="0">
                                  <a:solidFill>
                                    <a:srgbClr val="836967"/>
                                  </a:solidFill>
                                  <a:latin typeface="Cambria Math" panose="02040503050406030204" pitchFamily="18" charset="0"/>
                                </a:rPr>
                              </m:ctrlPr>
                            </m:accPr>
                            <m:e>
                              <m:r>
                                <a:rPr lang="en-CA" b="1" i="1" dirty="0" smtClean="0">
                                  <a:latin typeface="Cambria Math" panose="02040503050406030204" pitchFamily="18" charset="0"/>
                                </a:rPr>
                                <m:t>𝒚</m:t>
                              </m:r>
                            </m:e>
                          </m:acc>
                        </m:e>
                        <m:sub>
                          <m:r>
                            <a:rPr lang="en-CA" b="1" i="1" dirty="0" smtClean="0">
                              <a:latin typeface="Cambria Math" panose="02040503050406030204" pitchFamily="18" charset="0"/>
                            </a:rPr>
                            <m:t>𝒕</m:t>
                          </m:r>
                        </m:sub>
                      </m:sSub>
                      <m:r>
                        <a:rPr lang="en-CA" b="1" i="0" dirty="0" smtClean="0">
                          <a:latin typeface="Cambria Math" panose="02040503050406030204" pitchFamily="18" charset="0"/>
                        </a:rPr>
                        <m:t>=</m:t>
                      </m:r>
                      <m:sSubSup>
                        <m:sSubSupPr>
                          <m:ctrlPr>
                            <a:rPr lang="en-CA" b="1" i="1" dirty="0" smtClean="0">
                              <a:solidFill>
                                <a:srgbClr val="836967"/>
                              </a:solidFill>
                              <a:latin typeface="Cambria Math" panose="02040503050406030204" pitchFamily="18" charset="0"/>
                            </a:rPr>
                          </m:ctrlPr>
                        </m:sSubSupPr>
                        <m:e>
                          <m:r>
                            <a:rPr lang="en-CA" b="1" i="1" dirty="0" smtClean="0">
                              <a:latin typeface="Cambria Math" panose="02040503050406030204" pitchFamily="18" charset="0"/>
                            </a:rPr>
                            <m:t>𝒘</m:t>
                          </m:r>
                        </m:e>
                        <m:sub>
                          <m:r>
                            <a:rPr lang="en-CA" b="1" i="1" dirty="0" smtClean="0">
                              <a:latin typeface="Cambria Math" panose="02040503050406030204" pitchFamily="18" charset="0"/>
                            </a:rPr>
                            <m:t>𝒉𝒚</m:t>
                          </m:r>
                        </m:sub>
                        <m:sup>
                          <m:r>
                            <a:rPr lang="en-CA" b="1" i="1" dirty="0" smtClean="0">
                              <a:latin typeface="Cambria Math" panose="02040503050406030204" pitchFamily="18" charset="0"/>
                            </a:rPr>
                            <m:t>𝑻</m:t>
                          </m:r>
                        </m:sup>
                      </m:sSubSup>
                      <m:sSub>
                        <m:sSubPr>
                          <m:ctrlPr>
                            <a:rPr lang="en-CA" b="1" i="1" dirty="0" smtClean="0">
                              <a:solidFill>
                                <a:srgbClr val="836967"/>
                              </a:solidFill>
                              <a:latin typeface="Cambria Math" panose="02040503050406030204" pitchFamily="18" charset="0"/>
                            </a:rPr>
                          </m:ctrlPr>
                        </m:sSubPr>
                        <m:e>
                          <m:r>
                            <a:rPr lang="en-CA" b="1" i="1" dirty="0" smtClean="0">
                              <a:latin typeface="Cambria Math" panose="02040503050406030204" pitchFamily="18" charset="0"/>
                            </a:rPr>
                            <m:t>𝒉</m:t>
                          </m:r>
                        </m:e>
                        <m:sub>
                          <m:r>
                            <a:rPr lang="en-CA" b="1" i="1" dirty="0" smtClean="0">
                              <a:latin typeface="Cambria Math" panose="02040503050406030204" pitchFamily="18" charset="0"/>
                            </a:rPr>
                            <m:t>𝒕</m:t>
                          </m:r>
                        </m:sub>
                      </m:sSub>
                    </m:oMath>
                  </m:oMathPara>
                </a14:m>
                <a:endParaRPr lang="en-CA" b="1" dirty="0"/>
              </a:p>
            </p:txBody>
          </p:sp>
        </mc:Choice>
        <mc:Fallback xmlns="">
          <p:sp>
            <p:nvSpPr>
              <p:cNvPr id="3" name="Content Placeholder 2">
                <a:extLst>
                  <a:ext uri="{FF2B5EF4-FFF2-40B4-BE49-F238E27FC236}">
                    <a16:creationId xmlns:a16="http://schemas.microsoft.com/office/drawing/2014/main" id="{64787140-2B22-3E8F-B476-64116DAE3525}"/>
                  </a:ext>
                </a:extLst>
              </p:cNvPr>
              <p:cNvSpPr>
                <a:spLocks noGrp="1" noRot="1" noChangeAspect="1" noMove="1" noResize="1" noEditPoints="1" noAdjustHandles="1" noChangeArrowheads="1" noChangeShapeType="1" noTextEdit="1"/>
              </p:cNvSpPr>
              <p:nvPr>
                <p:ph idx="1"/>
              </p:nvPr>
            </p:nvSpPr>
            <p:spPr>
              <a:xfrm>
                <a:off x="3958389" y="1521196"/>
                <a:ext cx="7070558" cy="4351339"/>
              </a:xfrm>
              <a:blipFill>
                <a:blip r:embed="rId2"/>
                <a:stretch>
                  <a:fillRect t="-252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EF4DB8A-83D9-5AE0-AAEE-ADBFB7879700}"/>
              </a:ext>
            </a:extLst>
          </p:cNvPr>
          <p:cNvSpPr>
            <a:spLocks noGrp="1"/>
          </p:cNvSpPr>
          <p:nvPr>
            <p:ph type="sldNum" sz="quarter" idx="12"/>
          </p:nvPr>
        </p:nvSpPr>
        <p:spPr>
          <a:xfrm>
            <a:off x="0" y="6219993"/>
            <a:ext cx="2743200" cy="365125"/>
          </a:xfrm>
        </p:spPr>
        <p:txBody>
          <a:bodyPr/>
          <a:lstStyle/>
          <a:p>
            <a:fld id="{2DEBF6B5-A8B6-5742-91AE-8DC29EBB8E42}" type="slidenum">
              <a:rPr lang="en-US" smtClean="0"/>
              <a:t>16</a:t>
            </a:fld>
            <a:endParaRPr lang="en-US" dirty="0"/>
          </a:p>
        </p:txBody>
      </p:sp>
      <p:grpSp>
        <p:nvGrpSpPr>
          <p:cNvPr id="5" name="Group 4">
            <a:extLst>
              <a:ext uri="{FF2B5EF4-FFF2-40B4-BE49-F238E27FC236}">
                <a16:creationId xmlns:a16="http://schemas.microsoft.com/office/drawing/2014/main" id="{4E45F0BC-0B3E-594B-0405-B23CCBE8C898}"/>
              </a:ext>
            </a:extLst>
          </p:cNvPr>
          <p:cNvGrpSpPr/>
          <p:nvPr/>
        </p:nvGrpSpPr>
        <p:grpSpPr>
          <a:xfrm>
            <a:off x="1720731" y="2395821"/>
            <a:ext cx="873219" cy="2571681"/>
            <a:chOff x="1335942" y="1989972"/>
            <a:chExt cx="914400" cy="2981658"/>
          </a:xfrm>
        </p:grpSpPr>
        <p:grpSp>
          <p:nvGrpSpPr>
            <p:cNvPr id="6" name="Group 5">
              <a:extLst>
                <a:ext uri="{FF2B5EF4-FFF2-40B4-BE49-F238E27FC236}">
                  <a16:creationId xmlns:a16="http://schemas.microsoft.com/office/drawing/2014/main" id="{1905567E-AE54-23B3-9ED9-7F1B396F600E}"/>
                </a:ext>
              </a:extLst>
            </p:cNvPr>
            <p:cNvGrpSpPr/>
            <p:nvPr/>
          </p:nvGrpSpPr>
          <p:grpSpPr>
            <a:xfrm>
              <a:off x="1335942" y="1989972"/>
              <a:ext cx="914400" cy="2981658"/>
              <a:chOff x="9929176" y="1689722"/>
              <a:chExt cx="914400" cy="2981658"/>
            </a:xfrm>
          </p:grpSpPr>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F794D11-535F-2725-2E92-E85A4E73B78F}"/>
                      </a:ext>
                    </a:extLst>
                  </p:cNvPr>
                  <p:cNvSpPr/>
                  <p:nvPr/>
                </p:nvSpPr>
                <p:spPr>
                  <a:xfrm>
                    <a:off x="10060621" y="3997010"/>
                    <a:ext cx="651510"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smtClean="0">
                                  <a:solidFill>
                                    <a:srgbClr val="836967"/>
                                  </a:solidFill>
                                  <a:latin typeface="Cambria Math" panose="02040503050406030204" pitchFamily="18" charset="0"/>
                                </a:rPr>
                              </m:ctrlPr>
                            </m:sSubPr>
                            <m:e>
                              <m:r>
                                <a:rPr lang="en-CA" b="0" i="1" smtClean="0">
                                  <a:solidFill>
                                    <a:srgbClr val="836967"/>
                                  </a:solidFill>
                                  <a:latin typeface="Cambria Math" panose="02040503050406030204" pitchFamily="18" charset="0"/>
                                </a:rPr>
                                <m:t>𝑥</m:t>
                              </m:r>
                            </m:e>
                            <m:sub>
                              <m:r>
                                <a:rPr lang="en-CA" i="1">
                                  <a:latin typeface="Cambria Math" panose="02040503050406030204" pitchFamily="18" charset="0"/>
                                </a:rPr>
                                <m:t>𝑡</m:t>
                              </m:r>
                            </m:sub>
                          </m:sSub>
                        </m:oMath>
                      </m:oMathPara>
                    </a14:m>
                    <a:endParaRPr lang="en-US" i="1"/>
                  </a:p>
                </p:txBody>
              </p:sp>
            </mc:Choice>
            <mc:Fallback xmlns="">
              <p:sp>
                <p:nvSpPr>
                  <p:cNvPr id="8" name="Oval 7">
                    <a:extLst>
                      <a:ext uri="{FF2B5EF4-FFF2-40B4-BE49-F238E27FC236}">
                        <a16:creationId xmlns:a16="http://schemas.microsoft.com/office/drawing/2014/main" id="{1F794D11-535F-2725-2E92-E85A4E73B78F}"/>
                      </a:ext>
                    </a:extLst>
                  </p:cNvPr>
                  <p:cNvSpPr>
                    <a:spLocks noRot="1" noChangeAspect="1" noMove="1" noResize="1" noEditPoints="1" noAdjustHandles="1" noChangeArrowheads="1" noChangeShapeType="1" noTextEdit="1"/>
                  </p:cNvSpPr>
                  <p:nvPr/>
                </p:nvSpPr>
                <p:spPr>
                  <a:xfrm>
                    <a:off x="10060621" y="3997010"/>
                    <a:ext cx="651510" cy="674370"/>
                  </a:xfrm>
                  <a:prstGeom prst="ellipse">
                    <a:avLst/>
                  </a:prstGeom>
                  <a:blipFill>
                    <a:blip r:embed="rId3"/>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9756A2B-3C35-AAEE-0080-23CB17399E6D}"/>
                  </a:ext>
                </a:extLst>
              </p:cNvPr>
              <p:cNvGrpSpPr/>
              <p:nvPr/>
            </p:nvGrpSpPr>
            <p:grpSpPr>
              <a:xfrm>
                <a:off x="9929176" y="1689722"/>
                <a:ext cx="914400" cy="2307288"/>
                <a:chOff x="9929176" y="1689722"/>
                <a:chExt cx="914400" cy="2307288"/>
              </a:xfrm>
            </p:grpSpPr>
            <p:sp>
              <p:nvSpPr>
                <p:cNvPr id="10" name="Rounded Rectangle 8">
                  <a:extLst>
                    <a:ext uri="{FF2B5EF4-FFF2-40B4-BE49-F238E27FC236}">
                      <a16:creationId xmlns:a16="http://schemas.microsoft.com/office/drawing/2014/main" id="{3A0D6980-B3A0-1BDC-EC35-27983D9436CF}"/>
                    </a:ext>
                  </a:extLst>
                </p:cNvPr>
                <p:cNvSpPr>
                  <a:spLocks/>
                </p:cNvSpPr>
                <p:nvPr/>
              </p:nvSpPr>
              <p:spPr>
                <a:xfrm>
                  <a:off x="9929176"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11" name="Straight Arrow Connector 10">
                  <a:extLst>
                    <a:ext uri="{FF2B5EF4-FFF2-40B4-BE49-F238E27FC236}">
                      <a16:creationId xmlns:a16="http://schemas.microsoft.com/office/drawing/2014/main" id="{A0E7CE6A-E142-FE02-C484-243F920F051D}"/>
                    </a:ext>
                  </a:extLst>
                </p:cNvPr>
                <p:cNvCxnSpPr>
                  <a:cxnSpLocks/>
                  <a:endCxn id="13" idx="4"/>
                </p:cNvCxnSpPr>
                <p:nvPr/>
              </p:nvCxnSpPr>
              <p:spPr>
                <a:xfrm flipV="1">
                  <a:off x="10368818" y="2364092"/>
                  <a:ext cx="0" cy="4861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93520892-6997-4F4C-F8E4-983B2D44C744}"/>
                    </a:ext>
                  </a:extLst>
                </p:cNvPr>
                <p:cNvCxnSpPr>
                  <a:cxnSpLocks/>
                  <a:stCxn id="8" idx="0"/>
                  <a:endCxn id="10" idx="2"/>
                </p:cNvCxnSpPr>
                <p:nvPr/>
              </p:nvCxnSpPr>
              <p:spPr>
                <a:xfrm flipV="1">
                  <a:off x="10386376" y="3510837"/>
                  <a:ext cx="0" cy="48617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63DB146-C6A9-E1D5-703F-CACFA00CDCD3}"/>
                        </a:ext>
                      </a:extLst>
                    </p:cNvPr>
                    <p:cNvSpPr/>
                    <p:nvPr/>
                  </p:nvSpPr>
                  <p:spPr>
                    <a:xfrm>
                      <a:off x="10043063" y="1689722"/>
                      <a:ext cx="651510" cy="674370"/>
                    </a:xfrm>
                    <a:prstGeom prst="ellipse">
                      <a:avLst/>
                    </a:prstGeom>
                    <a:solidFill>
                      <a:srgbClr val="EEAE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dirty="0" smtClean="0">
                                    <a:solidFill>
                                      <a:srgbClr val="836967"/>
                                    </a:solidFill>
                                    <a:latin typeface="Cambria Math" panose="02040503050406030204" pitchFamily="18" charset="0"/>
                                  </a:rPr>
                                </m:ctrlPr>
                              </m:accPr>
                              <m:e>
                                <m:r>
                                  <a:rPr lang="en-US" i="1" dirty="0">
                                    <a:latin typeface="Cambria Math" panose="02040503050406030204" pitchFamily="18" charset="0"/>
                                  </a:rPr>
                                  <m:t>𝑦</m:t>
                                </m:r>
                              </m:e>
                            </m:acc>
                          </m:oMath>
                        </m:oMathPara>
                      </a14:m>
                      <a:endParaRPr lang="en-US" i="1"/>
                    </a:p>
                  </p:txBody>
                </p:sp>
              </mc:Choice>
              <mc:Fallback xmlns="">
                <p:sp>
                  <p:nvSpPr>
                    <p:cNvPr id="13" name="Oval 12">
                      <a:extLst>
                        <a:ext uri="{FF2B5EF4-FFF2-40B4-BE49-F238E27FC236}">
                          <a16:creationId xmlns:a16="http://schemas.microsoft.com/office/drawing/2014/main" id="{063DB146-C6A9-E1D5-703F-CACFA00CDCD3}"/>
                        </a:ext>
                      </a:extLst>
                    </p:cNvPr>
                    <p:cNvSpPr>
                      <a:spLocks noRot="1" noChangeAspect="1" noMove="1" noResize="1" noEditPoints="1" noAdjustHandles="1" noChangeArrowheads="1" noChangeShapeType="1" noTextEdit="1"/>
                    </p:cNvSpPr>
                    <p:nvPr/>
                  </p:nvSpPr>
                  <p:spPr>
                    <a:xfrm>
                      <a:off x="10043063" y="1689722"/>
                      <a:ext cx="651510" cy="674370"/>
                    </a:xfrm>
                    <a:prstGeom prst="ellipse">
                      <a:avLst/>
                    </a:prstGeom>
                    <a:blipFill>
                      <a:blip r:embed="rId4"/>
                      <a:stretch>
                        <a:fillRect/>
                      </a:stretch>
                    </a:blipFill>
                  </p:spPr>
                  <p:txBody>
                    <a:bodyPr/>
                    <a:lstStyle/>
                    <a:p>
                      <a:r>
                        <a:rPr lang="en-US">
                          <a:noFill/>
                        </a:rPr>
                        <a:t> </a:t>
                      </a:r>
                    </a:p>
                  </p:txBody>
                </p:sp>
              </mc:Fallback>
            </mc:AlternateContent>
          </p:grpSp>
        </p:grpSp>
        <p:cxnSp>
          <p:nvCxnSpPr>
            <p:cNvPr id="7" name="Connector: Elbow 6">
              <a:extLst>
                <a:ext uri="{FF2B5EF4-FFF2-40B4-BE49-F238E27FC236}">
                  <a16:creationId xmlns:a16="http://schemas.microsoft.com/office/drawing/2014/main" id="{B6AD216C-9F23-A7C1-C439-AEAD81204028}"/>
                </a:ext>
              </a:extLst>
            </p:cNvPr>
            <p:cNvCxnSpPr>
              <a:cxnSpLocks/>
              <a:stCxn id="10" idx="3"/>
              <a:endCxn id="10" idx="1"/>
            </p:cNvCxnSpPr>
            <p:nvPr/>
          </p:nvCxnSpPr>
          <p:spPr>
            <a:xfrm flipH="1">
              <a:off x="1335942" y="3485729"/>
              <a:ext cx="914400" cy="12700"/>
            </a:xfrm>
            <a:prstGeom prst="bentConnector5">
              <a:avLst>
                <a:gd name="adj1" fmla="val -25000"/>
                <a:gd name="adj2" fmla="val -4922331"/>
                <a:gd name="adj3" fmla="val 125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BB51617F-512D-E580-C77E-6A7A0AF3B34A}"/>
              </a:ext>
            </a:extLst>
          </p:cNvPr>
          <p:cNvSpPr txBox="1"/>
          <p:nvPr/>
        </p:nvSpPr>
        <p:spPr>
          <a:xfrm>
            <a:off x="988687" y="2331877"/>
            <a:ext cx="895074" cy="646331"/>
          </a:xfrm>
          <a:prstGeom prst="rect">
            <a:avLst/>
          </a:prstGeom>
          <a:noFill/>
        </p:spPr>
        <p:txBody>
          <a:bodyPr wrap="square" rtlCol="0">
            <a:spAutoFit/>
          </a:bodyPr>
          <a:lstStyle/>
          <a:p>
            <a:r>
              <a:rPr lang="en-CA">
                <a:latin typeface="Times" panose="02020603050405020304" pitchFamily="18" charset="0"/>
                <a:cs typeface="Times" panose="02020603050405020304" pitchFamily="18" charset="0"/>
              </a:rPr>
              <a:t>Output vector</a:t>
            </a:r>
          </a:p>
        </p:txBody>
      </p:sp>
      <p:sp>
        <p:nvSpPr>
          <p:cNvPr id="15" name="TextBox 14">
            <a:extLst>
              <a:ext uri="{FF2B5EF4-FFF2-40B4-BE49-F238E27FC236}">
                <a16:creationId xmlns:a16="http://schemas.microsoft.com/office/drawing/2014/main" id="{EE31CD12-B3A5-5A7D-D931-A038891A884C}"/>
              </a:ext>
            </a:extLst>
          </p:cNvPr>
          <p:cNvSpPr txBox="1"/>
          <p:nvPr/>
        </p:nvSpPr>
        <p:spPr>
          <a:xfrm>
            <a:off x="1010615" y="4385858"/>
            <a:ext cx="818874" cy="923330"/>
          </a:xfrm>
          <a:prstGeom prst="rect">
            <a:avLst/>
          </a:prstGeom>
          <a:noFill/>
        </p:spPr>
        <p:txBody>
          <a:bodyPr wrap="square">
            <a:spAutoFit/>
          </a:bodyPr>
          <a:lstStyle/>
          <a:p>
            <a:r>
              <a:rPr lang="en-CA" b="0" i="0">
                <a:solidFill>
                  <a:srgbClr val="000000"/>
                </a:solidFill>
                <a:effectLst/>
                <a:latin typeface="Times New Roman" panose="02020603050405020304" pitchFamily="18" charset="0"/>
              </a:rPr>
              <a:t>Input Vector </a:t>
            </a:r>
            <a:endParaRPr lang="en-CA"/>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D3CBA06-B471-32B9-6640-BF28055CEE2A}"/>
                  </a:ext>
                </a:extLst>
              </p:cNvPr>
              <p:cNvSpPr txBox="1"/>
              <p:nvPr/>
            </p:nvSpPr>
            <p:spPr>
              <a:xfrm>
                <a:off x="2593950" y="3210895"/>
                <a:ext cx="73879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smtClean="0">
                              <a:solidFill>
                                <a:srgbClr val="836967"/>
                              </a:solidFill>
                              <a:latin typeface="Cambria Math" panose="02040503050406030204" pitchFamily="18" charset="0"/>
                            </a:rPr>
                          </m:ctrlPr>
                        </m:sSubPr>
                        <m:e>
                          <m:r>
                            <a:rPr lang="en-CA" i="1">
                              <a:latin typeface="Cambria Math" panose="02040503050406030204" pitchFamily="18" charset="0"/>
                            </a:rPr>
                            <m:t>h</m:t>
                          </m:r>
                        </m:e>
                        <m:sub>
                          <m:r>
                            <a:rPr lang="en-CA" i="1">
                              <a:latin typeface="Cambria Math" panose="02040503050406030204" pitchFamily="18" charset="0"/>
                            </a:rPr>
                            <m:t>𝑡</m:t>
                          </m:r>
                        </m:sub>
                      </m:sSub>
                    </m:oMath>
                  </m:oMathPara>
                </a14:m>
                <a:endParaRPr lang="en-CA"/>
              </a:p>
            </p:txBody>
          </p:sp>
        </mc:Choice>
        <mc:Fallback xmlns="">
          <p:sp>
            <p:nvSpPr>
              <p:cNvPr id="16" name="TextBox 15">
                <a:extLst>
                  <a:ext uri="{FF2B5EF4-FFF2-40B4-BE49-F238E27FC236}">
                    <a16:creationId xmlns:a16="http://schemas.microsoft.com/office/drawing/2014/main" id="{8D3CBA06-B471-32B9-6640-BF28055CEE2A}"/>
                  </a:ext>
                </a:extLst>
              </p:cNvPr>
              <p:cNvSpPr txBox="1">
                <a:spLocks noRot="1" noChangeAspect="1" noMove="1" noResize="1" noEditPoints="1" noAdjustHandles="1" noChangeArrowheads="1" noChangeShapeType="1" noTextEdit="1"/>
              </p:cNvSpPr>
              <p:nvPr/>
            </p:nvSpPr>
            <p:spPr>
              <a:xfrm>
                <a:off x="2593950" y="3210895"/>
                <a:ext cx="738797" cy="369332"/>
              </a:xfrm>
              <a:prstGeom prst="rect">
                <a:avLst/>
              </a:prstGeom>
              <a:blipFill>
                <a:blip r:embed="rId5"/>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B50C954-BCCE-1C45-A024-1A88F9D1F71A}"/>
              </a:ext>
            </a:extLst>
          </p:cNvPr>
          <p:cNvSpPr txBox="1"/>
          <p:nvPr/>
        </p:nvSpPr>
        <p:spPr>
          <a:xfrm>
            <a:off x="988687" y="5140605"/>
            <a:ext cx="5102963"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[Source: </a:t>
            </a:r>
            <a:r>
              <a:rPr lang="en-IN" sz="1000" dirty="0">
                <a:latin typeface="Times New Roman" panose="02020603050405020304" pitchFamily="18" charset="0"/>
                <a:cs typeface="Times New Roman" panose="02020603050405020304" pitchFamily="18" charset="0"/>
                <a:hlinkClick r:id="rId6"/>
              </a:rPr>
              <a:t>https://tinyurl.com/3pawnch9</a:t>
            </a:r>
            <a:r>
              <a:rPr lang="en-IN" sz="1000" dirty="0">
                <a:latin typeface="Times New Roman" panose="02020603050405020304" pitchFamily="18" charset="0"/>
                <a:cs typeface="Times New Roman" panose="02020603050405020304" pitchFamily="18" charset="0"/>
              </a:rPr>
              <a:t> ]</a:t>
            </a:r>
            <a:endParaRPr lang="en-CA" sz="100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9CD75A-B5C6-EE27-316B-48A60BC30EED}"/>
                  </a:ext>
                </a:extLst>
              </p:cNvPr>
              <p:cNvSpPr txBox="1"/>
              <p:nvPr/>
            </p:nvSpPr>
            <p:spPr>
              <a:xfrm>
                <a:off x="5806440" y="5404122"/>
                <a:ext cx="6464808" cy="426079"/>
              </a:xfrm>
              <a:prstGeom prst="rect">
                <a:avLst/>
              </a:prstGeom>
              <a:noFill/>
            </p:spPr>
            <p:txBody>
              <a:bodyPr wrap="square" rtlCol="0">
                <a:spAutoFit/>
              </a:bodyPr>
              <a:lstStyle/>
              <a:p>
                <a14:m>
                  <m:oMath xmlns:m="http://schemas.openxmlformats.org/officeDocument/2006/math">
                    <m:sSubSup>
                      <m:sSubSupPr>
                        <m:ctrlPr>
                          <a:rPr lang="en-CA" b="1" i="1" dirty="0" smtClean="0">
                            <a:solidFill>
                              <a:srgbClr val="836967"/>
                            </a:solidFill>
                            <a:latin typeface="Cambria Math" panose="02040503050406030204" pitchFamily="18" charset="0"/>
                          </a:rPr>
                        </m:ctrlPr>
                      </m:sSubSupPr>
                      <m:e>
                        <m:r>
                          <a:rPr lang="en-CA" b="1" i="1" dirty="0">
                            <a:latin typeface="Cambria Math" panose="02040503050406030204" pitchFamily="18" charset="0"/>
                          </a:rPr>
                          <m:t>𝑾</m:t>
                        </m:r>
                      </m:e>
                      <m:sub>
                        <m:r>
                          <a:rPr lang="en-CA" b="1" i="1" dirty="0">
                            <a:latin typeface="Cambria Math" panose="02040503050406030204" pitchFamily="18" charset="0"/>
                          </a:rPr>
                          <m:t>𝒉𝒉</m:t>
                        </m:r>
                      </m:sub>
                      <m:sup>
                        <m:r>
                          <a:rPr lang="en-CA" b="1" i="1" dirty="0">
                            <a:latin typeface="Cambria Math" panose="02040503050406030204" pitchFamily="18" charset="0"/>
                          </a:rPr>
                          <m:t>𝑻</m:t>
                        </m:r>
                      </m:sup>
                    </m:sSubSup>
                  </m:oMath>
                </a14:m>
                <a:r>
                  <a:rPr lang="en-CA" dirty="0">
                    <a:latin typeface="Times" panose="02020603050405020304" pitchFamily="18" charset="0"/>
                    <a:cs typeface="Times" panose="02020603050405020304" pitchFamily="18" charset="0"/>
                  </a:rPr>
                  <a:t>,</a:t>
                </a:r>
                <a:r>
                  <a:rPr lang="en-CA" b="1" dirty="0">
                    <a:solidFill>
                      <a:srgbClr val="836967"/>
                    </a:solidFill>
                    <a:latin typeface="Times" panose="02020603050405020304" pitchFamily="18" charset="0"/>
                    <a:cs typeface="Times" panose="02020603050405020304" pitchFamily="18" charset="0"/>
                  </a:rPr>
                  <a:t> </a:t>
                </a:r>
                <a14:m>
                  <m:oMath xmlns:m="http://schemas.openxmlformats.org/officeDocument/2006/math">
                    <m:sSubSup>
                      <m:sSubSupPr>
                        <m:ctrlPr>
                          <a:rPr lang="en-CA" b="1" i="1" dirty="0">
                            <a:solidFill>
                              <a:srgbClr val="836967"/>
                            </a:solidFill>
                            <a:latin typeface="Cambria Math" panose="02040503050406030204" pitchFamily="18" charset="0"/>
                          </a:rPr>
                        </m:ctrlPr>
                      </m:sSubSupPr>
                      <m:e>
                        <m:r>
                          <a:rPr lang="en-CA" b="1" i="1" dirty="0">
                            <a:latin typeface="Cambria Math" panose="02040503050406030204" pitchFamily="18" charset="0"/>
                          </a:rPr>
                          <m:t>𝑾</m:t>
                        </m:r>
                      </m:e>
                      <m:sub>
                        <m:r>
                          <a:rPr lang="en-CA" b="1" i="1" dirty="0">
                            <a:latin typeface="Cambria Math" panose="02040503050406030204" pitchFamily="18" charset="0"/>
                          </a:rPr>
                          <m:t>𝒙𝒉</m:t>
                        </m:r>
                      </m:sub>
                      <m:sup>
                        <m:r>
                          <a:rPr lang="en-CA" b="1" i="1" dirty="0">
                            <a:latin typeface="Cambria Math" panose="02040503050406030204" pitchFamily="18" charset="0"/>
                          </a:rPr>
                          <m:t>𝑻</m:t>
                        </m:r>
                      </m:sup>
                    </m:sSubSup>
                  </m:oMath>
                </a14:m>
                <a:r>
                  <a:rPr lang="en-CA" dirty="0">
                    <a:latin typeface="Times" panose="02020603050405020304" pitchFamily="18" charset="0"/>
                    <a:cs typeface="Times" panose="02020603050405020304" pitchFamily="18" charset="0"/>
                  </a:rPr>
                  <a:t>, </a:t>
                </a:r>
                <a14:m>
                  <m:oMath xmlns:m="http://schemas.openxmlformats.org/officeDocument/2006/math">
                    <m:sSubSup>
                      <m:sSubSupPr>
                        <m:ctrlPr>
                          <a:rPr lang="en-CA" b="1" i="1" dirty="0">
                            <a:solidFill>
                              <a:srgbClr val="836967"/>
                            </a:solidFill>
                            <a:latin typeface="Cambria Math" panose="02040503050406030204" pitchFamily="18" charset="0"/>
                          </a:rPr>
                        </m:ctrlPr>
                      </m:sSubSupPr>
                      <m:e>
                        <m:r>
                          <a:rPr lang="en-CA" b="1" i="1" dirty="0">
                            <a:latin typeface="Cambria Math" panose="02040503050406030204" pitchFamily="18" charset="0"/>
                          </a:rPr>
                          <m:t>𝒘</m:t>
                        </m:r>
                      </m:e>
                      <m:sub>
                        <m:r>
                          <a:rPr lang="en-CA" b="1" i="1" dirty="0">
                            <a:latin typeface="Cambria Math" panose="02040503050406030204" pitchFamily="18" charset="0"/>
                          </a:rPr>
                          <m:t>𝒉𝒚</m:t>
                        </m:r>
                      </m:sub>
                      <m:sup>
                        <m:r>
                          <a:rPr lang="en-CA" b="1" i="1" dirty="0">
                            <a:latin typeface="Cambria Math" panose="02040503050406030204" pitchFamily="18" charset="0"/>
                          </a:rPr>
                          <m:t>𝑻</m:t>
                        </m:r>
                      </m:sup>
                    </m:sSubSup>
                  </m:oMath>
                </a14:m>
                <a:r>
                  <a:rPr lang="en-CA" dirty="0">
                    <a:latin typeface="Times" panose="02020603050405020304" pitchFamily="18" charset="0"/>
                    <a:cs typeface="Times" panose="02020603050405020304" pitchFamily="18" charset="0"/>
                  </a:rPr>
                  <a:t> = Weight matrices </a:t>
                </a:r>
              </a:p>
            </p:txBody>
          </p:sp>
        </mc:Choice>
        <mc:Fallback xmlns="">
          <p:sp>
            <p:nvSpPr>
              <p:cNvPr id="18" name="TextBox 17">
                <a:extLst>
                  <a:ext uri="{FF2B5EF4-FFF2-40B4-BE49-F238E27FC236}">
                    <a16:creationId xmlns:a16="http://schemas.microsoft.com/office/drawing/2014/main" id="{519CD75A-B5C6-EE27-316B-48A60BC30EED}"/>
                  </a:ext>
                </a:extLst>
              </p:cNvPr>
              <p:cNvSpPr txBox="1">
                <a:spLocks noRot="1" noChangeAspect="1" noMove="1" noResize="1" noEditPoints="1" noAdjustHandles="1" noChangeArrowheads="1" noChangeShapeType="1" noTextEdit="1"/>
              </p:cNvSpPr>
              <p:nvPr/>
            </p:nvSpPr>
            <p:spPr>
              <a:xfrm>
                <a:off x="5806440" y="5404122"/>
                <a:ext cx="6464808" cy="426079"/>
              </a:xfrm>
              <a:prstGeom prst="rect">
                <a:avLst/>
              </a:prstGeom>
              <a:blipFill>
                <a:blip r:embed="rId7"/>
                <a:stretch>
                  <a:fillRect t="-4348" b="-14493"/>
                </a:stretch>
              </a:blipFill>
            </p:spPr>
            <p:txBody>
              <a:bodyPr/>
              <a:lstStyle/>
              <a:p>
                <a:r>
                  <a:rPr lang="en-CA">
                    <a:noFill/>
                  </a:rPr>
                  <a:t> </a:t>
                </a:r>
              </a:p>
            </p:txBody>
          </p:sp>
        </mc:Fallback>
      </mc:AlternateContent>
    </p:spTree>
    <p:extLst>
      <p:ext uri="{BB962C8B-B14F-4D97-AF65-F5344CB8AC3E}">
        <p14:creationId xmlns:p14="http://schemas.microsoft.com/office/powerpoint/2010/main" val="427983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500"/>
                                        <p:tgtEl>
                                          <p:spTgt spid="3">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fade">
                                      <p:cBhvr>
                                        <p:cTn id="29" dur="500"/>
                                        <p:tgtEl>
                                          <p:spTgt spid="3">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9"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0C44-CE67-47D3-8BA0-3A4AD89F6DC7}"/>
              </a:ext>
            </a:extLst>
          </p:cNvPr>
          <p:cNvSpPr>
            <a:spLocks noGrp="1"/>
          </p:cNvSpPr>
          <p:nvPr>
            <p:ph type="title"/>
          </p:nvPr>
        </p:nvSpPr>
        <p:spPr>
          <a:xfrm>
            <a:off x="838200" y="71519"/>
            <a:ext cx="10515600" cy="1325563"/>
          </a:xfrm>
        </p:spPr>
        <p:txBody>
          <a:bodyPr>
            <a:normAutofit/>
          </a:bodyPr>
          <a:lstStyle/>
          <a:p>
            <a:pPr algn="ctr"/>
            <a:r>
              <a:rPr lang="en-US" sz="3600" b="1" dirty="0">
                <a:latin typeface="Times New Roman" panose="02020603050405020304" pitchFamily="18" charset="0"/>
                <a:cs typeface="Times New Roman" panose="02020603050405020304" pitchFamily="18" charset="0"/>
              </a:rPr>
              <a:t>RNNs: Computational Graph Across Time:</a:t>
            </a:r>
          </a:p>
        </p:txBody>
      </p:sp>
      <p:sp>
        <p:nvSpPr>
          <p:cNvPr id="49" name="Oval 48">
            <a:extLst>
              <a:ext uri="{FF2B5EF4-FFF2-40B4-BE49-F238E27FC236}">
                <a16:creationId xmlns:a16="http://schemas.microsoft.com/office/drawing/2014/main" id="{D014A761-0350-9642-BF1A-BD36D51ADD48}"/>
              </a:ext>
            </a:extLst>
          </p:cNvPr>
          <p:cNvSpPr/>
          <p:nvPr/>
        </p:nvSpPr>
        <p:spPr>
          <a:xfrm>
            <a:off x="4538752" y="2857892"/>
            <a:ext cx="652745" cy="67437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Y0</a:t>
            </a:r>
          </a:p>
        </p:txBody>
      </p:sp>
      <p:sp>
        <p:nvSpPr>
          <p:cNvPr id="50" name="Rounded Rectangle 49">
            <a:extLst>
              <a:ext uri="{FF2B5EF4-FFF2-40B4-BE49-F238E27FC236}">
                <a16:creationId xmlns:a16="http://schemas.microsoft.com/office/drawing/2014/main" id="{148FDCFE-2511-5940-A81C-0096A741AF53}"/>
              </a:ext>
            </a:extLst>
          </p:cNvPr>
          <p:cNvSpPr/>
          <p:nvPr/>
        </p:nvSpPr>
        <p:spPr>
          <a:xfrm>
            <a:off x="4396095" y="4018518"/>
            <a:ext cx="916133"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RNN</a:t>
            </a:r>
            <a:endParaRPr lang="en-US" dirty="0"/>
          </a:p>
        </p:txBody>
      </p:sp>
      <p:cxnSp>
        <p:nvCxnSpPr>
          <p:cNvPr id="56" name="Straight Arrow Connector 55">
            <a:extLst>
              <a:ext uri="{FF2B5EF4-FFF2-40B4-BE49-F238E27FC236}">
                <a16:creationId xmlns:a16="http://schemas.microsoft.com/office/drawing/2014/main" id="{DE052493-38AD-5B4A-8B48-F4E82416F103}"/>
              </a:ext>
            </a:extLst>
          </p:cNvPr>
          <p:cNvCxnSpPr>
            <a:cxnSpLocks/>
            <a:stCxn id="50" idx="0"/>
            <a:endCxn id="49" idx="4"/>
          </p:cNvCxnSpPr>
          <p:nvPr/>
        </p:nvCxnSpPr>
        <p:spPr>
          <a:xfrm flipV="1">
            <a:off x="4854162" y="3532262"/>
            <a:ext cx="10963" cy="4862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7" name="Oval 56">
            <a:extLst>
              <a:ext uri="{FF2B5EF4-FFF2-40B4-BE49-F238E27FC236}">
                <a16:creationId xmlns:a16="http://schemas.microsoft.com/office/drawing/2014/main" id="{9898489C-9579-094D-B56B-368E9AD5C232}"/>
              </a:ext>
            </a:extLst>
          </p:cNvPr>
          <p:cNvSpPr/>
          <p:nvPr/>
        </p:nvSpPr>
        <p:spPr>
          <a:xfrm>
            <a:off x="4527789" y="5147882"/>
            <a:ext cx="652745"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X0</a:t>
            </a:r>
            <a:endParaRPr lang="en-US" i="1" dirty="0"/>
          </a:p>
        </p:txBody>
      </p:sp>
      <p:sp>
        <p:nvSpPr>
          <p:cNvPr id="58" name="Oval 57">
            <a:extLst>
              <a:ext uri="{FF2B5EF4-FFF2-40B4-BE49-F238E27FC236}">
                <a16:creationId xmlns:a16="http://schemas.microsoft.com/office/drawing/2014/main" id="{EF694187-C5FB-244D-9C0F-4DF251BB2B0D}"/>
              </a:ext>
            </a:extLst>
          </p:cNvPr>
          <p:cNvSpPr/>
          <p:nvPr/>
        </p:nvSpPr>
        <p:spPr>
          <a:xfrm>
            <a:off x="7182342" y="2873950"/>
            <a:ext cx="652745" cy="67437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Y3</a:t>
            </a:r>
          </a:p>
        </p:txBody>
      </p:sp>
      <p:sp>
        <p:nvSpPr>
          <p:cNvPr id="59" name="Rounded Rectangle 58">
            <a:extLst>
              <a:ext uri="{FF2B5EF4-FFF2-40B4-BE49-F238E27FC236}">
                <a16:creationId xmlns:a16="http://schemas.microsoft.com/office/drawing/2014/main" id="{69475E3A-8000-5B43-8D83-0632C0EA94B7}"/>
              </a:ext>
            </a:extLst>
          </p:cNvPr>
          <p:cNvSpPr/>
          <p:nvPr/>
        </p:nvSpPr>
        <p:spPr>
          <a:xfrm>
            <a:off x="7050648" y="4018518"/>
            <a:ext cx="916133"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RNN</a:t>
            </a:r>
            <a:endParaRPr lang="en-US" dirty="0"/>
          </a:p>
        </p:txBody>
      </p:sp>
      <p:cxnSp>
        <p:nvCxnSpPr>
          <p:cNvPr id="65" name="Straight Arrow Connector 64">
            <a:extLst>
              <a:ext uri="{FF2B5EF4-FFF2-40B4-BE49-F238E27FC236}">
                <a16:creationId xmlns:a16="http://schemas.microsoft.com/office/drawing/2014/main" id="{B9AEBB56-9A51-7C46-8757-E4BB3508BB62}"/>
              </a:ext>
            </a:extLst>
          </p:cNvPr>
          <p:cNvCxnSpPr>
            <a:cxnSpLocks/>
            <a:stCxn id="59" idx="0"/>
            <a:endCxn id="58" idx="4"/>
          </p:cNvCxnSpPr>
          <p:nvPr/>
        </p:nvCxnSpPr>
        <p:spPr>
          <a:xfrm flipV="1">
            <a:off x="7508715" y="3548320"/>
            <a:ext cx="0" cy="4701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6" name="Oval 65">
            <a:extLst>
              <a:ext uri="{FF2B5EF4-FFF2-40B4-BE49-F238E27FC236}">
                <a16:creationId xmlns:a16="http://schemas.microsoft.com/office/drawing/2014/main" id="{6876FD5E-6675-4940-A846-0C51561A5BE9}"/>
              </a:ext>
            </a:extLst>
          </p:cNvPr>
          <p:cNvSpPr/>
          <p:nvPr/>
        </p:nvSpPr>
        <p:spPr>
          <a:xfrm>
            <a:off x="7196451" y="5147408"/>
            <a:ext cx="652745"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X3</a:t>
            </a:r>
            <a:endParaRPr lang="en-US" i="1" dirty="0"/>
          </a:p>
        </p:txBody>
      </p:sp>
      <p:sp>
        <p:nvSpPr>
          <p:cNvPr id="69" name="Oval 68">
            <a:extLst>
              <a:ext uri="{FF2B5EF4-FFF2-40B4-BE49-F238E27FC236}">
                <a16:creationId xmlns:a16="http://schemas.microsoft.com/office/drawing/2014/main" id="{266BD005-834A-294B-9D11-76DDAAB67558}"/>
              </a:ext>
            </a:extLst>
          </p:cNvPr>
          <p:cNvSpPr/>
          <p:nvPr/>
        </p:nvSpPr>
        <p:spPr>
          <a:xfrm>
            <a:off x="8988209" y="2856860"/>
            <a:ext cx="652745" cy="67437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ln w="0"/>
                <a:solidFill>
                  <a:schemeClr val="tx1"/>
                </a:solidFill>
                <a:effectLst>
                  <a:outerShdw blurRad="38100" dist="19050" dir="2700000" algn="tl" rotWithShape="0">
                    <a:schemeClr val="dk1">
                      <a:alpha val="40000"/>
                    </a:schemeClr>
                  </a:outerShdw>
                </a:effectLst>
              </a:rPr>
              <a:t>Yt</a:t>
            </a:r>
            <a:endParaRPr lang="en-US" i="1" dirty="0">
              <a:ln w="0"/>
              <a:solidFill>
                <a:schemeClr val="tx1"/>
              </a:solidFill>
              <a:effectLst>
                <a:outerShdw blurRad="38100" dist="19050" dir="2700000" algn="tl" rotWithShape="0">
                  <a:schemeClr val="dk1">
                    <a:alpha val="40000"/>
                  </a:schemeClr>
                </a:outerShdw>
              </a:effectLst>
            </a:endParaRPr>
          </a:p>
        </p:txBody>
      </p:sp>
      <p:sp>
        <p:nvSpPr>
          <p:cNvPr id="70" name="Rounded Rectangle 69">
            <a:extLst>
              <a:ext uri="{FF2B5EF4-FFF2-40B4-BE49-F238E27FC236}">
                <a16:creationId xmlns:a16="http://schemas.microsoft.com/office/drawing/2014/main" id="{3822DE03-8259-444E-9579-B7EFED6F1351}"/>
              </a:ext>
            </a:extLst>
          </p:cNvPr>
          <p:cNvSpPr/>
          <p:nvPr/>
        </p:nvSpPr>
        <p:spPr>
          <a:xfrm>
            <a:off x="8856516" y="4018518"/>
            <a:ext cx="916133"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RNN</a:t>
            </a:r>
            <a:endParaRPr lang="en-US" dirty="0"/>
          </a:p>
        </p:txBody>
      </p:sp>
      <p:cxnSp>
        <p:nvCxnSpPr>
          <p:cNvPr id="76" name="Straight Arrow Connector 75">
            <a:extLst>
              <a:ext uri="{FF2B5EF4-FFF2-40B4-BE49-F238E27FC236}">
                <a16:creationId xmlns:a16="http://schemas.microsoft.com/office/drawing/2014/main" id="{31BCE9B5-D873-9E41-B9B8-D3AB83E07521}"/>
              </a:ext>
            </a:extLst>
          </p:cNvPr>
          <p:cNvCxnSpPr>
            <a:cxnSpLocks/>
            <a:stCxn id="70" idx="0"/>
            <a:endCxn id="69" idx="4"/>
          </p:cNvCxnSpPr>
          <p:nvPr/>
        </p:nvCxnSpPr>
        <p:spPr>
          <a:xfrm flipH="1" flipV="1">
            <a:off x="9314582" y="3531230"/>
            <a:ext cx="1" cy="4872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3A1BCBF0-EC50-9B4F-9A50-D14D70FF7713}"/>
              </a:ext>
            </a:extLst>
          </p:cNvPr>
          <p:cNvSpPr/>
          <p:nvPr/>
        </p:nvSpPr>
        <p:spPr>
          <a:xfrm>
            <a:off x="8994337" y="5147882"/>
            <a:ext cx="652745"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Xt</a:t>
            </a:r>
            <a:endParaRPr lang="en-US" i="1" dirty="0"/>
          </a:p>
        </p:txBody>
      </p:sp>
      <p:cxnSp>
        <p:nvCxnSpPr>
          <p:cNvPr id="80" name="Straight Arrow Connector 79">
            <a:extLst>
              <a:ext uri="{FF2B5EF4-FFF2-40B4-BE49-F238E27FC236}">
                <a16:creationId xmlns:a16="http://schemas.microsoft.com/office/drawing/2014/main" id="{F6FE825A-BDA4-4943-A49B-EB82EA87EFCB}"/>
              </a:ext>
            </a:extLst>
          </p:cNvPr>
          <p:cNvCxnSpPr>
            <a:cxnSpLocks/>
            <a:stCxn id="57" idx="0"/>
            <a:endCxn id="50" idx="2"/>
          </p:cNvCxnSpPr>
          <p:nvPr/>
        </p:nvCxnSpPr>
        <p:spPr>
          <a:xfrm flipV="1">
            <a:off x="4854162" y="4669234"/>
            <a:ext cx="0" cy="478648"/>
          </a:xfrm>
          <a:prstGeom prst="straightConnector1">
            <a:avLst/>
          </a:prstGeom>
          <a:ln>
            <a:solidFill>
              <a:schemeClr val="tx1">
                <a:alpha val="99000"/>
              </a:schemeClr>
            </a:solidFill>
            <a:tailEnd type="triangle"/>
          </a:ln>
        </p:spPr>
        <p:style>
          <a:lnRef idx="2">
            <a:schemeClr val="dk1"/>
          </a:lnRef>
          <a:fillRef idx="0">
            <a:schemeClr val="dk1"/>
          </a:fillRef>
          <a:effectRef idx="1">
            <a:schemeClr val="dk1"/>
          </a:effectRef>
          <a:fontRef idx="minor">
            <a:schemeClr val="tx1"/>
          </a:fontRef>
        </p:style>
      </p:cxnSp>
      <p:sp>
        <p:nvSpPr>
          <p:cNvPr id="81" name="Oval 80">
            <a:extLst>
              <a:ext uri="{FF2B5EF4-FFF2-40B4-BE49-F238E27FC236}">
                <a16:creationId xmlns:a16="http://schemas.microsoft.com/office/drawing/2014/main" id="{F5EC224C-28CF-C042-A989-98A8A7E45DF2}"/>
              </a:ext>
            </a:extLst>
          </p:cNvPr>
          <p:cNvSpPr/>
          <p:nvPr/>
        </p:nvSpPr>
        <p:spPr>
          <a:xfrm>
            <a:off x="5870499" y="2873950"/>
            <a:ext cx="652745" cy="67437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Y1</a:t>
            </a:r>
          </a:p>
        </p:txBody>
      </p:sp>
      <p:sp>
        <p:nvSpPr>
          <p:cNvPr id="82" name="Rounded Rectangle 81">
            <a:extLst>
              <a:ext uri="{FF2B5EF4-FFF2-40B4-BE49-F238E27FC236}">
                <a16:creationId xmlns:a16="http://schemas.microsoft.com/office/drawing/2014/main" id="{E3DE39D0-AA12-7C4A-964B-BCFD8850ADB8}"/>
              </a:ext>
            </a:extLst>
          </p:cNvPr>
          <p:cNvSpPr/>
          <p:nvPr/>
        </p:nvSpPr>
        <p:spPr>
          <a:xfrm>
            <a:off x="5738806" y="4018518"/>
            <a:ext cx="916133"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RNN</a:t>
            </a:r>
            <a:endParaRPr lang="en-US" dirty="0"/>
          </a:p>
        </p:txBody>
      </p:sp>
      <p:cxnSp>
        <p:nvCxnSpPr>
          <p:cNvPr id="83" name="Straight Arrow Connector 82">
            <a:extLst>
              <a:ext uri="{FF2B5EF4-FFF2-40B4-BE49-F238E27FC236}">
                <a16:creationId xmlns:a16="http://schemas.microsoft.com/office/drawing/2014/main" id="{8106CE27-E42E-0E46-AD79-A367CFCC16E3}"/>
              </a:ext>
            </a:extLst>
          </p:cNvPr>
          <p:cNvCxnSpPr>
            <a:cxnSpLocks/>
            <a:stCxn id="82" idx="0"/>
            <a:endCxn id="81" idx="4"/>
          </p:cNvCxnSpPr>
          <p:nvPr/>
        </p:nvCxnSpPr>
        <p:spPr>
          <a:xfrm flipH="1" flipV="1">
            <a:off x="6196872" y="3548320"/>
            <a:ext cx="1" cy="4701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4" name="Oval 83">
            <a:extLst>
              <a:ext uri="{FF2B5EF4-FFF2-40B4-BE49-F238E27FC236}">
                <a16:creationId xmlns:a16="http://schemas.microsoft.com/office/drawing/2014/main" id="{FB2E1DDB-5F59-0249-97CB-133FB5A6FE66}"/>
              </a:ext>
            </a:extLst>
          </p:cNvPr>
          <p:cNvSpPr/>
          <p:nvPr/>
        </p:nvSpPr>
        <p:spPr>
          <a:xfrm>
            <a:off x="5870499" y="5144930"/>
            <a:ext cx="652745"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X1</a:t>
            </a:r>
            <a:endParaRPr lang="en-US" i="1" dirty="0"/>
          </a:p>
        </p:txBody>
      </p:sp>
      <p:cxnSp>
        <p:nvCxnSpPr>
          <p:cNvPr id="85" name="Straight Arrow Connector 84">
            <a:extLst>
              <a:ext uri="{FF2B5EF4-FFF2-40B4-BE49-F238E27FC236}">
                <a16:creationId xmlns:a16="http://schemas.microsoft.com/office/drawing/2014/main" id="{64753506-D32C-A948-91B4-CC155AAD0BCC}"/>
              </a:ext>
            </a:extLst>
          </p:cNvPr>
          <p:cNvCxnSpPr>
            <a:cxnSpLocks/>
            <a:stCxn id="84" idx="0"/>
            <a:endCxn id="82" idx="2"/>
          </p:cNvCxnSpPr>
          <p:nvPr/>
        </p:nvCxnSpPr>
        <p:spPr>
          <a:xfrm flipV="1">
            <a:off x="6196872" y="4669234"/>
            <a:ext cx="1" cy="475696"/>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86" name="Straight Arrow Connector 85">
            <a:extLst>
              <a:ext uri="{FF2B5EF4-FFF2-40B4-BE49-F238E27FC236}">
                <a16:creationId xmlns:a16="http://schemas.microsoft.com/office/drawing/2014/main" id="{BA6C3D2B-7E64-1B49-8E98-0265D33295A7}"/>
              </a:ext>
            </a:extLst>
          </p:cNvPr>
          <p:cNvCxnSpPr>
            <a:cxnSpLocks/>
            <a:stCxn id="50" idx="3"/>
            <a:endCxn id="82" idx="1"/>
          </p:cNvCxnSpPr>
          <p:nvPr/>
        </p:nvCxnSpPr>
        <p:spPr>
          <a:xfrm>
            <a:off x="5312228" y="4343876"/>
            <a:ext cx="426578"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91" name="Straight Arrow Connector 90">
            <a:extLst>
              <a:ext uri="{FF2B5EF4-FFF2-40B4-BE49-F238E27FC236}">
                <a16:creationId xmlns:a16="http://schemas.microsoft.com/office/drawing/2014/main" id="{4157A163-BC87-C445-88C4-F41DB9621591}"/>
              </a:ext>
            </a:extLst>
          </p:cNvPr>
          <p:cNvCxnSpPr>
            <a:cxnSpLocks/>
            <a:stCxn id="82" idx="3"/>
            <a:endCxn id="59" idx="1"/>
          </p:cNvCxnSpPr>
          <p:nvPr/>
        </p:nvCxnSpPr>
        <p:spPr>
          <a:xfrm>
            <a:off x="6654939" y="4343876"/>
            <a:ext cx="395709"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92" name="Straight Arrow Connector 91">
            <a:extLst>
              <a:ext uri="{FF2B5EF4-FFF2-40B4-BE49-F238E27FC236}">
                <a16:creationId xmlns:a16="http://schemas.microsoft.com/office/drawing/2014/main" id="{836198FB-8B28-B54E-83FE-67225405C600}"/>
              </a:ext>
            </a:extLst>
          </p:cNvPr>
          <p:cNvCxnSpPr>
            <a:cxnSpLocks/>
            <a:stCxn id="66" idx="0"/>
            <a:endCxn id="59" idx="2"/>
          </p:cNvCxnSpPr>
          <p:nvPr/>
        </p:nvCxnSpPr>
        <p:spPr>
          <a:xfrm flipH="1" flipV="1">
            <a:off x="7508715" y="4669234"/>
            <a:ext cx="14109" cy="478174"/>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93" name="Straight Arrow Connector 92">
            <a:extLst>
              <a:ext uri="{FF2B5EF4-FFF2-40B4-BE49-F238E27FC236}">
                <a16:creationId xmlns:a16="http://schemas.microsoft.com/office/drawing/2014/main" id="{2D97AFAF-574A-004F-9C27-BB24EE606630}"/>
              </a:ext>
            </a:extLst>
          </p:cNvPr>
          <p:cNvCxnSpPr>
            <a:cxnSpLocks/>
            <a:stCxn id="77" idx="0"/>
            <a:endCxn id="70" idx="2"/>
          </p:cNvCxnSpPr>
          <p:nvPr/>
        </p:nvCxnSpPr>
        <p:spPr>
          <a:xfrm flipH="1" flipV="1">
            <a:off x="9314583" y="4669234"/>
            <a:ext cx="6127" cy="478648"/>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97" name="Equals 96">
            <a:extLst>
              <a:ext uri="{FF2B5EF4-FFF2-40B4-BE49-F238E27FC236}">
                <a16:creationId xmlns:a16="http://schemas.microsoft.com/office/drawing/2014/main" id="{8039DE85-4FB4-4C45-B53A-12DA61457DB6}"/>
              </a:ext>
            </a:extLst>
          </p:cNvPr>
          <p:cNvSpPr/>
          <p:nvPr/>
        </p:nvSpPr>
        <p:spPr>
          <a:xfrm>
            <a:off x="3676431" y="4231151"/>
            <a:ext cx="432819" cy="288000"/>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ysClr val="windowText" lastClr="000000"/>
                </a:solidFill>
              </a:ln>
              <a:solidFill>
                <a:schemeClr val="tx1"/>
              </a:solidFill>
            </a:endParaRPr>
          </a:p>
        </p:txBody>
      </p:sp>
      <p:sp>
        <p:nvSpPr>
          <p:cNvPr id="98" name="Connector 97">
            <a:extLst>
              <a:ext uri="{FF2B5EF4-FFF2-40B4-BE49-F238E27FC236}">
                <a16:creationId xmlns:a16="http://schemas.microsoft.com/office/drawing/2014/main" id="{9CDBDB47-393C-7548-AA55-10EC10B95C04}"/>
              </a:ext>
            </a:extLst>
          </p:cNvPr>
          <p:cNvSpPr/>
          <p:nvPr/>
        </p:nvSpPr>
        <p:spPr>
          <a:xfrm>
            <a:off x="7979613" y="3215949"/>
            <a:ext cx="108205"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Connector 98">
            <a:extLst>
              <a:ext uri="{FF2B5EF4-FFF2-40B4-BE49-F238E27FC236}">
                <a16:creationId xmlns:a16="http://schemas.microsoft.com/office/drawing/2014/main" id="{8BC5AD27-961A-9A49-AEC1-0D705A2DA295}"/>
              </a:ext>
            </a:extLst>
          </p:cNvPr>
          <p:cNvSpPr/>
          <p:nvPr/>
        </p:nvSpPr>
        <p:spPr>
          <a:xfrm>
            <a:off x="8270575" y="3216918"/>
            <a:ext cx="108205"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Connector 99">
            <a:extLst>
              <a:ext uri="{FF2B5EF4-FFF2-40B4-BE49-F238E27FC236}">
                <a16:creationId xmlns:a16="http://schemas.microsoft.com/office/drawing/2014/main" id="{6103029E-0ED7-A446-9AC0-25900EA0C64E}"/>
              </a:ext>
            </a:extLst>
          </p:cNvPr>
          <p:cNvSpPr/>
          <p:nvPr/>
        </p:nvSpPr>
        <p:spPr>
          <a:xfrm>
            <a:off x="8586696" y="3215949"/>
            <a:ext cx="108205"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Connector 119">
            <a:extLst>
              <a:ext uri="{FF2B5EF4-FFF2-40B4-BE49-F238E27FC236}">
                <a16:creationId xmlns:a16="http://schemas.microsoft.com/office/drawing/2014/main" id="{BE553E0E-8B80-9649-8852-47C0BD3890DB}"/>
              </a:ext>
            </a:extLst>
          </p:cNvPr>
          <p:cNvSpPr/>
          <p:nvPr/>
        </p:nvSpPr>
        <p:spPr>
          <a:xfrm>
            <a:off x="8029120" y="5401506"/>
            <a:ext cx="108205"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Connector 120">
            <a:extLst>
              <a:ext uri="{FF2B5EF4-FFF2-40B4-BE49-F238E27FC236}">
                <a16:creationId xmlns:a16="http://schemas.microsoft.com/office/drawing/2014/main" id="{D5B2FE0C-0279-2F40-BAC5-D4087D7977AC}"/>
              </a:ext>
            </a:extLst>
          </p:cNvPr>
          <p:cNvSpPr/>
          <p:nvPr/>
        </p:nvSpPr>
        <p:spPr>
          <a:xfrm>
            <a:off x="8322015" y="5401506"/>
            <a:ext cx="108205"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2" name="Connector 121">
            <a:extLst>
              <a:ext uri="{FF2B5EF4-FFF2-40B4-BE49-F238E27FC236}">
                <a16:creationId xmlns:a16="http://schemas.microsoft.com/office/drawing/2014/main" id="{7C5C06C5-9149-D340-B69F-95ED727458F7}"/>
              </a:ext>
            </a:extLst>
          </p:cNvPr>
          <p:cNvSpPr/>
          <p:nvPr/>
        </p:nvSpPr>
        <p:spPr>
          <a:xfrm>
            <a:off x="8586696" y="5401506"/>
            <a:ext cx="108205"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4" name="Straight Arrow Connector 123">
            <a:extLst>
              <a:ext uri="{FF2B5EF4-FFF2-40B4-BE49-F238E27FC236}">
                <a16:creationId xmlns:a16="http://schemas.microsoft.com/office/drawing/2014/main" id="{A1B0ABF2-B665-354F-8DDE-6A3F9EA13CFD}"/>
              </a:ext>
            </a:extLst>
          </p:cNvPr>
          <p:cNvCxnSpPr>
            <a:cxnSpLocks/>
            <a:stCxn id="59" idx="3"/>
            <a:endCxn id="70" idx="1"/>
          </p:cNvCxnSpPr>
          <p:nvPr/>
        </p:nvCxnSpPr>
        <p:spPr>
          <a:xfrm>
            <a:off x="7966781" y="4343876"/>
            <a:ext cx="88973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82A35378-F460-B242-96D4-3E86FC8740C3}"/>
              </a:ext>
            </a:extLst>
          </p:cNvPr>
          <p:cNvSpPr txBox="1"/>
          <p:nvPr/>
        </p:nvSpPr>
        <p:spPr>
          <a:xfrm>
            <a:off x="4136449" y="4736158"/>
            <a:ext cx="537327" cy="369332"/>
          </a:xfrm>
          <a:prstGeom prst="rect">
            <a:avLst/>
          </a:prstGeom>
          <a:noFill/>
        </p:spPr>
        <p:txBody>
          <a:bodyPr wrap="none" rtlCol="0">
            <a:spAutoFit/>
          </a:bodyPr>
          <a:lstStyle/>
          <a:p>
            <a:r>
              <a:rPr lang="en-US" dirty="0" err="1"/>
              <a:t>W</a:t>
            </a:r>
            <a:r>
              <a:rPr lang="en-US" baseline="-25000" dirty="0" err="1"/>
              <a:t>xh</a:t>
            </a:r>
            <a:endParaRPr lang="en-US" baseline="-25000" dirty="0"/>
          </a:p>
        </p:txBody>
      </p:sp>
      <p:sp>
        <p:nvSpPr>
          <p:cNvPr id="16" name="TextBox 15">
            <a:extLst>
              <a:ext uri="{FF2B5EF4-FFF2-40B4-BE49-F238E27FC236}">
                <a16:creationId xmlns:a16="http://schemas.microsoft.com/office/drawing/2014/main" id="{A3C15745-67BB-2447-8C84-31739DCB06C2}"/>
              </a:ext>
            </a:extLst>
          </p:cNvPr>
          <p:cNvSpPr txBox="1"/>
          <p:nvPr/>
        </p:nvSpPr>
        <p:spPr>
          <a:xfrm>
            <a:off x="838200" y="1436637"/>
            <a:ext cx="8995403"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Represent as a computational graph unrolled across time</a:t>
            </a:r>
          </a:p>
        </p:txBody>
      </p:sp>
      <p:grpSp>
        <p:nvGrpSpPr>
          <p:cNvPr id="115" name="Group 114">
            <a:extLst>
              <a:ext uri="{FF2B5EF4-FFF2-40B4-BE49-F238E27FC236}">
                <a16:creationId xmlns:a16="http://schemas.microsoft.com/office/drawing/2014/main" id="{50908111-8083-D48C-98D1-74BE8F7F42FD}"/>
              </a:ext>
            </a:extLst>
          </p:cNvPr>
          <p:cNvGrpSpPr/>
          <p:nvPr/>
        </p:nvGrpSpPr>
        <p:grpSpPr>
          <a:xfrm>
            <a:off x="1949116" y="2880360"/>
            <a:ext cx="916133" cy="2935149"/>
            <a:chOff x="1949116" y="2880360"/>
            <a:chExt cx="916133" cy="2935149"/>
          </a:xfrm>
        </p:grpSpPr>
        <p:grpSp>
          <p:nvGrpSpPr>
            <p:cNvPr id="114" name="Group 113">
              <a:extLst>
                <a:ext uri="{FF2B5EF4-FFF2-40B4-BE49-F238E27FC236}">
                  <a16:creationId xmlns:a16="http://schemas.microsoft.com/office/drawing/2014/main" id="{7B52C2D9-46FE-EF38-97FE-EA7C241ACDAF}"/>
                </a:ext>
              </a:extLst>
            </p:cNvPr>
            <p:cNvGrpSpPr/>
            <p:nvPr/>
          </p:nvGrpSpPr>
          <p:grpSpPr>
            <a:xfrm>
              <a:off x="1949116" y="2880360"/>
              <a:ext cx="916133" cy="2935149"/>
              <a:chOff x="1949116" y="2880360"/>
              <a:chExt cx="916133" cy="2935149"/>
            </a:xfrm>
          </p:grpSpPr>
          <p:sp>
            <p:nvSpPr>
              <p:cNvPr id="5" name="Oval 4">
                <a:extLst>
                  <a:ext uri="{FF2B5EF4-FFF2-40B4-BE49-F238E27FC236}">
                    <a16:creationId xmlns:a16="http://schemas.microsoft.com/office/drawing/2014/main" id="{5A6BB027-45CD-A648-9AC5-39C32415E062}"/>
                  </a:ext>
                </a:extLst>
              </p:cNvPr>
              <p:cNvSpPr/>
              <p:nvPr/>
            </p:nvSpPr>
            <p:spPr>
              <a:xfrm>
                <a:off x="2080810" y="2880360"/>
                <a:ext cx="652745" cy="67437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ln w="0"/>
                    <a:solidFill>
                      <a:schemeClr val="tx1"/>
                    </a:solidFill>
                    <a:effectLst>
                      <a:outerShdw blurRad="38100" dist="19050" dir="2700000" algn="tl" rotWithShape="0">
                        <a:schemeClr val="dk1">
                          <a:alpha val="40000"/>
                        </a:schemeClr>
                      </a:outerShdw>
                    </a:effectLst>
                  </a:rPr>
                  <a:t>Yt</a:t>
                </a:r>
                <a:endParaRPr lang="en-US" i="1" dirty="0">
                  <a:ln w="0"/>
                  <a:solidFill>
                    <a:schemeClr val="tx1"/>
                  </a:solidFill>
                  <a:effectLst>
                    <a:outerShdw blurRad="38100" dist="19050" dir="2700000" algn="tl" rotWithShape="0">
                      <a:schemeClr val="dk1">
                        <a:alpha val="40000"/>
                      </a:schemeClr>
                    </a:outerShdw>
                  </a:effectLst>
                </a:endParaRPr>
              </a:p>
            </p:txBody>
          </p:sp>
          <p:sp>
            <p:nvSpPr>
              <p:cNvPr id="6" name="Rounded Rectangle 5">
                <a:extLst>
                  <a:ext uri="{FF2B5EF4-FFF2-40B4-BE49-F238E27FC236}">
                    <a16:creationId xmlns:a16="http://schemas.microsoft.com/office/drawing/2014/main" id="{3BD7E749-B233-5E4C-9ED3-BD980228579A}"/>
                  </a:ext>
                </a:extLst>
              </p:cNvPr>
              <p:cNvSpPr/>
              <p:nvPr/>
            </p:nvSpPr>
            <p:spPr>
              <a:xfrm>
                <a:off x="1949116" y="4049793"/>
                <a:ext cx="916133"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RNN</a:t>
                </a:r>
                <a:endParaRPr lang="en-US" dirty="0"/>
              </a:p>
            </p:txBody>
          </p:sp>
          <p:cxnSp>
            <p:nvCxnSpPr>
              <p:cNvPr id="28" name="Straight Arrow Connector 27">
                <a:extLst>
                  <a:ext uri="{FF2B5EF4-FFF2-40B4-BE49-F238E27FC236}">
                    <a16:creationId xmlns:a16="http://schemas.microsoft.com/office/drawing/2014/main" id="{5329E986-F738-5D46-905F-107B7D703B13}"/>
                  </a:ext>
                </a:extLst>
              </p:cNvPr>
              <p:cNvCxnSpPr>
                <a:cxnSpLocks/>
                <a:stCxn id="6" idx="0"/>
                <a:endCxn id="5" idx="4"/>
              </p:cNvCxnSpPr>
              <p:nvPr/>
            </p:nvCxnSpPr>
            <p:spPr>
              <a:xfrm flipV="1">
                <a:off x="2407182" y="3554730"/>
                <a:ext cx="0" cy="49506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74548857-764B-D84C-A022-19AB0FDDC30F}"/>
                  </a:ext>
                </a:extLst>
              </p:cNvPr>
              <p:cNvCxnSpPr>
                <a:cxnSpLocks/>
                <a:stCxn id="35" idx="0"/>
                <a:endCxn id="6" idx="2"/>
              </p:cNvCxnSpPr>
              <p:nvPr/>
            </p:nvCxnSpPr>
            <p:spPr>
              <a:xfrm flipV="1">
                <a:off x="2407183" y="4700509"/>
                <a:ext cx="0" cy="440630"/>
              </a:xfrm>
              <a:prstGeom prst="straightConnector1">
                <a:avLst/>
              </a:prstGeom>
              <a:ln w="12700">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5" name="Oval 34">
                <a:extLst>
                  <a:ext uri="{FF2B5EF4-FFF2-40B4-BE49-F238E27FC236}">
                    <a16:creationId xmlns:a16="http://schemas.microsoft.com/office/drawing/2014/main" id="{830EEC1D-FEA4-194A-B471-585DE00C9173}"/>
                  </a:ext>
                </a:extLst>
              </p:cNvPr>
              <p:cNvSpPr/>
              <p:nvPr/>
            </p:nvSpPr>
            <p:spPr>
              <a:xfrm>
                <a:off x="2080810" y="5141139"/>
                <a:ext cx="652745"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Xt</a:t>
                </a:r>
                <a:endParaRPr lang="en-US" i="1" dirty="0"/>
              </a:p>
            </p:txBody>
          </p:sp>
        </p:grpSp>
        <p:cxnSp>
          <p:nvCxnSpPr>
            <p:cNvPr id="23" name="Connector: Elbow 22">
              <a:extLst>
                <a:ext uri="{FF2B5EF4-FFF2-40B4-BE49-F238E27FC236}">
                  <a16:creationId xmlns:a16="http://schemas.microsoft.com/office/drawing/2014/main" id="{C2CB5BFC-7AD1-E729-6B37-32219890A5F3}"/>
                </a:ext>
              </a:extLst>
            </p:cNvPr>
            <p:cNvCxnSpPr>
              <a:cxnSpLocks/>
            </p:cNvCxnSpPr>
            <p:nvPr/>
          </p:nvCxnSpPr>
          <p:spPr>
            <a:xfrm flipH="1">
              <a:off x="1949116" y="4375151"/>
              <a:ext cx="916133" cy="12700"/>
            </a:xfrm>
            <a:prstGeom prst="bentConnector5">
              <a:avLst>
                <a:gd name="adj1" fmla="val -24953"/>
                <a:gd name="adj2" fmla="val -4606543"/>
                <a:gd name="adj3" fmla="val 124953"/>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6" name="TextBox 115">
            <a:extLst>
              <a:ext uri="{FF2B5EF4-FFF2-40B4-BE49-F238E27FC236}">
                <a16:creationId xmlns:a16="http://schemas.microsoft.com/office/drawing/2014/main" id="{E23C6348-6344-B0B6-E80B-159C04D0E993}"/>
              </a:ext>
            </a:extLst>
          </p:cNvPr>
          <p:cNvSpPr txBox="1"/>
          <p:nvPr/>
        </p:nvSpPr>
        <p:spPr>
          <a:xfrm>
            <a:off x="6791000" y="4705388"/>
            <a:ext cx="537327" cy="369332"/>
          </a:xfrm>
          <a:prstGeom prst="rect">
            <a:avLst/>
          </a:prstGeom>
          <a:noFill/>
        </p:spPr>
        <p:txBody>
          <a:bodyPr wrap="none" rtlCol="0">
            <a:spAutoFit/>
          </a:bodyPr>
          <a:lstStyle/>
          <a:p>
            <a:r>
              <a:rPr lang="en-US" dirty="0" err="1"/>
              <a:t>W</a:t>
            </a:r>
            <a:r>
              <a:rPr lang="en-US" baseline="-25000" dirty="0" err="1"/>
              <a:t>xh</a:t>
            </a:r>
            <a:endParaRPr lang="en-US" baseline="-25000" dirty="0"/>
          </a:p>
        </p:txBody>
      </p:sp>
      <p:sp>
        <p:nvSpPr>
          <p:cNvPr id="117" name="TextBox 116">
            <a:extLst>
              <a:ext uri="{FF2B5EF4-FFF2-40B4-BE49-F238E27FC236}">
                <a16:creationId xmlns:a16="http://schemas.microsoft.com/office/drawing/2014/main" id="{4E3F790C-29BE-6B84-F06E-6DAF919ACFB2}"/>
              </a:ext>
            </a:extLst>
          </p:cNvPr>
          <p:cNvSpPr txBox="1"/>
          <p:nvPr/>
        </p:nvSpPr>
        <p:spPr>
          <a:xfrm>
            <a:off x="5478569" y="4722416"/>
            <a:ext cx="537327" cy="369332"/>
          </a:xfrm>
          <a:prstGeom prst="rect">
            <a:avLst/>
          </a:prstGeom>
          <a:noFill/>
        </p:spPr>
        <p:txBody>
          <a:bodyPr wrap="none" rtlCol="0">
            <a:spAutoFit/>
          </a:bodyPr>
          <a:lstStyle/>
          <a:p>
            <a:r>
              <a:rPr lang="en-US" dirty="0" err="1"/>
              <a:t>W</a:t>
            </a:r>
            <a:r>
              <a:rPr lang="en-US" baseline="-25000" dirty="0" err="1"/>
              <a:t>xh</a:t>
            </a:r>
            <a:endParaRPr lang="en-US" baseline="-25000" dirty="0"/>
          </a:p>
        </p:txBody>
      </p:sp>
      <p:sp>
        <p:nvSpPr>
          <p:cNvPr id="118" name="TextBox 117">
            <a:extLst>
              <a:ext uri="{FF2B5EF4-FFF2-40B4-BE49-F238E27FC236}">
                <a16:creationId xmlns:a16="http://schemas.microsoft.com/office/drawing/2014/main" id="{BBDFD8E1-1942-2A74-65B2-E7322197D216}"/>
              </a:ext>
            </a:extLst>
          </p:cNvPr>
          <p:cNvSpPr txBox="1"/>
          <p:nvPr/>
        </p:nvSpPr>
        <p:spPr>
          <a:xfrm>
            <a:off x="8582177" y="3550402"/>
            <a:ext cx="552504" cy="369332"/>
          </a:xfrm>
          <a:prstGeom prst="rect">
            <a:avLst/>
          </a:prstGeom>
          <a:noFill/>
          <a:ln>
            <a:noFill/>
          </a:ln>
        </p:spPr>
        <p:txBody>
          <a:bodyPr wrap="square" rtlCol="0">
            <a:spAutoFit/>
          </a:bodyPr>
          <a:lstStyle/>
          <a:p>
            <a:r>
              <a:rPr lang="en-US" dirty="0" err="1"/>
              <a:t>W</a:t>
            </a:r>
            <a:r>
              <a:rPr lang="en-US" baseline="-25000" dirty="0" err="1"/>
              <a:t>yh</a:t>
            </a:r>
            <a:endParaRPr lang="en-US" baseline="-25000" dirty="0"/>
          </a:p>
        </p:txBody>
      </p:sp>
      <p:sp>
        <p:nvSpPr>
          <p:cNvPr id="119" name="TextBox 118">
            <a:extLst>
              <a:ext uri="{FF2B5EF4-FFF2-40B4-BE49-F238E27FC236}">
                <a16:creationId xmlns:a16="http://schemas.microsoft.com/office/drawing/2014/main" id="{1381FD3A-E447-B9B6-9F4F-09B670074D2B}"/>
              </a:ext>
            </a:extLst>
          </p:cNvPr>
          <p:cNvSpPr txBox="1"/>
          <p:nvPr/>
        </p:nvSpPr>
        <p:spPr>
          <a:xfrm>
            <a:off x="8591120" y="4705388"/>
            <a:ext cx="537327" cy="369332"/>
          </a:xfrm>
          <a:prstGeom prst="rect">
            <a:avLst/>
          </a:prstGeom>
          <a:noFill/>
          <a:ln>
            <a:noFill/>
          </a:ln>
        </p:spPr>
        <p:txBody>
          <a:bodyPr wrap="none" rtlCol="0">
            <a:spAutoFit/>
          </a:bodyPr>
          <a:lstStyle/>
          <a:p>
            <a:r>
              <a:rPr lang="en-US" dirty="0" err="1"/>
              <a:t>W</a:t>
            </a:r>
            <a:r>
              <a:rPr lang="en-US" baseline="-25000" dirty="0" err="1"/>
              <a:t>xh</a:t>
            </a:r>
            <a:endParaRPr lang="en-US" baseline="-25000" dirty="0"/>
          </a:p>
        </p:txBody>
      </p:sp>
      <p:sp>
        <p:nvSpPr>
          <p:cNvPr id="123" name="TextBox 122">
            <a:extLst>
              <a:ext uri="{FF2B5EF4-FFF2-40B4-BE49-F238E27FC236}">
                <a16:creationId xmlns:a16="http://schemas.microsoft.com/office/drawing/2014/main" id="{07BDA4E3-BD0D-BBAF-4ADE-83DFDA78AAB0}"/>
              </a:ext>
            </a:extLst>
          </p:cNvPr>
          <p:cNvSpPr txBox="1"/>
          <p:nvPr/>
        </p:nvSpPr>
        <p:spPr>
          <a:xfrm>
            <a:off x="5429059" y="3547020"/>
            <a:ext cx="598094" cy="382357"/>
          </a:xfrm>
          <a:prstGeom prst="rect">
            <a:avLst/>
          </a:prstGeom>
          <a:noFill/>
        </p:spPr>
        <p:txBody>
          <a:bodyPr wrap="square" rtlCol="0">
            <a:spAutoFit/>
          </a:bodyPr>
          <a:lstStyle/>
          <a:p>
            <a:r>
              <a:rPr lang="en-US" dirty="0" err="1"/>
              <a:t>W</a:t>
            </a:r>
            <a:r>
              <a:rPr lang="en-US" baseline="-25000" dirty="0" err="1"/>
              <a:t>yh</a:t>
            </a:r>
            <a:endParaRPr lang="en-US" baseline="-25000" dirty="0"/>
          </a:p>
        </p:txBody>
      </p:sp>
      <p:sp>
        <p:nvSpPr>
          <p:cNvPr id="125" name="TextBox 124">
            <a:extLst>
              <a:ext uri="{FF2B5EF4-FFF2-40B4-BE49-F238E27FC236}">
                <a16:creationId xmlns:a16="http://schemas.microsoft.com/office/drawing/2014/main" id="{93502D45-346F-74D6-8AB1-8250637BDDFF}"/>
              </a:ext>
            </a:extLst>
          </p:cNvPr>
          <p:cNvSpPr txBox="1"/>
          <p:nvPr/>
        </p:nvSpPr>
        <p:spPr>
          <a:xfrm>
            <a:off x="6782823" y="3563473"/>
            <a:ext cx="591582" cy="375845"/>
          </a:xfrm>
          <a:prstGeom prst="rect">
            <a:avLst/>
          </a:prstGeom>
          <a:noFill/>
        </p:spPr>
        <p:txBody>
          <a:bodyPr wrap="square" rtlCol="0">
            <a:spAutoFit/>
          </a:bodyPr>
          <a:lstStyle/>
          <a:p>
            <a:r>
              <a:rPr lang="en-US" dirty="0" err="1"/>
              <a:t>W</a:t>
            </a:r>
            <a:r>
              <a:rPr lang="en-US" baseline="-25000" dirty="0" err="1"/>
              <a:t>yh</a:t>
            </a:r>
            <a:endParaRPr lang="en-US" baseline="-25000" dirty="0"/>
          </a:p>
        </p:txBody>
      </p:sp>
      <p:sp>
        <p:nvSpPr>
          <p:cNvPr id="126" name="TextBox 125">
            <a:extLst>
              <a:ext uri="{FF2B5EF4-FFF2-40B4-BE49-F238E27FC236}">
                <a16:creationId xmlns:a16="http://schemas.microsoft.com/office/drawing/2014/main" id="{6635EA3A-D2D3-9F1C-B52A-DE337582E0E8}"/>
              </a:ext>
            </a:extLst>
          </p:cNvPr>
          <p:cNvSpPr txBox="1"/>
          <p:nvPr/>
        </p:nvSpPr>
        <p:spPr>
          <a:xfrm>
            <a:off x="4118011" y="3552894"/>
            <a:ext cx="545990" cy="382357"/>
          </a:xfrm>
          <a:prstGeom prst="rect">
            <a:avLst/>
          </a:prstGeom>
          <a:noFill/>
        </p:spPr>
        <p:txBody>
          <a:bodyPr wrap="square" rtlCol="0">
            <a:spAutoFit/>
          </a:bodyPr>
          <a:lstStyle/>
          <a:p>
            <a:r>
              <a:rPr lang="en-US" dirty="0" err="1"/>
              <a:t>W</a:t>
            </a:r>
            <a:r>
              <a:rPr lang="en-US" baseline="-25000" dirty="0" err="1"/>
              <a:t>yh</a:t>
            </a:r>
            <a:endParaRPr lang="en-US" baseline="-25000" dirty="0"/>
          </a:p>
        </p:txBody>
      </p:sp>
      <p:sp>
        <p:nvSpPr>
          <p:cNvPr id="129" name="TextBox 128">
            <a:extLst>
              <a:ext uri="{FF2B5EF4-FFF2-40B4-BE49-F238E27FC236}">
                <a16:creationId xmlns:a16="http://schemas.microsoft.com/office/drawing/2014/main" id="{8245F6C4-FD8A-B782-0087-2C171921B111}"/>
              </a:ext>
            </a:extLst>
          </p:cNvPr>
          <p:cNvSpPr txBox="1"/>
          <p:nvPr/>
        </p:nvSpPr>
        <p:spPr>
          <a:xfrm>
            <a:off x="838200" y="1836747"/>
            <a:ext cx="8934449" cy="369332"/>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Re-use the same </a:t>
            </a:r>
            <a:r>
              <a:rPr lang="en-US" sz="1800" b="1" dirty="0">
                <a:latin typeface="Times New Roman" panose="02020603050405020304" pitchFamily="18" charset="0"/>
                <a:cs typeface="Times New Roman" panose="02020603050405020304" pitchFamily="18" charset="0"/>
              </a:rPr>
              <a:t>weight matrices</a:t>
            </a:r>
            <a:r>
              <a:rPr lang="en-US" sz="1800" dirty="0">
                <a:latin typeface="Times New Roman" panose="02020603050405020304" pitchFamily="18" charset="0"/>
                <a:cs typeface="Times New Roman" panose="02020603050405020304" pitchFamily="18" charset="0"/>
              </a:rPr>
              <a:t> at every time step</a:t>
            </a:r>
          </a:p>
        </p:txBody>
      </p:sp>
      <p:sp>
        <p:nvSpPr>
          <p:cNvPr id="134" name="TextBox 133">
            <a:extLst>
              <a:ext uri="{FF2B5EF4-FFF2-40B4-BE49-F238E27FC236}">
                <a16:creationId xmlns:a16="http://schemas.microsoft.com/office/drawing/2014/main" id="{67F1456E-F86F-7E53-6533-E6692B977962}"/>
              </a:ext>
            </a:extLst>
          </p:cNvPr>
          <p:cNvSpPr txBox="1"/>
          <p:nvPr/>
        </p:nvSpPr>
        <p:spPr>
          <a:xfrm>
            <a:off x="5245118" y="4381501"/>
            <a:ext cx="550151" cy="369332"/>
          </a:xfrm>
          <a:prstGeom prst="rect">
            <a:avLst/>
          </a:prstGeom>
          <a:noFill/>
        </p:spPr>
        <p:txBody>
          <a:bodyPr wrap="none" rtlCol="0">
            <a:spAutoFit/>
          </a:bodyPr>
          <a:lstStyle/>
          <a:p>
            <a:r>
              <a:rPr lang="en-US" dirty="0" err="1"/>
              <a:t>W</a:t>
            </a:r>
            <a:r>
              <a:rPr lang="en-US" baseline="-25000" dirty="0" err="1"/>
              <a:t>hh</a:t>
            </a:r>
            <a:endParaRPr lang="en-US" baseline="-25000" dirty="0"/>
          </a:p>
        </p:txBody>
      </p:sp>
      <p:sp>
        <p:nvSpPr>
          <p:cNvPr id="135" name="TextBox 134">
            <a:extLst>
              <a:ext uri="{FF2B5EF4-FFF2-40B4-BE49-F238E27FC236}">
                <a16:creationId xmlns:a16="http://schemas.microsoft.com/office/drawing/2014/main" id="{AE4A8680-180B-6770-EE21-20902470C0C9}"/>
              </a:ext>
            </a:extLst>
          </p:cNvPr>
          <p:cNvSpPr txBox="1"/>
          <p:nvPr/>
        </p:nvSpPr>
        <p:spPr>
          <a:xfrm>
            <a:off x="6578810" y="4353084"/>
            <a:ext cx="550151" cy="369332"/>
          </a:xfrm>
          <a:prstGeom prst="rect">
            <a:avLst/>
          </a:prstGeom>
          <a:noFill/>
        </p:spPr>
        <p:txBody>
          <a:bodyPr wrap="none" rtlCol="0">
            <a:spAutoFit/>
          </a:bodyPr>
          <a:lstStyle/>
          <a:p>
            <a:r>
              <a:rPr lang="en-US" dirty="0" err="1"/>
              <a:t>W</a:t>
            </a:r>
            <a:r>
              <a:rPr lang="en-US" baseline="-25000" dirty="0" err="1"/>
              <a:t>hh</a:t>
            </a:r>
            <a:endParaRPr lang="en-US" baseline="-25000" dirty="0"/>
          </a:p>
        </p:txBody>
      </p:sp>
      <p:sp>
        <p:nvSpPr>
          <p:cNvPr id="136" name="TextBox 135">
            <a:extLst>
              <a:ext uri="{FF2B5EF4-FFF2-40B4-BE49-F238E27FC236}">
                <a16:creationId xmlns:a16="http://schemas.microsoft.com/office/drawing/2014/main" id="{47B9F3F9-EF5A-8C2B-BBE2-99BB454B4711}"/>
              </a:ext>
            </a:extLst>
          </p:cNvPr>
          <p:cNvSpPr txBox="1"/>
          <p:nvPr/>
        </p:nvSpPr>
        <p:spPr>
          <a:xfrm>
            <a:off x="8101041" y="4336056"/>
            <a:ext cx="550151" cy="369332"/>
          </a:xfrm>
          <a:prstGeom prst="rect">
            <a:avLst/>
          </a:prstGeom>
          <a:noFill/>
          <a:ln>
            <a:noFill/>
          </a:ln>
        </p:spPr>
        <p:txBody>
          <a:bodyPr wrap="square" rtlCol="0">
            <a:spAutoFit/>
          </a:bodyPr>
          <a:lstStyle/>
          <a:p>
            <a:r>
              <a:rPr lang="en-US" dirty="0" err="1"/>
              <a:t>W</a:t>
            </a:r>
            <a:r>
              <a:rPr lang="en-US" baseline="-25000" dirty="0" err="1"/>
              <a:t>hh</a:t>
            </a:r>
            <a:endParaRPr lang="en-US" baseline="-25000" dirty="0"/>
          </a:p>
        </p:txBody>
      </p:sp>
      <p:sp>
        <p:nvSpPr>
          <p:cNvPr id="137" name="Slide Number Placeholder 3">
            <a:extLst>
              <a:ext uri="{FF2B5EF4-FFF2-40B4-BE49-F238E27FC236}">
                <a16:creationId xmlns:a16="http://schemas.microsoft.com/office/drawing/2014/main" id="{5AA6A941-6276-99D1-F31F-32FA3AFF666F}"/>
              </a:ext>
            </a:extLst>
          </p:cNvPr>
          <p:cNvSpPr txBox="1">
            <a:spLocks/>
          </p:cNvSpPr>
          <p:nvPr/>
        </p:nvSpPr>
        <p:spPr>
          <a:xfrm>
            <a:off x="4549" y="617114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17</a:t>
            </a:fld>
            <a:endParaRPr lang="en-US" dirty="0"/>
          </a:p>
        </p:txBody>
      </p:sp>
      <p:sp>
        <p:nvSpPr>
          <p:cNvPr id="138" name="TextBox 137">
            <a:extLst>
              <a:ext uri="{FF2B5EF4-FFF2-40B4-BE49-F238E27FC236}">
                <a16:creationId xmlns:a16="http://schemas.microsoft.com/office/drawing/2014/main" id="{BAF8E256-882A-3CAC-49A5-FF7EA114B8F6}"/>
              </a:ext>
            </a:extLst>
          </p:cNvPr>
          <p:cNvSpPr txBox="1"/>
          <p:nvPr/>
        </p:nvSpPr>
        <p:spPr>
          <a:xfrm>
            <a:off x="9994434" y="2873950"/>
            <a:ext cx="2165530" cy="1200329"/>
          </a:xfrm>
          <a:prstGeom prst="rect">
            <a:avLst/>
          </a:prstGeom>
          <a:noFill/>
          <a:ln>
            <a:solidFill>
              <a:schemeClr val="accent1">
                <a:shade val="15000"/>
              </a:schemeClr>
            </a:solidFill>
          </a:ln>
        </p:spPr>
        <p:txBody>
          <a:bodyPr wrap="square" rtlCol="0">
            <a:spAutoFit/>
          </a:bodyPr>
          <a:lstStyle/>
          <a:p>
            <a:r>
              <a:rPr lang="en-CA" dirty="0"/>
              <a:t>W</a:t>
            </a:r>
            <a:r>
              <a:rPr lang="en-CA" sz="1200" dirty="0"/>
              <a:t>hh</a:t>
            </a:r>
            <a:r>
              <a:rPr lang="en-CA" dirty="0"/>
              <a:t> = Weight matrices that is used to update hidden state</a:t>
            </a:r>
          </a:p>
        </p:txBody>
      </p:sp>
      <p:sp>
        <p:nvSpPr>
          <p:cNvPr id="151" name="TextBox 150">
            <a:extLst>
              <a:ext uri="{FF2B5EF4-FFF2-40B4-BE49-F238E27FC236}">
                <a16:creationId xmlns:a16="http://schemas.microsoft.com/office/drawing/2014/main" id="{51C6487C-BDF4-63A7-B693-C2DF0E94B10A}"/>
              </a:ext>
            </a:extLst>
          </p:cNvPr>
          <p:cNvSpPr txBox="1"/>
          <p:nvPr/>
        </p:nvSpPr>
        <p:spPr>
          <a:xfrm>
            <a:off x="9994434" y="4519151"/>
            <a:ext cx="2165530" cy="1200329"/>
          </a:xfrm>
          <a:prstGeom prst="rect">
            <a:avLst/>
          </a:prstGeom>
          <a:noFill/>
          <a:ln>
            <a:solidFill>
              <a:schemeClr val="accent1">
                <a:shade val="15000"/>
              </a:schemeClr>
            </a:solidFill>
          </a:ln>
        </p:spPr>
        <p:txBody>
          <a:bodyPr wrap="square" rtlCol="0">
            <a:spAutoFit/>
          </a:bodyPr>
          <a:lstStyle/>
          <a:p>
            <a:r>
              <a:rPr lang="en-CA" dirty="0"/>
              <a:t>W</a:t>
            </a:r>
            <a:r>
              <a:rPr lang="en-CA" sz="1400" dirty="0"/>
              <a:t>xh </a:t>
            </a:r>
            <a:r>
              <a:rPr lang="en-CA" dirty="0"/>
              <a:t>= Weight matrices connecting the input to hidden state layer</a:t>
            </a:r>
          </a:p>
        </p:txBody>
      </p:sp>
      <p:sp>
        <p:nvSpPr>
          <p:cNvPr id="152" name="TextBox 151">
            <a:extLst>
              <a:ext uri="{FF2B5EF4-FFF2-40B4-BE49-F238E27FC236}">
                <a16:creationId xmlns:a16="http://schemas.microsoft.com/office/drawing/2014/main" id="{F95AF7CA-BC7F-DDBB-E788-A62221D9EBB3}"/>
              </a:ext>
            </a:extLst>
          </p:cNvPr>
          <p:cNvSpPr txBox="1"/>
          <p:nvPr/>
        </p:nvSpPr>
        <p:spPr>
          <a:xfrm>
            <a:off x="9996055" y="1342230"/>
            <a:ext cx="2114090" cy="1200329"/>
          </a:xfrm>
          <a:prstGeom prst="rect">
            <a:avLst/>
          </a:prstGeom>
          <a:noFill/>
          <a:ln>
            <a:solidFill>
              <a:schemeClr val="accent1">
                <a:shade val="15000"/>
              </a:schemeClr>
            </a:solidFill>
          </a:ln>
        </p:spPr>
        <p:txBody>
          <a:bodyPr wrap="square" rtlCol="0">
            <a:spAutoFit/>
          </a:bodyPr>
          <a:lstStyle/>
          <a:p>
            <a:r>
              <a:rPr lang="en-CA" dirty="0"/>
              <a:t>W</a:t>
            </a:r>
            <a:r>
              <a:rPr lang="en-CA" sz="1400" dirty="0"/>
              <a:t>yh</a:t>
            </a:r>
            <a:r>
              <a:rPr lang="en-CA" dirty="0"/>
              <a:t> = Weight matrices define to update to generate predicted output</a:t>
            </a:r>
          </a:p>
        </p:txBody>
      </p:sp>
      <p:sp>
        <p:nvSpPr>
          <p:cNvPr id="60" name="TextBox 59">
            <a:extLst>
              <a:ext uri="{FF2B5EF4-FFF2-40B4-BE49-F238E27FC236}">
                <a16:creationId xmlns:a16="http://schemas.microsoft.com/office/drawing/2014/main" id="{F3954653-7A42-E346-BA2A-F54708A89348}"/>
              </a:ext>
            </a:extLst>
          </p:cNvPr>
          <p:cNvSpPr txBox="1"/>
          <p:nvPr/>
        </p:nvSpPr>
        <p:spPr>
          <a:xfrm>
            <a:off x="3697705" y="5842162"/>
            <a:ext cx="5102963"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[Source: </a:t>
            </a:r>
            <a:r>
              <a:rPr lang="en-IN" sz="1000" dirty="0">
                <a:latin typeface="Times New Roman" panose="02020603050405020304" pitchFamily="18" charset="0"/>
                <a:cs typeface="Times New Roman" panose="02020603050405020304" pitchFamily="18" charset="0"/>
                <a:hlinkClick r:id="rId2"/>
              </a:rPr>
              <a:t>https://tinyurl.com/3pawnch9</a:t>
            </a:r>
            <a:r>
              <a:rPr lang="en-IN" sz="1000" dirty="0">
                <a:latin typeface="Times New Roman" panose="02020603050405020304" pitchFamily="18" charset="0"/>
                <a:cs typeface="Times New Roman" panose="02020603050405020304" pitchFamily="18" charset="0"/>
              </a:rPr>
              <a:t> ]</a:t>
            </a:r>
            <a:endParaRPr lang="en-CA" sz="1000" dirty="0"/>
          </a:p>
        </p:txBody>
      </p:sp>
    </p:spTree>
    <p:extLst>
      <p:ext uri="{BB962C8B-B14F-4D97-AF65-F5344CB8AC3E}">
        <p14:creationId xmlns:p14="http://schemas.microsoft.com/office/powerpoint/2010/main" val="126657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par>
                                <p:cTn id="33" presetID="10"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fade">
                                      <p:cBhvr>
                                        <p:cTn id="38" dur="500"/>
                                        <p:tgtEl>
                                          <p:spTgt spid="84"/>
                                        </p:tgtEl>
                                      </p:cBhvr>
                                    </p:animEffect>
                                  </p:childTnLst>
                                </p:cTn>
                              </p:par>
                              <p:par>
                                <p:cTn id="39" presetID="10" presetClass="entr" presetSubtype="0" fill="hold" nodeType="with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fade">
                                      <p:cBhvr>
                                        <p:cTn id="41" dur="500"/>
                                        <p:tgtEl>
                                          <p:spTgt spid="85"/>
                                        </p:tgtEl>
                                      </p:cBhvr>
                                    </p:animEffect>
                                  </p:childTnLst>
                                </p:cTn>
                              </p:par>
                              <p:par>
                                <p:cTn id="42" presetID="10" presetClass="entr" presetSubtype="0" fill="hold" nodeType="withEffect">
                                  <p:stCondLst>
                                    <p:cond delay="0"/>
                                  </p:stCondLst>
                                  <p:childTnLst>
                                    <p:set>
                                      <p:cBhvr>
                                        <p:cTn id="43" dur="1" fill="hold">
                                          <p:stCondLst>
                                            <p:cond delay="0"/>
                                          </p:stCondLst>
                                        </p:cTn>
                                        <p:tgtEl>
                                          <p:spTgt spid="86"/>
                                        </p:tgtEl>
                                        <p:attrNameLst>
                                          <p:attrName>style.visibility</p:attrName>
                                        </p:attrNameLst>
                                      </p:cBhvr>
                                      <p:to>
                                        <p:strVal val="visible"/>
                                      </p:to>
                                    </p:set>
                                    <p:animEffect transition="in" filter="fade">
                                      <p:cBhvr>
                                        <p:cTn id="44" dur="500"/>
                                        <p:tgtEl>
                                          <p:spTgt spid="8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500"/>
                                        <p:tgtEl>
                                          <p:spTgt spid="8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par>
                                <p:cTn id="53" presetID="10" presetClass="entr" presetSubtype="0" fill="hold"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500"/>
                                        <p:tgtEl>
                                          <p:spTgt spid="6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fade">
                                      <p:cBhvr>
                                        <p:cTn id="58" dur="500"/>
                                        <p:tgtEl>
                                          <p:spTgt spid="66"/>
                                        </p:tgtEl>
                                      </p:cBhvr>
                                    </p:animEffect>
                                  </p:childTnLst>
                                </p:cTn>
                              </p:par>
                              <p:par>
                                <p:cTn id="59" presetID="10" presetClass="entr" presetSubtype="0" fill="hold" nodeType="withEffect">
                                  <p:stCondLst>
                                    <p:cond delay="0"/>
                                  </p:stCondLst>
                                  <p:childTnLst>
                                    <p:set>
                                      <p:cBhvr>
                                        <p:cTn id="60" dur="1" fill="hold">
                                          <p:stCondLst>
                                            <p:cond delay="0"/>
                                          </p:stCondLst>
                                        </p:cTn>
                                        <p:tgtEl>
                                          <p:spTgt spid="92"/>
                                        </p:tgtEl>
                                        <p:attrNameLst>
                                          <p:attrName>style.visibility</p:attrName>
                                        </p:attrNameLst>
                                      </p:cBhvr>
                                      <p:to>
                                        <p:strVal val="visible"/>
                                      </p:to>
                                    </p:set>
                                    <p:animEffect transition="in" filter="fade">
                                      <p:cBhvr>
                                        <p:cTn id="61" dur="500"/>
                                        <p:tgtEl>
                                          <p:spTgt spid="92"/>
                                        </p:tgtEl>
                                      </p:cBhvr>
                                    </p:animEffect>
                                  </p:childTnLst>
                                </p:cTn>
                              </p:par>
                              <p:par>
                                <p:cTn id="62" presetID="10" presetClass="entr" presetSubtype="0" fill="hold" nodeType="withEffect">
                                  <p:stCondLst>
                                    <p:cond delay="0"/>
                                  </p:stCondLst>
                                  <p:childTnLst>
                                    <p:set>
                                      <p:cBhvr>
                                        <p:cTn id="63" dur="1" fill="hold">
                                          <p:stCondLst>
                                            <p:cond delay="0"/>
                                          </p:stCondLst>
                                        </p:cTn>
                                        <p:tgtEl>
                                          <p:spTgt spid="91"/>
                                        </p:tgtEl>
                                        <p:attrNameLst>
                                          <p:attrName>style.visibility</p:attrName>
                                        </p:attrNameLst>
                                      </p:cBhvr>
                                      <p:to>
                                        <p:strVal val="visible"/>
                                      </p:to>
                                    </p:set>
                                    <p:animEffect transition="in" filter="fade">
                                      <p:cBhvr>
                                        <p:cTn id="64" dur="500"/>
                                        <p:tgtEl>
                                          <p:spTgt spid="9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9"/>
                                        </p:tgtEl>
                                        <p:attrNameLst>
                                          <p:attrName>style.visibility</p:attrName>
                                        </p:attrNameLst>
                                      </p:cBhvr>
                                      <p:to>
                                        <p:strVal val="visible"/>
                                      </p:to>
                                    </p:set>
                                    <p:animEffect transition="in" filter="fade">
                                      <p:cBhvr>
                                        <p:cTn id="72" dur="500"/>
                                        <p:tgtEl>
                                          <p:spTgt spid="6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0"/>
                                        </p:tgtEl>
                                        <p:attrNameLst>
                                          <p:attrName>style.visibility</p:attrName>
                                        </p:attrNameLst>
                                      </p:cBhvr>
                                      <p:to>
                                        <p:strVal val="visible"/>
                                      </p:to>
                                    </p:set>
                                    <p:animEffect transition="in" filter="fade">
                                      <p:cBhvr>
                                        <p:cTn id="75" dur="500"/>
                                        <p:tgtEl>
                                          <p:spTgt spid="70"/>
                                        </p:tgtEl>
                                      </p:cBhvr>
                                    </p:animEffect>
                                  </p:childTnLst>
                                </p:cTn>
                              </p:par>
                              <p:par>
                                <p:cTn id="76" presetID="10" presetClass="entr" presetSubtype="0" fill="hold" nodeType="withEffect">
                                  <p:stCondLst>
                                    <p:cond delay="0"/>
                                  </p:stCondLst>
                                  <p:childTnLst>
                                    <p:set>
                                      <p:cBhvr>
                                        <p:cTn id="77" dur="1" fill="hold">
                                          <p:stCondLst>
                                            <p:cond delay="0"/>
                                          </p:stCondLst>
                                        </p:cTn>
                                        <p:tgtEl>
                                          <p:spTgt spid="76"/>
                                        </p:tgtEl>
                                        <p:attrNameLst>
                                          <p:attrName>style.visibility</p:attrName>
                                        </p:attrNameLst>
                                      </p:cBhvr>
                                      <p:to>
                                        <p:strVal val="visible"/>
                                      </p:to>
                                    </p:set>
                                    <p:animEffect transition="in" filter="fade">
                                      <p:cBhvr>
                                        <p:cTn id="78" dur="500"/>
                                        <p:tgtEl>
                                          <p:spTgt spid="76"/>
                                        </p:tgtEl>
                                      </p:cBhvr>
                                    </p:animEffect>
                                  </p:childTnLst>
                                </p:cTn>
                              </p:par>
                              <p:par>
                                <p:cTn id="79" presetID="10" presetClass="entr" presetSubtype="0" fill="hold" nodeType="withEffect">
                                  <p:stCondLst>
                                    <p:cond delay="0"/>
                                  </p:stCondLst>
                                  <p:childTnLst>
                                    <p:set>
                                      <p:cBhvr>
                                        <p:cTn id="80" dur="1" fill="hold">
                                          <p:stCondLst>
                                            <p:cond delay="0"/>
                                          </p:stCondLst>
                                        </p:cTn>
                                        <p:tgtEl>
                                          <p:spTgt spid="93"/>
                                        </p:tgtEl>
                                        <p:attrNameLst>
                                          <p:attrName>style.visibility</p:attrName>
                                        </p:attrNameLst>
                                      </p:cBhvr>
                                      <p:to>
                                        <p:strVal val="visible"/>
                                      </p:to>
                                    </p:set>
                                    <p:animEffect transition="in" filter="fade">
                                      <p:cBhvr>
                                        <p:cTn id="81" dur="500"/>
                                        <p:tgtEl>
                                          <p:spTgt spid="9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8"/>
                                        </p:tgtEl>
                                        <p:attrNameLst>
                                          <p:attrName>style.visibility</p:attrName>
                                        </p:attrNameLst>
                                      </p:cBhvr>
                                      <p:to>
                                        <p:strVal val="visible"/>
                                      </p:to>
                                    </p:set>
                                    <p:animEffect transition="in" filter="fade">
                                      <p:cBhvr>
                                        <p:cTn id="84" dur="500"/>
                                        <p:tgtEl>
                                          <p:spTgt spid="9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9"/>
                                        </p:tgtEl>
                                        <p:attrNameLst>
                                          <p:attrName>style.visibility</p:attrName>
                                        </p:attrNameLst>
                                      </p:cBhvr>
                                      <p:to>
                                        <p:strVal val="visible"/>
                                      </p:to>
                                    </p:set>
                                    <p:animEffect transition="in" filter="fade">
                                      <p:cBhvr>
                                        <p:cTn id="87" dur="500"/>
                                        <p:tgtEl>
                                          <p:spTgt spid="9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0"/>
                                        </p:tgtEl>
                                        <p:attrNameLst>
                                          <p:attrName>style.visibility</p:attrName>
                                        </p:attrNameLst>
                                      </p:cBhvr>
                                      <p:to>
                                        <p:strVal val="visible"/>
                                      </p:to>
                                    </p:set>
                                    <p:animEffect transition="in" filter="fade">
                                      <p:cBhvr>
                                        <p:cTn id="90" dur="500"/>
                                        <p:tgtEl>
                                          <p:spTgt spid="10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fade">
                                      <p:cBhvr>
                                        <p:cTn id="93" dur="500"/>
                                        <p:tgtEl>
                                          <p:spTgt spid="12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1"/>
                                        </p:tgtEl>
                                        <p:attrNameLst>
                                          <p:attrName>style.visibility</p:attrName>
                                        </p:attrNameLst>
                                      </p:cBhvr>
                                      <p:to>
                                        <p:strVal val="visible"/>
                                      </p:to>
                                    </p:set>
                                    <p:animEffect transition="in" filter="fade">
                                      <p:cBhvr>
                                        <p:cTn id="96" dur="500"/>
                                        <p:tgtEl>
                                          <p:spTgt spid="12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22"/>
                                        </p:tgtEl>
                                        <p:attrNameLst>
                                          <p:attrName>style.visibility</p:attrName>
                                        </p:attrNameLst>
                                      </p:cBhvr>
                                      <p:to>
                                        <p:strVal val="visible"/>
                                      </p:to>
                                    </p:set>
                                    <p:animEffect transition="in" filter="fade">
                                      <p:cBhvr>
                                        <p:cTn id="99" dur="500"/>
                                        <p:tgtEl>
                                          <p:spTgt spid="122"/>
                                        </p:tgtEl>
                                      </p:cBhvr>
                                    </p:animEffect>
                                  </p:childTnLst>
                                </p:cTn>
                              </p:par>
                              <p:par>
                                <p:cTn id="100" presetID="10" presetClass="entr" presetSubtype="0" fill="hold" nodeType="withEffect">
                                  <p:stCondLst>
                                    <p:cond delay="0"/>
                                  </p:stCondLst>
                                  <p:childTnLst>
                                    <p:set>
                                      <p:cBhvr>
                                        <p:cTn id="101" dur="1" fill="hold">
                                          <p:stCondLst>
                                            <p:cond delay="0"/>
                                          </p:stCondLst>
                                        </p:cTn>
                                        <p:tgtEl>
                                          <p:spTgt spid="124"/>
                                        </p:tgtEl>
                                        <p:attrNameLst>
                                          <p:attrName>style.visibility</p:attrName>
                                        </p:attrNameLst>
                                      </p:cBhvr>
                                      <p:to>
                                        <p:strVal val="visible"/>
                                      </p:to>
                                    </p:set>
                                    <p:animEffect transition="in" filter="fade">
                                      <p:cBhvr>
                                        <p:cTn id="102" dur="500"/>
                                        <p:tgtEl>
                                          <p:spTgt spid="12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77"/>
                                        </p:tgtEl>
                                        <p:attrNameLst>
                                          <p:attrName>style.visibility</p:attrName>
                                        </p:attrNameLst>
                                      </p:cBhvr>
                                      <p:to>
                                        <p:strVal val="visible"/>
                                      </p:to>
                                    </p:set>
                                    <p:animEffect transition="in" filter="fade">
                                      <p:cBhvr>
                                        <p:cTn id="105" dur="500"/>
                                        <p:tgtEl>
                                          <p:spTgt spid="77"/>
                                        </p:tgtEl>
                                      </p:cBhvr>
                                    </p:animEffect>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74"/>
                                        </p:tgtEl>
                                        <p:attrNameLst>
                                          <p:attrName>style.visibility</p:attrName>
                                        </p:attrNameLst>
                                      </p:cBhvr>
                                      <p:to>
                                        <p:strVal val="visible"/>
                                      </p:to>
                                    </p:set>
                                    <p:animEffect transition="in" filter="fade">
                                      <p:cBhvr>
                                        <p:cTn id="110" dur="1000"/>
                                        <p:tgtEl>
                                          <p:spTgt spid="74"/>
                                        </p:tgtEl>
                                      </p:cBhvr>
                                    </p:animEffect>
                                    <p:anim calcmode="lin" valueType="num">
                                      <p:cBhvr>
                                        <p:cTn id="111" dur="1000" fill="hold"/>
                                        <p:tgtEl>
                                          <p:spTgt spid="74"/>
                                        </p:tgtEl>
                                        <p:attrNameLst>
                                          <p:attrName>ppt_x</p:attrName>
                                        </p:attrNameLst>
                                      </p:cBhvr>
                                      <p:tavLst>
                                        <p:tav tm="0">
                                          <p:val>
                                            <p:strVal val="#ppt_x"/>
                                          </p:val>
                                        </p:tav>
                                        <p:tav tm="100000">
                                          <p:val>
                                            <p:strVal val="#ppt_x"/>
                                          </p:val>
                                        </p:tav>
                                      </p:tavLst>
                                    </p:anim>
                                    <p:anim calcmode="lin" valueType="num">
                                      <p:cBhvr>
                                        <p:cTn id="112" dur="1000" fill="hold"/>
                                        <p:tgtEl>
                                          <p:spTgt spid="74"/>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117"/>
                                        </p:tgtEl>
                                        <p:attrNameLst>
                                          <p:attrName>style.visibility</p:attrName>
                                        </p:attrNameLst>
                                      </p:cBhvr>
                                      <p:to>
                                        <p:strVal val="visible"/>
                                      </p:to>
                                    </p:set>
                                    <p:animEffect transition="in" filter="fade">
                                      <p:cBhvr>
                                        <p:cTn id="115" dur="1000"/>
                                        <p:tgtEl>
                                          <p:spTgt spid="117"/>
                                        </p:tgtEl>
                                      </p:cBhvr>
                                    </p:animEffect>
                                    <p:anim calcmode="lin" valueType="num">
                                      <p:cBhvr>
                                        <p:cTn id="116" dur="1000" fill="hold"/>
                                        <p:tgtEl>
                                          <p:spTgt spid="117"/>
                                        </p:tgtEl>
                                        <p:attrNameLst>
                                          <p:attrName>ppt_x</p:attrName>
                                        </p:attrNameLst>
                                      </p:cBhvr>
                                      <p:tavLst>
                                        <p:tav tm="0">
                                          <p:val>
                                            <p:strVal val="#ppt_x"/>
                                          </p:val>
                                        </p:tav>
                                        <p:tav tm="100000">
                                          <p:val>
                                            <p:strVal val="#ppt_x"/>
                                          </p:val>
                                        </p:tav>
                                      </p:tavLst>
                                    </p:anim>
                                    <p:anim calcmode="lin" valueType="num">
                                      <p:cBhvr>
                                        <p:cTn id="117" dur="1000" fill="hold"/>
                                        <p:tgtEl>
                                          <p:spTgt spid="117"/>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116"/>
                                        </p:tgtEl>
                                        <p:attrNameLst>
                                          <p:attrName>style.visibility</p:attrName>
                                        </p:attrNameLst>
                                      </p:cBhvr>
                                      <p:to>
                                        <p:strVal val="visible"/>
                                      </p:to>
                                    </p:set>
                                    <p:animEffect transition="in" filter="fade">
                                      <p:cBhvr>
                                        <p:cTn id="120" dur="1000"/>
                                        <p:tgtEl>
                                          <p:spTgt spid="116"/>
                                        </p:tgtEl>
                                      </p:cBhvr>
                                    </p:animEffect>
                                    <p:anim calcmode="lin" valueType="num">
                                      <p:cBhvr>
                                        <p:cTn id="121" dur="1000" fill="hold"/>
                                        <p:tgtEl>
                                          <p:spTgt spid="116"/>
                                        </p:tgtEl>
                                        <p:attrNameLst>
                                          <p:attrName>ppt_x</p:attrName>
                                        </p:attrNameLst>
                                      </p:cBhvr>
                                      <p:tavLst>
                                        <p:tav tm="0">
                                          <p:val>
                                            <p:strVal val="#ppt_x"/>
                                          </p:val>
                                        </p:tav>
                                        <p:tav tm="100000">
                                          <p:val>
                                            <p:strVal val="#ppt_x"/>
                                          </p:val>
                                        </p:tav>
                                      </p:tavLst>
                                    </p:anim>
                                    <p:anim calcmode="lin" valueType="num">
                                      <p:cBhvr>
                                        <p:cTn id="122" dur="1000" fill="hold"/>
                                        <p:tgtEl>
                                          <p:spTgt spid="116"/>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119"/>
                                        </p:tgtEl>
                                        <p:attrNameLst>
                                          <p:attrName>style.visibility</p:attrName>
                                        </p:attrNameLst>
                                      </p:cBhvr>
                                      <p:to>
                                        <p:strVal val="visible"/>
                                      </p:to>
                                    </p:set>
                                    <p:animEffect transition="in" filter="fade">
                                      <p:cBhvr>
                                        <p:cTn id="125" dur="1000"/>
                                        <p:tgtEl>
                                          <p:spTgt spid="119"/>
                                        </p:tgtEl>
                                      </p:cBhvr>
                                    </p:animEffect>
                                    <p:anim calcmode="lin" valueType="num">
                                      <p:cBhvr>
                                        <p:cTn id="126" dur="1000" fill="hold"/>
                                        <p:tgtEl>
                                          <p:spTgt spid="119"/>
                                        </p:tgtEl>
                                        <p:attrNameLst>
                                          <p:attrName>ppt_x</p:attrName>
                                        </p:attrNameLst>
                                      </p:cBhvr>
                                      <p:tavLst>
                                        <p:tav tm="0">
                                          <p:val>
                                            <p:strVal val="#ppt_x"/>
                                          </p:val>
                                        </p:tav>
                                        <p:tav tm="100000">
                                          <p:val>
                                            <p:strVal val="#ppt_x"/>
                                          </p:val>
                                        </p:tav>
                                      </p:tavLst>
                                    </p:anim>
                                    <p:anim calcmode="lin" valueType="num">
                                      <p:cBhvr>
                                        <p:cTn id="12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126"/>
                                        </p:tgtEl>
                                        <p:attrNameLst>
                                          <p:attrName>style.visibility</p:attrName>
                                        </p:attrNameLst>
                                      </p:cBhvr>
                                      <p:to>
                                        <p:strVal val="visible"/>
                                      </p:to>
                                    </p:set>
                                    <p:anim calcmode="lin" valueType="num">
                                      <p:cBhvr additive="base">
                                        <p:cTn id="132" dur="500" fill="hold"/>
                                        <p:tgtEl>
                                          <p:spTgt spid="126"/>
                                        </p:tgtEl>
                                        <p:attrNameLst>
                                          <p:attrName>ppt_x</p:attrName>
                                        </p:attrNameLst>
                                      </p:cBhvr>
                                      <p:tavLst>
                                        <p:tav tm="0">
                                          <p:val>
                                            <p:strVal val="#ppt_x"/>
                                          </p:val>
                                        </p:tav>
                                        <p:tav tm="100000">
                                          <p:val>
                                            <p:strVal val="#ppt_x"/>
                                          </p:val>
                                        </p:tav>
                                      </p:tavLst>
                                    </p:anim>
                                    <p:anim calcmode="lin" valueType="num">
                                      <p:cBhvr additive="base">
                                        <p:cTn id="133" dur="500" fill="hold"/>
                                        <p:tgtEl>
                                          <p:spTgt spid="126"/>
                                        </p:tgtEl>
                                        <p:attrNameLst>
                                          <p:attrName>ppt_y</p:attrName>
                                        </p:attrNameLst>
                                      </p:cBhvr>
                                      <p:tavLst>
                                        <p:tav tm="0">
                                          <p:val>
                                            <p:strVal val="1+#ppt_h/2"/>
                                          </p:val>
                                        </p:tav>
                                        <p:tav tm="100000">
                                          <p:val>
                                            <p:strVal val="#ppt_y"/>
                                          </p:val>
                                        </p:tav>
                                      </p:tavLst>
                                    </p:anim>
                                  </p:childTnLst>
                                </p:cTn>
                              </p:par>
                              <p:par>
                                <p:cTn id="134" presetID="2" presetClass="entr" presetSubtype="4" fill="hold" grpId="0" nodeType="withEffect">
                                  <p:stCondLst>
                                    <p:cond delay="0"/>
                                  </p:stCondLst>
                                  <p:childTnLst>
                                    <p:set>
                                      <p:cBhvr>
                                        <p:cTn id="135" dur="1" fill="hold">
                                          <p:stCondLst>
                                            <p:cond delay="0"/>
                                          </p:stCondLst>
                                        </p:cTn>
                                        <p:tgtEl>
                                          <p:spTgt spid="123"/>
                                        </p:tgtEl>
                                        <p:attrNameLst>
                                          <p:attrName>style.visibility</p:attrName>
                                        </p:attrNameLst>
                                      </p:cBhvr>
                                      <p:to>
                                        <p:strVal val="visible"/>
                                      </p:to>
                                    </p:set>
                                    <p:anim calcmode="lin" valueType="num">
                                      <p:cBhvr additive="base">
                                        <p:cTn id="136" dur="500" fill="hold"/>
                                        <p:tgtEl>
                                          <p:spTgt spid="123"/>
                                        </p:tgtEl>
                                        <p:attrNameLst>
                                          <p:attrName>ppt_x</p:attrName>
                                        </p:attrNameLst>
                                      </p:cBhvr>
                                      <p:tavLst>
                                        <p:tav tm="0">
                                          <p:val>
                                            <p:strVal val="#ppt_x"/>
                                          </p:val>
                                        </p:tav>
                                        <p:tav tm="100000">
                                          <p:val>
                                            <p:strVal val="#ppt_x"/>
                                          </p:val>
                                        </p:tav>
                                      </p:tavLst>
                                    </p:anim>
                                    <p:anim calcmode="lin" valueType="num">
                                      <p:cBhvr additive="base">
                                        <p:cTn id="137" dur="500" fill="hold"/>
                                        <p:tgtEl>
                                          <p:spTgt spid="123"/>
                                        </p:tgtEl>
                                        <p:attrNameLst>
                                          <p:attrName>ppt_y</p:attrName>
                                        </p:attrNameLst>
                                      </p:cBhvr>
                                      <p:tavLst>
                                        <p:tav tm="0">
                                          <p:val>
                                            <p:strVal val="1+#ppt_h/2"/>
                                          </p:val>
                                        </p:tav>
                                        <p:tav tm="100000">
                                          <p:val>
                                            <p:strVal val="#ppt_y"/>
                                          </p:val>
                                        </p:tav>
                                      </p:tavLst>
                                    </p:anim>
                                  </p:childTnLst>
                                </p:cTn>
                              </p:par>
                              <p:par>
                                <p:cTn id="138" presetID="2" presetClass="entr" presetSubtype="4" fill="hold" grpId="0" nodeType="withEffect">
                                  <p:stCondLst>
                                    <p:cond delay="0"/>
                                  </p:stCondLst>
                                  <p:childTnLst>
                                    <p:set>
                                      <p:cBhvr>
                                        <p:cTn id="139" dur="1" fill="hold">
                                          <p:stCondLst>
                                            <p:cond delay="0"/>
                                          </p:stCondLst>
                                        </p:cTn>
                                        <p:tgtEl>
                                          <p:spTgt spid="125"/>
                                        </p:tgtEl>
                                        <p:attrNameLst>
                                          <p:attrName>style.visibility</p:attrName>
                                        </p:attrNameLst>
                                      </p:cBhvr>
                                      <p:to>
                                        <p:strVal val="visible"/>
                                      </p:to>
                                    </p:set>
                                    <p:anim calcmode="lin" valueType="num">
                                      <p:cBhvr additive="base">
                                        <p:cTn id="140" dur="500" fill="hold"/>
                                        <p:tgtEl>
                                          <p:spTgt spid="125"/>
                                        </p:tgtEl>
                                        <p:attrNameLst>
                                          <p:attrName>ppt_x</p:attrName>
                                        </p:attrNameLst>
                                      </p:cBhvr>
                                      <p:tavLst>
                                        <p:tav tm="0">
                                          <p:val>
                                            <p:strVal val="#ppt_x"/>
                                          </p:val>
                                        </p:tav>
                                        <p:tav tm="100000">
                                          <p:val>
                                            <p:strVal val="#ppt_x"/>
                                          </p:val>
                                        </p:tav>
                                      </p:tavLst>
                                    </p:anim>
                                    <p:anim calcmode="lin" valueType="num">
                                      <p:cBhvr additive="base">
                                        <p:cTn id="141" dur="500" fill="hold"/>
                                        <p:tgtEl>
                                          <p:spTgt spid="125"/>
                                        </p:tgtEl>
                                        <p:attrNameLst>
                                          <p:attrName>ppt_y</p:attrName>
                                        </p:attrNameLst>
                                      </p:cBhvr>
                                      <p:tavLst>
                                        <p:tav tm="0">
                                          <p:val>
                                            <p:strVal val="1+#ppt_h/2"/>
                                          </p:val>
                                        </p:tav>
                                        <p:tav tm="100000">
                                          <p:val>
                                            <p:strVal val="#ppt_y"/>
                                          </p:val>
                                        </p:tav>
                                      </p:tavLst>
                                    </p:anim>
                                  </p:childTnLst>
                                </p:cTn>
                              </p:par>
                              <p:par>
                                <p:cTn id="142" presetID="2" presetClass="entr" presetSubtype="4" fill="hold" grpId="0" nodeType="withEffect">
                                  <p:stCondLst>
                                    <p:cond delay="0"/>
                                  </p:stCondLst>
                                  <p:childTnLst>
                                    <p:set>
                                      <p:cBhvr>
                                        <p:cTn id="143" dur="1" fill="hold">
                                          <p:stCondLst>
                                            <p:cond delay="0"/>
                                          </p:stCondLst>
                                        </p:cTn>
                                        <p:tgtEl>
                                          <p:spTgt spid="118"/>
                                        </p:tgtEl>
                                        <p:attrNameLst>
                                          <p:attrName>style.visibility</p:attrName>
                                        </p:attrNameLst>
                                      </p:cBhvr>
                                      <p:to>
                                        <p:strVal val="visible"/>
                                      </p:to>
                                    </p:set>
                                    <p:anim calcmode="lin" valueType="num">
                                      <p:cBhvr additive="base">
                                        <p:cTn id="144" dur="500" fill="hold"/>
                                        <p:tgtEl>
                                          <p:spTgt spid="118"/>
                                        </p:tgtEl>
                                        <p:attrNameLst>
                                          <p:attrName>ppt_x</p:attrName>
                                        </p:attrNameLst>
                                      </p:cBhvr>
                                      <p:tavLst>
                                        <p:tav tm="0">
                                          <p:val>
                                            <p:strVal val="#ppt_x"/>
                                          </p:val>
                                        </p:tav>
                                        <p:tav tm="100000">
                                          <p:val>
                                            <p:strVal val="#ppt_x"/>
                                          </p:val>
                                        </p:tav>
                                      </p:tavLst>
                                    </p:anim>
                                    <p:anim calcmode="lin" valueType="num">
                                      <p:cBhvr additive="base">
                                        <p:cTn id="145"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10" presetClass="exit" presetSubtype="0" fill="hold" grpId="0" nodeType="clickEffect">
                                  <p:stCondLst>
                                    <p:cond delay="0"/>
                                  </p:stCondLst>
                                  <p:childTnLst>
                                    <p:animEffect transition="out" filter="fade">
                                      <p:cBhvr>
                                        <p:cTn id="149" dur="500"/>
                                        <p:tgtEl>
                                          <p:spTgt spid="16"/>
                                        </p:tgtEl>
                                      </p:cBhvr>
                                    </p:animEffect>
                                    <p:set>
                                      <p:cBhvr>
                                        <p:cTn id="150" dur="1" fill="hold">
                                          <p:stCondLst>
                                            <p:cond delay="499"/>
                                          </p:stCondLst>
                                        </p:cTn>
                                        <p:tgtEl>
                                          <p:spTgt spid="16"/>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129"/>
                                        </p:tgtEl>
                                        <p:attrNameLst>
                                          <p:attrName>style.visibility</p:attrName>
                                        </p:attrNameLst>
                                      </p:cBhvr>
                                      <p:to>
                                        <p:strVal val="visible"/>
                                      </p:to>
                                    </p:set>
                                    <p:animEffect transition="in" filter="fade">
                                      <p:cBhvr>
                                        <p:cTn id="155" dur="500"/>
                                        <p:tgtEl>
                                          <p:spTgt spid="129"/>
                                        </p:tgtEl>
                                      </p:cBhvr>
                                    </p:animEffect>
                                  </p:childTnLst>
                                </p:cTn>
                              </p:par>
                            </p:childTnLst>
                          </p:cTn>
                        </p:par>
                      </p:childTnLst>
                    </p:cTn>
                  </p:par>
                  <p:par>
                    <p:cTn id="156" fill="hold">
                      <p:stCondLst>
                        <p:cond delay="indefinite"/>
                      </p:stCondLst>
                      <p:childTnLst>
                        <p:par>
                          <p:cTn id="157" fill="hold">
                            <p:stCondLst>
                              <p:cond delay="0"/>
                            </p:stCondLst>
                            <p:childTnLst>
                              <p:par>
                                <p:cTn id="158" presetID="42" presetClass="entr" presetSubtype="0" fill="hold" grpId="0" nodeType="clickEffect">
                                  <p:stCondLst>
                                    <p:cond delay="0"/>
                                  </p:stCondLst>
                                  <p:childTnLst>
                                    <p:set>
                                      <p:cBhvr>
                                        <p:cTn id="159" dur="1" fill="hold">
                                          <p:stCondLst>
                                            <p:cond delay="0"/>
                                          </p:stCondLst>
                                        </p:cTn>
                                        <p:tgtEl>
                                          <p:spTgt spid="134"/>
                                        </p:tgtEl>
                                        <p:attrNameLst>
                                          <p:attrName>style.visibility</p:attrName>
                                        </p:attrNameLst>
                                      </p:cBhvr>
                                      <p:to>
                                        <p:strVal val="visible"/>
                                      </p:to>
                                    </p:set>
                                    <p:animEffect transition="in" filter="fade">
                                      <p:cBhvr>
                                        <p:cTn id="160" dur="1000"/>
                                        <p:tgtEl>
                                          <p:spTgt spid="134"/>
                                        </p:tgtEl>
                                      </p:cBhvr>
                                    </p:animEffect>
                                    <p:anim calcmode="lin" valueType="num">
                                      <p:cBhvr>
                                        <p:cTn id="161" dur="1000" fill="hold"/>
                                        <p:tgtEl>
                                          <p:spTgt spid="134"/>
                                        </p:tgtEl>
                                        <p:attrNameLst>
                                          <p:attrName>ppt_x</p:attrName>
                                        </p:attrNameLst>
                                      </p:cBhvr>
                                      <p:tavLst>
                                        <p:tav tm="0">
                                          <p:val>
                                            <p:strVal val="#ppt_x"/>
                                          </p:val>
                                        </p:tav>
                                        <p:tav tm="100000">
                                          <p:val>
                                            <p:strVal val="#ppt_x"/>
                                          </p:val>
                                        </p:tav>
                                      </p:tavLst>
                                    </p:anim>
                                    <p:anim calcmode="lin" valueType="num">
                                      <p:cBhvr>
                                        <p:cTn id="162"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2" presetClass="entr" presetSubtype="0" fill="hold" grpId="0" nodeType="clickEffect">
                                  <p:stCondLst>
                                    <p:cond delay="0"/>
                                  </p:stCondLst>
                                  <p:childTnLst>
                                    <p:set>
                                      <p:cBhvr>
                                        <p:cTn id="166" dur="1" fill="hold">
                                          <p:stCondLst>
                                            <p:cond delay="0"/>
                                          </p:stCondLst>
                                        </p:cTn>
                                        <p:tgtEl>
                                          <p:spTgt spid="135"/>
                                        </p:tgtEl>
                                        <p:attrNameLst>
                                          <p:attrName>style.visibility</p:attrName>
                                        </p:attrNameLst>
                                      </p:cBhvr>
                                      <p:to>
                                        <p:strVal val="visible"/>
                                      </p:to>
                                    </p:set>
                                    <p:animEffect transition="in" filter="fade">
                                      <p:cBhvr>
                                        <p:cTn id="167" dur="1000"/>
                                        <p:tgtEl>
                                          <p:spTgt spid="135"/>
                                        </p:tgtEl>
                                      </p:cBhvr>
                                    </p:animEffect>
                                    <p:anim calcmode="lin" valueType="num">
                                      <p:cBhvr>
                                        <p:cTn id="168" dur="1000" fill="hold"/>
                                        <p:tgtEl>
                                          <p:spTgt spid="135"/>
                                        </p:tgtEl>
                                        <p:attrNameLst>
                                          <p:attrName>ppt_x</p:attrName>
                                        </p:attrNameLst>
                                      </p:cBhvr>
                                      <p:tavLst>
                                        <p:tav tm="0">
                                          <p:val>
                                            <p:strVal val="#ppt_x"/>
                                          </p:val>
                                        </p:tav>
                                        <p:tav tm="100000">
                                          <p:val>
                                            <p:strVal val="#ppt_x"/>
                                          </p:val>
                                        </p:tav>
                                      </p:tavLst>
                                    </p:anim>
                                    <p:anim calcmode="lin" valueType="num">
                                      <p:cBhvr>
                                        <p:cTn id="169" dur="1000" fill="hold"/>
                                        <p:tgtEl>
                                          <p:spTgt spid="135"/>
                                        </p:tgtEl>
                                        <p:attrNameLst>
                                          <p:attrName>ppt_y</p:attrName>
                                        </p:attrNameLst>
                                      </p:cBhvr>
                                      <p:tavLst>
                                        <p:tav tm="0">
                                          <p:val>
                                            <p:strVal val="#ppt_y+.1"/>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42" presetClass="entr" presetSubtype="0" fill="hold" grpId="0" nodeType="clickEffect">
                                  <p:stCondLst>
                                    <p:cond delay="0"/>
                                  </p:stCondLst>
                                  <p:childTnLst>
                                    <p:set>
                                      <p:cBhvr>
                                        <p:cTn id="173" dur="1" fill="hold">
                                          <p:stCondLst>
                                            <p:cond delay="0"/>
                                          </p:stCondLst>
                                        </p:cTn>
                                        <p:tgtEl>
                                          <p:spTgt spid="136"/>
                                        </p:tgtEl>
                                        <p:attrNameLst>
                                          <p:attrName>style.visibility</p:attrName>
                                        </p:attrNameLst>
                                      </p:cBhvr>
                                      <p:to>
                                        <p:strVal val="visible"/>
                                      </p:to>
                                    </p:set>
                                    <p:animEffect transition="in" filter="fade">
                                      <p:cBhvr>
                                        <p:cTn id="174" dur="1000"/>
                                        <p:tgtEl>
                                          <p:spTgt spid="136"/>
                                        </p:tgtEl>
                                      </p:cBhvr>
                                    </p:animEffect>
                                    <p:anim calcmode="lin" valueType="num">
                                      <p:cBhvr>
                                        <p:cTn id="175" dur="1000" fill="hold"/>
                                        <p:tgtEl>
                                          <p:spTgt spid="136"/>
                                        </p:tgtEl>
                                        <p:attrNameLst>
                                          <p:attrName>ppt_x</p:attrName>
                                        </p:attrNameLst>
                                      </p:cBhvr>
                                      <p:tavLst>
                                        <p:tav tm="0">
                                          <p:val>
                                            <p:strVal val="#ppt_x"/>
                                          </p:val>
                                        </p:tav>
                                        <p:tav tm="100000">
                                          <p:val>
                                            <p:strVal val="#ppt_x"/>
                                          </p:val>
                                        </p:tav>
                                      </p:tavLst>
                                    </p:anim>
                                    <p:anim calcmode="lin" valueType="num">
                                      <p:cBhvr>
                                        <p:cTn id="176"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7" grpId="0" animBg="1"/>
      <p:bldP spid="58" grpId="0" animBg="1"/>
      <p:bldP spid="59" grpId="0" animBg="1"/>
      <p:bldP spid="66" grpId="0" animBg="1"/>
      <p:bldP spid="69" grpId="0" animBg="1"/>
      <p:bldP spid="70" grpId="0" animBg="1"/>
      <p:bldP spid="77" grpId="0" animBg="1"/>
      <p:bldP spid="81" grpId="0" animBg="1"/>
      <p:bldP spid="82" grpId="0" animBg="1"/>
      <p:bldP spid="84" grpId="0" animBg="1"/>
      <p:bldP spid="97" grpId="0" animBg="1"/>
      <p:bldP spid="98" grpId="0" animBg="1"/>
      <p:bldP spid="99" grpId="0" animBg="1"/>
      <p:bldP spid="100" grpId="0" animBg="1"/>
      <p:bldP spid="120" grpId="0" animBg="1"/>
      <p:bldP spid="121" grpId="0" animBg="1"/>
      <p:bldP spid="122" grpId="0" animBg="1"/>
      <p:bldP spid="74" grpId="0"/>
      <p:bldP spid="16" grpId="0"/>
      <p:bldP spid="116" grpId="0"/>
      <p:bldP spid="117" grpId="0"/>
      <p:bldP spid="118" grpId="0"/>
      <p:bldP spid="119" grpId="0"/>
      <p:bldP spid="123" grpId="0"/>
      <p:bldP spid="125" grpId="0"/>
      <p:bldP spid="126" grpId="0"/>
      <p:bldP spid="129" grpId="0"/>
      <p:bldP spid="134" grpId="0"/>
      <p:bldP spid="135" grpId="0"/>
      <p:bldP spid="1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DD45C08-CB86-870C-E38F-72745D764CD7}"/>
              </a:ext>
            </a:extLst>
          </p:cNvPr>
          <p:cNvSpPr/>
          <p:nvPr/>
        </p:nvSpPr>
        <p:spPr>
          <a:xfrm>
            <a:off x="4538752" y="2857892"/>
            <a:ext cx="652745" cy="67437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Y0</a:t>
            </a:r>
          </a:p>
        </p:txBody>
      </p:sp>
      <p:sp>
        <p:nvSpPr>
          <p:cNvPr id="5" name="Rounded Rectangle 49">
            <a:extLst>
              <a:ext uri="{FF2B5EF4-FFF2-40B4-BE49-F238E27FC236}">
                <a16:creationId xmlns:a16="http://schemas.microsoft.com/office/drawing/2014/main" id="{6C639BCF-6819-1C3A-0CE4-6588EEB9F33A}"/>
              </a:ext>
            </a:extLst>
          </p:cNvPr>
          <p:cNvSpPr/>
          <p:nvPr/>
        </p:nvSpPr>
        <p:spPr>
          <a:xfrm>
            <a:off x="4396095" y="4018518"/>
            <a:ext cx="916133"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RNN</a:t>
            </a:r>
            <a:endParaRPr lang="en-US" dirty="0"/>
          </a:p>
        </p:txBody>
      </p:sp>
      <p:cxnSp>
        <p:nvCxnSpPr>
          <p:cNvPr id="6" name="Straight Arrow Connector 5">
            <a:extLst>
              <a:ext uri="{FF2B5EF4-FFF2-40B4-BE49-F238E27FC236}">
                <a16:creationId xmlns:a16="http://schemas.microsoft.com/office/drawing/2014/main" id="{15E9980E-EAE6-E7AC-A66A-4C520F53F646}"/>
              </a:ext>
            </a:extLst>
          </p:cNvPr>
          <p:cNvCxnSpPr>
            <a:cxnSpLocks/>
            <a:stCxn id="5" idx="0"/>
            <a:endCxn id="4" idx="4"/>
          </p:cNvCxnSpPr>
          <p:nvPr/>
        </p:nvCxnSpPr>
        <p:spPr>
          <a:xfrm flipV="1">
            <a:off x="4854162" y="3532262"/>
            <a:ext cx="10963" cy="4862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Oval 6">
            <a:extLst>
              <a:ext uri="{FF2B5EF4-FFF2-40B4-BE49-F238E27FC236}">
                <a16:creationId xmlns:a16="http://schemas.microsoft.com/office/drawing/2014/main" id="{4C770A99-4326-7D62-E0D0-2C55170CF20D}"/>
              </a:ext>
            </a:extLst>
          </p:cNvPr>
          <p:cNvSpPr/>
          <p:nvPr/>
        </p:nvSpPr>
        <p:spPr>
          <a:xfrm>
            <a:off x="4527789" y="5147882"/>
            <a:ext cx="652745"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X0</a:t>
            </a:r>
            <a:endParaRPr lang="en-US" i="1" dirty="0"/>
          </a:p>
        </p:txBody>
      </p:sp>
      <p:sp>
        <p:nvSpPr>
          <p:cNvPr id="8" name="Oval 7">
            <a:extLst>
              <a:ext uri="{FF2B5EF4-FFF2-40B4-BE49-F238E27FC236}">
                <a16:creationId xmlns:a16="http://schemas.microsoft.com/office/drawing/2014/main" id="{C13048AF-F2B1-20B3-2754-05FE544E5BF1}"/>
              </a:ext>
            </a:extLst>
          </p:cNvPr>
          <p:cNvSpPr/>
          <p:nvPr/>
        </p:nvSpPr>
        <p:spPr>
          <a:xfrm>
            <a:off x="7182342" y="2873950"/>
            <a:ext cx="652745" cy="67437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Y3</a:t>
            </a:r>
          </a:p>
        </p:txBody>
      </p:sp>
      <p:sp>
        <p:nvSpPr>
          <p:cNvPr id="9" name="Rounded Rectangle 58">
            <a:extLst>
              <a:ext uri="{FF2B5EF4-FFF2-40B4-BE49-F238E27FC236}">
                <a16:creationId xmlns:a16="http://schemas.microsoft.com/office/drawing/2014/main" id="{69E159BF-F9FB-BC4B-CCC7-2E92C451A5C0}"/>
              </a:ext>
            </a:extLst>
          </p:cNvPr>
          <p:cNvSpPr/>
          <p:nvPr/>
        </p:nvSpPr>
        <p:spPr>
          <a:xfrm>
            <a:off x="7050648" y="4018518"/>
            <a:ext cx="916133"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RNN</a:t>
            </a:r>
            <a:endParaRPr lang="en-US" dirty="0"/>
          </a:p>
        </p:txBody>
      </p:sp>
      <p:cxnSp>
        <p:nvCxnSpPr>
          <p:cNvPr id="10" name="Straight Arrow Connector 9">
            <a:extLst>
              <a:ext uri="{FF2B5EF4-FFF2-40B4-BE49-F238E27FC236}">
                <a16:creationId xmlns:a16="http://schemas.microsoft.com/office/drawing/2014/main" id="{9AFE1E78-2662-3602-D5EF-7C8AEA4C12F6}"/>
              </a:ext>
            </a:extLst>
          </p:cNvPr>
          <p:cNvCxnSpPr>
            <a:cxnSpLocks/>
            <a:stCxn id="9" idx="0"/>
            <a:endCxn id="8" idx="4"/>
          </p:cNvCxnSpPr>
          <p:nvPr/>
        </p:nvCxnSpPr>
        <p:spPr>
          <a:xfrm flipV="1">
            <a:off x="7508715" y="3548320"/>
            <a:ext cx="0" cy="4701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Oval 10">
            <a:extLst>
              <a:ext uri="{FF2B5EF4-FFF2-40B4-BE49-F238E27FC236}">
                <a16:creationId xmlns:a16="http://schemas.microsoft.com/office/drawing/2014/main" id="{CE679622-3931-1502-DA33-82D3A1D7E85A}"/>
              </a:ext>
            </a:extLst>
          </p:cNvPr>
          <p:cNvSpPr/>
          <p:nvPr/>
        </p:nvSpPr>
        <p:spPr>
          <a:xfrm>
            <a:off x="7196451" y="5147408"/>
            <a:ext cx="652745"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X3</a:t>
            </a:r>
            <a:endParaRPr lang="en-US" i="1" dirty="0"/>
          </a:p>
        </p:txBody>
      </p:sp>
      <p:sp>
        <p:nvSpPr>
          <p:cNvPr id="12" name="Oval 11">
            <a:extLst>
              <a:ext uri="{FF2B5EF4-FFF2-40B4-BE49-F238E27FC236}">
                <a16:creationId xmlns:a16="http://schemas.microsoft.com/office/drawing/2014/main" id="{684F0B58-8BC2-3C3D-AA6B-F64298B907D4}"/>
              </a:ext>
            </a:extLst>
          </p:cNvPr>
          <p:cNvSpPr/>
          <p:nvPr/>
        </p:nvSpPr>
        <p:spPr>
          <a:xfrm>
            <a:off x="8988209" y="2856860"/>
            <a:ext cx="652745" cy="67437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ln w="0"/>
                <a:solidFill>
                  <a:schemeClr val="tx1"/>
                </a:solidFill>
                <a:effectLst>
                  <a:outerShdw blurRad="38100" dist="19050" dir="2700000" algn="tl" rotWithShape="0">
                    <a:schemeClr val="dk1">
                      <a:alpha val="40000"/>
                    </a:schemeClr>
                  </a:outerShdw>
                </a:effectLst>
              </a:rPr>
              <a:t>Yt</a:t>
            </a:r>
            <a:endParaRPr lang="en-US" i="1" dirty="0">
              <a:ln w="0"/>
              <a:solidFill>
                <a:schemeClr val="tx1"/>
              </a:solidFill>
              <a:effectLst>
                <a:outerShdw blurRad="38100" dist="19050" dir="2700000" algn="tl" rotWithShape="0">
                  <a:schemeClr val="dk1">
                    <a:alpha val="40000"/>
                  </a:schemeClr>
                </a:outerShdw>
              </a:effectLst>
            </a:endParaRPr>
          </a:p>
        </p:txBody>
      </p:sp>
      <p:sp>
        <p:nvSpPr>
          <p:cNvPr id="13" name="Rounded Rectangle 69">
            <a:extLst>
              <a:ext uri="{FF2B5EF4-FFF2-40B4-BE49-F238E27FC236}">
                <a16:creationId xmlns:a16="http://schemas.microsoft.com/office/drawing/2014/main" id="{E822C6F7-20C3-4767-D05D-1F8803BCC57F}"/>
              </a:ext>
            </a:extLst>
          </p:cNvPr>
          <p:cNvSpPr/>
          <p:nvPr/>
        </p:nvSpPr>
        <p:spPr>
          <a:xfrm>
            <a:off x="8856516" y="4018518"/>
            <a:ext cx="916133"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RNN</a:t>
            </a:r>
            <a:endParaRPr lang="en-US" dirty="0"/>
          </a:p>
        </p:txBody>
      </p:sp>
      <p:cxnSp>
        <p:nvCxnSpPr>
          <p:cNvPr id="14" name="Straight Arrow Connector 13">
            <a:extLst>
              <a:ext uri="{FF2B5EF4-FFF2-40B4-BE49-F238E27FC236}">
                <a16:creationId xmlns:a16="http://schemas.microsoft.com/office/drawing/2014/main" id="{7F7E5C30-8F5B-5AAA-57A8-98507278D067}"/>
              </a:ext>
            </a:extLst>
          </p:cNvPr>
          <p:cNvCxnSpPr>
            <a:cxnSpLocks/>
            <a:stCxn id="13" idx="0"/>
            <a:endCxn id="12" idx="4"/>
          </p:cNvCxnSpPr>
          <p:nvPr/>
        </p:nvCxnSpPr>
        <p:spPr>
          <a:xfrm flipH="1" flipV="1">
            <a:off x="9314582" y="3531230"/>
            <a:ext cx="1" cy="4872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Oval 14">
            <a:extLst>
              <a:ext uri="{FF2B5EF4-FFF2-40B4-BE49-F238E27FC236}">
                <a16:creationId xmlns:a16="http://schemas.microsoft.com/office/drawing/2014/main" id="{B6F21418-240C-A3CC-B434-07FC75C4A01D}"/>
              </a:ext>
            </a:extLst>
          </p:cNvPr>
          <p:cNvSpPr/>
          <p:nvPr/>
        </p:nvSpPr>
        <p:spPr>
          <a:xfrm>
            <a:off x="8994337" y="5147882"/>
            <a:ext cx="652745"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Xt</a:t>
            </a:r>
            <a:endParaRPr lang="en-US" i="1" dirty="0"/>
          </a:p>
        </p:txBody>
      </p:sp>
      <p:cxnSp>
        <p:nvCxnSpPr>
          <p:cNvPr id="16" name="Straight Arrow Connector 15">
            <a:extLst>
              <a:ext uri="{FF2B5EF4-FFF2-40B4-BE49-F238E27FC236}">
                <a16:creationId xmlns:a16="http://schemas.microsoft.com/office/drawing/2014/main" id="{4F897ED0-72CF-C0EB-4F16-7DA776FC0E59}"/>
              </a:ext>
            </a:extLst>
          </p:cNvPr>
          <p:cNvCxnSpPr>
            <a:cxnSpLocks/>
            <a:stCxn id="7" idx="0"/>
            <a:endCxn id="5" idx="2"/>
          </p:cNvCxnSpPr>
          <p:nvPr/>
        </p:nvCxnSpPr>
        <p:spPr>
          <a:xfrm flipV="1">
            <a:off x="4854162" y="4669234"/>
            <a:ext cx="0" cy="478648"/>
          </a:xfrm>
          <a:prstGeom prst="straightConnector1">
            <a:avLst/>
          </a:prstGeom>
          <a:ln>
            <a:solidFill>
              <a:schemeClr val="tx1">
                <a:alpha val="99000"/>
              </a:schemeClr>
            </a:solidFill>
            <a:tailEnd type="triangle"/>
          </a:ln>
        </p:spPr>
        <p:style>
          <a:lnRef idx="2">
            <a:schemeClr val="dk1"/>
          </a:lnRef>
          <a:fillRef idx="0">
            <a:schemeClr val="dk1"/>
          </a:fillRef>
          <a:effectRef idx="1">
            <a:schemeClr val="dk1"/>
          </a:effectRef>
          <a:fontRef idx="minor">
            <a:schemeClr val="tx1"/>
          </a:fontRef>
        </p:style>
      </p:cxnSp>
      <p:sp>
        <p:nvSpPr>
          <p:cNvPr id="17" name="Oval 16">
            <a:extLst>
              <a:ext uri="{FF2B5EF4-FFF2-40B4-BE49-F238E27FC236}">
                <a16:creationId xmlns:a16="http://schemas.microsoft.com/office/drawing/2014/main" id="{C6A00607-CA99-C530-1445-069A4E8DB1E2}"/>
              </a:ext>
            </a:extLst>
          </p:cNvPr>
          <p:cNvSpPr/>
          <p:nvPr/>
        </p:nvSpPr>
        <p:spPr>
          <a:xfrm>
            <a:off x="5870499" y="2873950"/>
            <a:ext cx="652745" cy="67437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Y1</a:t>
            </a:r>
          </a:p>
        </p:txBody>
      </p:sp>
      <p:sp>
        <p:nvSpPr>
          <p:cNvPr id="18" name="Rounded Rectangle 81">
            <a:extLst>
              <a:ext uri="{FF2B5EF4-FFF2-40B4-BE49-F238E27FC236}">
                <a16:creationId xmlns:a16="http://schemas.microsoft.com/office/drawing/2014/main" id="{A70F0E00-ADA6-BA52-F5C7-FBF467EA7EC7}"/>
              </a:ext>
            </a:extLst>
          </p:cNvPr>
          <p:cNvSpPr/>
          <p:nvPr/>
        </p:nvSpPr>
        <p:spPr>
          <a:xfrm>
            <a:off x="5738806" y="4018518"/>
            <a:ext cx="916133"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RNN</a:t>
            </a:r>
            <a:endParaRPr lang="en-US" dirty="0"/>
          </a:p>
        </p:txBody>
      </p:sp>
      <p:cxnSp>
        <p:nvCxnSpPr>
          <p:cNvPr id="19" name="Straight Arrow Connector 18">
            <a:extLst>
              <a:ext uri="{FF2B5EF4-FFF2-40B4-BE49-F238E27FC236}">
                <a16:creationId xmlns:a16="http://schemas.microsoft.com/office/drawing/2014/main" id="{273C74FF-113A-893C-6162-DEAE95352495}"/>
              </a:ext>
            </a:extLst>
          </p:cNvPr>
          <p:cNvCxnSpPr>
            <a:cxnSpLocks/>
            <a:stCxn id="18" idx="0"/>
            <a:endCxn id="17" idx="4"/>
          </p:cNvCxnSpPr>
          <p:nvPr/>
        </p:nvCxnSpPr>
        <p:spPr>
          <a:xfrm flipH="1" flipV="1">
            <a:off x="6196872" y="3548320"/>
            <a:ext cx="1" cy="4701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Oval 19">
            <a:extLst>
              <a:ext uri="{FF2B5EF4-FFF2-40B4-BE49-F238E27FC236}">
                <a16:creationId xmlns:a16="http://schemas.microsoft.com/office/drawing/2014/main" id="{F8A269A8-52E6-E9A7-714D-70EF6634DD34}"/>
              </a:ext>
            </a:extLst>
          </p:cNvPr>
          <p:cNvSpPr/>
          <p:nvPr/>
        </p:nvSpPr>
        <p:spPr>
          <a:xfrm>
            <a:off x="5870499" y="5144930"/>
            <a:ext cx="652745"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X1</a:t>
            </a:r>
            <a:endParaRPr lang="en-US" i="1" dirty="0"/>
          </a:p>
        </p:txBody>
      </p:sp>
      <p:cxnSp>
        <p:nvCxnSpPr>
          <p:cNvPr id="21" name="Straight Arrow Connector 20">
            <a:extLst>
              <a:ext uri="{FF2B5EF4-FFF2-40B4-BE49-F238E27FC236}">
                <a16:creationId xmlns:a16="http://schemas.microsoft.com/office/drawing/2014/main" id="{349A21E5-5D7B-68D1-720F-ABAEE3FF3093}"/>
              </a:ext>
            </a:extLst>
          </p:cNvPr>
          <p:cNvCxnSpPr>
            <a:cxnSpLocks/>
            <a:stCxn id="20" idx="0"/>
            <a:endCxn id="18" idx="2"/>
          </p:cNvCxnSpPr>
          <p:nvPr/>
        </p:nvCxnSpPr>
        <p:spPr>
          <a:xfrm flipV="1">
            <a:off x="6196872" y="4669234"/>
            <a:ext cx="1" cy="475696"/>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4652AF68-073B-B78F-0186-C891C0355553}"/>
              </a:ext>
            </a:extLst>
          </p:cNvPr>
          <p:cNvCxnSpPr>
            <a:cxnSpLocks/>
            <a:stCxn id="5" idx="3"/>
            <a:endCxn id="18" idx="1"/>
          </p:cNvCxnSpPr>
          <p:nvPr/>
        </p:nvCxnSpPr>
        <p:spPr>
          <a:xfrm>
            <a:off x="5312228" y="4343876"/>
            <a:ext cx="426578"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C9E094C7-44FF-BFA1-7170-384E0208F123}"/>
              </a:ext>
            </a:extLst>
          </p:cNvPr>
          <p:cNvCxnSpPr>
            <a:cxnSpLocks/>
            <a:stCxn id="18" idx="3"/>
            <a:endCxn id="9" idx="1"/>
          </p:cNvCxnSpPr>
          <p:nvPr/>
        </p:nvCxnSpPr>
        <p:spPr>
          <a:xfrm>
            <a:off x="6654939" y="4343876"/>
            <a:ext cx="395709"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C39370DB-CCFE-ACDE-A960-83C7346DCEA4}"/>
              </a:ext>
            </a:extLst>
          </p:cNvPr>
          <p:cNvCxnSpPr>
            <a:cxnSpLocks/>
            <a:stCxn id="11" idx="0"/>
            <a:endCxn id="9" idx="2"/>
          </p:cNvCxnSpPr>
          <p:nvPr/>
        </p:nvCxnSpPr>
        <p:spPr>
          <a:xfrm flipH="1" flipV="1">
            <a:off x="7508715" y="4669234"/>
            <a:ext cx="14109" cy="478174"/>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8D29DD98-3BE4-A04E-0CFB-47FF7104A308}"/>
              </a:ext>
            </a:extLst>
          </p:cNvPr>
          <p:cNvCxnSpPr>
            <a:cxnSpLocks/>
            <a:stCxn id="15" idx="0"/>
            <a:endCxn id="13" idx="2"/>
          </p:cNvCxnSpPr>
          <p:nvPr/>
        </p:nvCxnSpPr>
        <p:spPr>
          <a:xfrm flipH="1" flipV="1">
            <a:off x="9314583" y="4669234"/>
            <a:ext cx="6127" cy="478648"/>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26" name="Equals 25">
            <a:extLst>
              <a:ext uri="{FF2B5EF4-FFF2-40B4-BE49-F238E27FC236}">
                <a16:creationId xmlns:a16="http://schemas.microsoft.com/office/drawing/2014/main" id="{ED643B13-038E-4DF3-865C-F752E92186BA}"/>
              </a:ext>
            </a:extLst>
          </p:cNvPr>
          <p:cNvSpPr/>
          <p:nvPr/>
        </p:nvSpPr>
        <p:spPr>
          <a:xfrm>
            <a:off x="3676431" y="4231151"/>
            <a:ext cx="432819" cy="288000"/>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ysClr val="windowText" lastClr="000000"/>
                </a:solidFill>
              </a:ln>
              <a:solidFill>
                <a:schemeClr val="tx1"/>
              </a:solidFill>
            </a:endParaRPr>
          </a:p>
        </p:txBody>
      </p:sp>
      <p:sp>
        <p:nvSpPr>
          <p:cNvPr id="27" name="Connector 97">
            <a:extLst>
              <a:ext uri="{FF2B5EF4-FFF2-40B4-BE49-F238E27FC236}">
                <a16:creationId xmlns:a16="http://schemas.microsoft.com/office/drawing/2014/main" id="{465ABF39-E42D-5B2F-9BB0-1D455105880D}"/>
              </a:ext>
            </a:extLst>
          </p:cNvPr>
          <p:cNvSpPr/>
          <p:nvPr/>
        </p:nvSpPr>
        <p:spPr>
          <a:xfrm>
            <a:off x="7979613" y="3215949"/>
            <a:ext cx="108205"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Connector 98">
            <a:extLst>
              <a:ext uri="{FF2B5EF4-FFF2-40B4-BE49-F238E27FC236}">
                <a16:creationId xmlns:a16="http://schemas.microsoft.com/office/drawing/2014/main" id="{5D4955CB-5479-497C-C6E0-BA6600EE7D0A}"/>
              </a:ext>
            </a:extLst>
          </p:cNvPr>
          <p:cNvSpPr/>
          <p:nvPr/>
        </p:nvSpPr>
        <p:spPr>
          <a:xfrm>
            <a:off x="8270575" y="3216918"/>
            <a:ext cx="108205"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Connector 99">
            <a:extLst>
              <a:ext uri="{FF2B5EF4-FFF2-40B4-BE49-F238E27FC236}">
                <a16:creationId xmlns:a16="http://schemas.microsoft.com/office/drawing/2014/main" id="{C4921780-15B9-185A-DC31-A0C71A39C0A9}"/>
              </a:ext>
            </a:extLst>
          </p:cNvPr>
          <p:cNvSpPr/>
          <p:nvPr/>
        </p:nvSpPr>
        <p:spPr>
          <a:xfrm>
            <a:off x="8586696" y="3215949"/>
            <a:ext cx="108205"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Connector 119">
            <a:extLst>
              <a:ext uri="{FF2B5EF4-FFF2-40B4-BE49-F238E27FC236}">
                <a16:creationId xmlns:a16="http://schemas.microsoft.com/office/drawing/2014/main" id="{36B0401D-A0C5-B3A0-A9A2-560C2343DC27}"/>
              </a:ext>
            </a:extLst>
          </p:cNvPr>
          <p:cNvSpPr/>
          <p:nvPr/>
        </p:nvSpPr>
        <p:spPr>
          <a:xfrm>
            <a:off x="8029120" y="5401506"/>
            <a:ext cx="108205"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Connector 120">
            <a:extLst>
              <a:ext uri="{FF2B5EF4-FFF2-40B4-BE49-F238E27FC236}">
                <a16:creationId xmlns:a16="http://schemas.microsoft.com/office/drawing/2014/main" id="{63A68D08-ABE2-2D24-9D8E-F655619BD607}"/>
              </a:ext>
            </a:extLst>
          </p:cNvPr>
          <p:cNvSpPr/>
          <p:nvPr/>
        </p:nvSpPr>
        <p:spPr>
          <a:xfrm>
            <a:off x="8322015" y="5401506"/>
            <a:ext cx="108205"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Connector 121">
            <a:extLst>
              <a:ext uri="{FF2B5EF4-FFF2-40B4-BE49-F238E27FC236}">
                <a16:creationId xmlns:a16="http://schemas.microsoft.com/office/drawing/2014/main" id="{0107DE6A-D8B2-A5AC-D379-7057045F55BA}"/>
              </a:ext>
            </a:extLst>
          </p:cNvPr>
          <p:cNvSpPr/>
          <p:nvPr/>
        </p:nvSpPr>
        <p:spPr>
          <a:xfrm>
            <a:off x="8586696" y="5401506"/>
            <a:ext cx="108205"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CE68E246-9167-5707-9825-F9ADAAB39463}"/>
              </a:ext>
            </a:extLst>
          </p:cNvPr>
          <p:cNvCxnSpPr>
            <a:cxnSpLocks/>
            <a:stCxn id="9" idx="3"/>
            <a:endCxn id="13" idx="1"/>
          </p:cNvCxnSpPr>
          <p:nvPr/>
        </p:nvCxnSpPr>
        <p:spPr>
          <a:xfrm>
            <a:off x="7966781" y="4343876"/>
            <a:ext cx="88973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TextBox 33">
            <a:extLst>
              <a:ext uri="{FF2B5EF4-FFF2-40B4-BE49-F238E27FC236}">
                <a16:creationId xmlns:a16="http://schemas.microsoft.com/office/drawing/2014/main" id="{E3E59D95-6A51-0991-909E-C876085C8603}"/>
              </a:ext>
            </a:extLst>
          </p:cNvPr>
          <p:cNvSpPr txBox="1"/>
          <p:nvPr/>
        </p:nvSpPr>
        <p:spPr>
          <a:xfrm>
            <a:off x="4136449" y="4736158"/>
            <a:ext cx="537327" cy="369332"/>
          </a:xfrm>
          <a:prstGeom prst="rect">
            <a:avLst/>
          </a:prstGeom>
          <a:noFill/>
        </p:spPr>
        <p:txBody>
          <a:bodyPr wrap="none" rtlCol="0">
            <a:spAutoFit/>
          </a:bodyPr>
          <a:lstStyle/>
          <a:p>
            <a:r>
              <a:rPr lang="en-US" dirty="0" err="1"/>
              <a:t>W</a:t>
            </a:r>
            <a:r>
              <a:rPr lang="en-US" baseline="-25000" dirty="0" err="1"/>
              <a:t>xh</a:t>
            </a:r>
            <a:endParaRPr lang="en-US" baseline="-25000" dirty="0"/>
          </a:p>
        </p:txBody>
      </p:sp>
      <p:grpSp>
        <p:nvGrpSpPr>
          <p:cNvPr id="35" name="Group 34">
            <a:extLst>
              <a:ext uri="{FF2B5EF4-FFF2-40B4-BE49-F238E27FC236}">
                <a16:creationId xmlns:a16="http://schemas.microsoft.com/office/drawing/2014/main" id="{A0CE44A6-5026-68EA-E641-DD1F0E9B650F}"/>
              </a:ext>
            </a:extLst>
          </p:cNvPr>
          <p:cNvGrpSpPr/>
          <p:nvPr/>
        </p:nvGrpSpPr>
        <p:grpSpPr>
          <a:xfrm>
            <a:off x="1949116" y="2880360"/>
            <a:ext cx="916133" cy="2935149"/>
            <a:chOff x="1949116" y="2880360"/>
            <a:chExt cx="916133" cy="2935149"/>
          </a:xfrm>
        </p:grpSpPr>
        <p:grpSp>
          <p:nvGrpSpPr>
            <p:cNvPr id="36" name="Group 35">
              <a:extLst>
                <a:ext uri="{FF2B5EF4-FFF2-40B4-BE49-F238E27FC236}">
                  <a16:creationId xmlns:a16="http://schemas.microsoft.com/office/drawing/2014/main" id="{2FC9EAA2-B60F-7239-5413-24A27C440361}"/>
                </a:ext>
              </a:extLst>
            </p:cNvPr>
            <p:cNvGrpSpPr/>
            <p:nvPr/>
          </p:nvGrpSpPr>
          <p:grpSpPr>
            <a:xfrm>
              <a:off x="1949116" y="2880360"/>
              <a:ext cx="916133" cy="2935149"/>
              <a:chOff x="1949116" y="2880360"/>
              <a:chExt cx="916133" cy="2935149"/>
            </a:xfrm>
          </p:grpSpPr>
          <p:sp>
            <p:nvSpPr>
              <p:cNvPr id="38" name="Oval 37">
                <a:extLst>
                  <a:ext uri="{FF2B5EF4-FFF2-40B4-BE49-F238E27FC236}">
                    <a16:creationId xmlns:a16="http://schemas.microsoft.com/office/drawing/2014/main" id="{EC54C9FE-5195-BE7E-AC22-857DBAB2A0E3}"/>
                  </a:ext>
                </a:extLst>
              </p:cNvPr>
              <p:cNvSpPr/>
              <p:nvPr/>
            </p:nvSpPr>
            <p:spPr>
              <a:xfrm>
                <a:off x="2080810" y="2880360"/>
                <a:ext cx="652745" cy="67437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ln w="0"/>
                    <a:solidFill>
                      <a:schemeClr val="tx1"/>
                    </a:solidFill>
                    <a:effectLst>
                      <a:outerShdw blurRad="38100" dist="19050" dir="2700000" algn="tl" rotWithShape="0">
                        <a:schemeClr val="dk1">
                          <a:alpha val="40000"/>
                        </a:schemeClr>
                      </a:outerShdw>
                    </a:effectLst>
                  </a:rPr>
                  <a:t>Yt</a:t>
                </a:r>
                <a:endParaRPr lang="en-US" i="1" dirty="0">
                  <a:ln w="0"/>
                  <a:solidFill>
                    <a:schemeClr val="tx1"/>
                  </a:solidFill>
                  <a:effectLst>
                    <a:outerShdw blurRad="38100" dist="19050" dir="2700000" algn="tl" rotWithShape="0">
                      <a:schemeClr val="dk1">
                        <a:alpha val="40000"/>
                      </a:schemeClr>
                    </a:outerShdw>
                  </a:effectLst>
                </a:endParaRPr>
              </a:p>
            </p:txBody>
          </p:sp>
          <p:sp>
            <p:nvSpPr>
              <p:cNvPr id="39" name="Rounded Rectangle 5">
                <a:extLst>
                  <a:ext uri="{FF2B5EF4-FFF2-40B4-BE49-F238E27FC236}">
                    <a16:creationId xmlns:a16="http://schemas.microsoft.com/office/drawing/2014/main" id="{F0524C6F-E18B-2BC2-5174-AB8759A2BBA8}"/>
                  </a:ext>
                </a:extLst>
              </p:cNvPr>
              <p:cNvSpPr/>
              <p:nvPr/>
            </p:nvSpPr>
            <p:spPr>
              <a:xfrm>
                <a:off x="1949116" y="4049793"/>
                <a:ext cx="916133"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RNN</a:t>
                </a:r>
                <a:endParaRPr lang="en-US" dirty="0"/>
              </a:p>
            </p:txBody>
          </p:sp>
          <p:cxnSp>
            <p:nvCxnSpPr>
              <p:cNvPr id="40" name="Straight Arrow Connector 39">
                <a:extLst>
                  <a:ext uri="{FF2B5EF4-FFF2-40B4-BE49-F238E27FC236}">
                    <a16:creationId xmlns:a16="http://schemas.microsoft.com/office/drawing/2014/main" id="{0D359256-A959-3573-9FCE-77DBBE72698E}"/>
                  </a:ext>
                </a:extLst>
              </p:cNvPr>
              <p:cNvCxnSpPr>
                <a:cxnSpLocks/>
                <a:stCxn id="39" idx="0"/>
                <a:endCxn id="38" idx="4"/>
              </p:cNvCxnSpPr>
              <p:nvPr/>
            </p:nvCxnSpPr>
            <p:spPr>
              <a:xfrm flipV="1">
                <a:off x="2407182" y="3554730"/>
                <a:ext cx="0" cy="49506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DDD15401-77D0-750A-5709-50A14293AA3A}"/>
                  </a:ext>
                </a:extLst>
              </p:cNvPr>
              <p:cNvCxnSpPr>
                <a:cxnSpLocks/>
                <a:stCxn id="42" idx="0"/>
                <a:endCxn id="39" idx="2"/>
              </p:cNvCxnSpPr>
              <p:nvPr/>
            </p:nvCxnSpPr>
            <p:spPr>
              <a:xfrm flipV="1">
                <a:off x="2407183" y="4700509"/>
                <a:ext cx="0" cy="440630"/>
              </a:xfrm>
              <a:prstGeom prst="straightConnector1">
                <a:avLst/>
              </a:prstGeom>
              <a:ln w="12700">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42" name="Oval 41">
                <a:extLst>
                  <a:ext uri="{FF2B5EF4-FFF2-40B4-BE49-F238E27FC236}">
                    <a16:creationId xmlns:a16="http://schemas.microsoft.com/office/drawing/2014/main" id="{F60451E9-9B8D-C724-C70C-3AF5CE1B2135}"/>
                  </a:ext>
                </a:extLst>
              </p:cNvPr>
              <p:cNvSpPr/>
              <p:nvPr/>
            </p:nvSpPr>
            <p:spPr>
              <a:xfrm>
                <a:off x="2080810" y="5141139"/>
                <a:ext cx="652745"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Xt</a:t>
                </a:r>
                <a:endParaRPr lang="en-US" i="1" dirty="0"/>
              </a:p>
            </p:txBody>
          </p:sp>
        </p:grpSp>
        <p:cxnSp>
          <p:nvCxnSpPr>
            <p:cNvPr id="37" name="Connector: Elbow 36">
              <a:extLst>
                <a:ext uri="{FF2B5EF4-FFF2-40B4-BE49-F238E27FC236}">
                  <a16:creationId xmlns:a16="http://schemas.microsoft.com/office/drawing/2014/main" id="{874B91F9-E721-C179-0E81-3840064DE799}"/>
                </a:ext>
              </a:extLst>
            </p:cNvPr>
            <p:cNvCxnSpPr>
              <a:cxnSpLocks/>
            </p:cNvCxnSpPr>
            <p:nvPr/>
          </p:nvCxnSpPr>
          <p:spPr>
            <a:xfrm flipH="1">
              <a:off x="1949116" y="4375151"/>
              <a:ext cx="916133" cy="12700"/>
            </a:xfrm>
            <a:prstGeom prst="bentConnector5">
              <a:avLst>
                <a:gd name="adj1" fmla="val -24953"/>
                <a:gd name="adj2" fmla="val -4606543"/>
                <a:gd name="adj3" fmla="val 124953"/>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19025374-2FB0-3A62-E2C3-9CB4E52F253A}"/>
              </a:ext>
            </a:extLst>
          </p:cNvPr>
          <p:cNvSpPr txBox="1"/>
          <p:nvPr/>
        </p:nvSpPr>
        <p:spPr>
          <a:xfrm>
            <a:off x="6791000" y="4705388"/>
            <a:ext cx="537327" cy="369332"/>
          </a:xfrm>
          <a:prstGeom prst="rect">
            <a:avLst/>
          </a:prstGeom>
          <a:noFill/>
        </p:spPr>
        <p:txBody>
          <a:bodyPr wrap="none" rtlCol="0">
            <a:spAutoFit/>
          </a:bodyPr>
          <a:lstStyle/>
          <a:p>
            <a:r>
              <a:rPr lang="en-US" dirty="0" err="1"/>
              <a:t>W</a:t>
            </a:r>
            <a:r>
              <a:rPr lang="en-US" baseline="-25000" dirty="0" err="1"/>
              <a:t>xh</a:t>
            </a:r>
            <a:endParaRPr lang="en-US" baseline="-25000" dirty="0"/>
          </a:p>
        </p:txBody>
      </p:sp>
      <p:sp>
        <p:nvSpPr>
          <p:cNvPr id="44" name="TextBox 43">
            <a:extLst>
              <a:ext uri="{FF2B5EF4-FFF2-40B4-BE49-F238E27FC236}">
                <a16:creationId xmlns:a16="http://schemas.microsoft.com/office/drawing/2014/main" id="{00396769-D8F4-272E-BC58-72D58B899522}"/>
              </a:ext>
            </a:extLst>
          </p:cNvPr>
          <p:cNvSpPr txBox="1"/>
          <p:nvPr/>
        </p:nvSpPr>
        <p:spPr>
          <a:xfrm>
            <a:off x="5478569" y="4722416"/>
            <a:ext cx="537327" cy="369332"/>
          </a:xfrm>
          <a:prstGeom prst="rect">
            <a:avLst/>
          </a:prstGeom>
          <a:noFill/>
        </p:spPr>
        <p:txBody>
          <a:bodyPr wrap="none" rtlCol="0">
            <a:spAutoFit/>
          </a:bodyPr>
          <a:lstStyle/>
          <a:p>
            <a:r>
              <a:rPr lang="en-US" dirty="0" err="1"/>
              <a:t>W</a:t>
            </a:r>
            <a:r>
              <a:rPr lang="en-US" baseline="-25000" dirty="0" err="1"/>
              <a:t>xh</a:t>
            </a:r>
            <a:endParaRPr lang="en-US" baseline="-25000" dirty="0"/>
          </a:p>
        </p:txBody>
      </p:sp>
      <p:sp>
        <p:nvSpPr>
          <p:cNvPr id="45" name="TextBox 44">
            <a:extLst>
              <a:ext uri="{FF2B5EF4-FFF2-40B4-BE49-F238E27FC236}">
                <a16:creationId xmlns:a16="http://schemas.microsoft.com/office/drawing/2014/main" id="{BE425D63-30EE-77E8-463E-2D1ABBC71D50}"/>
              </a:ext>
            </a:extLst>
          </p:cNvPr>
          <p:cNvSpPr txBox="1"/>
          <p:nvPr/>
        </p:nvSpPr>
        <p:spPr>
          <a:xfrm>
            <a:off x="8582177" y="3576453"/>
            <a:ext cx="532966" cy="369332"/>
          </a:xfrm>
          <a:prstGeom prst="rect">
            <a:avLst/>
          </a:prstGeom>
          <a:noFill/>
        </p:spPr>
        <p:txBody>
          <a:bodyPr wrap="square" rtlCol="0">
            <a:spAutoFit/>
          </a:bodyPr>
          <a:lstStyle/>
          <a:p>
            <a:r>
              <a:rPr lang="en-US" dirty="0" err="1"/>
              <a:t>W</a:t>
            </a:r>
            <a:r>
              <a:rPr lang="en-US" baseline="-25000" dirty="0" err="1"/>
              <a:t>yh</a:t>
            </a:r>
            <a:endParaRPr lang="en-US" baseline="-25000" dirty="0"/>
          </a:p>
        </p:txBody>
      </p:sp>
      <p:sp>
        <p:nvSpPr>
          <p:cNvPr id="46" name="TextBox 45">
            <a:extLst>
              <a:ext uri="{FF2B5EF4-FFF2-40B4-BE49-F238E27FC236}">
                <a16:creationId xmlns:a16="http://schemas.microsoft.com/office/drawing/2014/main" id="{DF8BDF11-4F97-DDA6-FACD-CD5E6B12969E}"/>
              </a:ext>
            </a:extLst>
          </p:cNvPr>
          <p:cNvSpPr txBox="1"/>
          <p:nvPr/>
        </p:nvSpPr>
        <p:spPr>
          <a:xfrm>
            <a:off x="8591120" y="4705388"/>
            <a:ext cx="537327" cy="369332"/>
          </a:xfrm>
          <a:prstGeom prst="rect">
            <a:avLst/>
          </a:prstGeom>
          <a:noFill/>
        </p:spPr>
        <p:txBody>
          <a:bodyPr wrap="none" rtlCol="0">
            <a:spAutoFit/>
          </a:bodyPr>
          <a:lstStyle/>
          <a:p>
            <a:r>
              <a:rPr lang="en-US" dirty="0" err="1"/>
              <a:t>W</a:t>
            </a:r>
            <a:r>
              <a:rPr lang="en-US" baseline="-25000" dirty="0" err="1"/>
              <a:t>xh</a:t>
            </a:r>
            <a:endParaRPr lang="en-US" baseline="-25000" dirty="0"/>
          </a:p>
        </p:txBody>
      </p:sp>
      <p:sp>
        <p:nvSpPr>
          <p:cNvPr id="47" name="TextBox 46">
            <a:extLst>
              <a:ext uri="{FF2B5EF4-FFF2-40B4-BE49-F238E27FC236}">
                <a16:creationId xmlns:a16="http://schemas.microsoft.com/office/drawing/2014/main" id="{B23B489A-8D02-4791-3D11-69F37031CE79}"/>
              </a:ext>
            </a:extLst>
          </p:cNvPr>
          <p:cNvSpPr txBox="1"/>
          <p:nvPr/>
        </p:nvSpPr>
        <p:spPr>
          <a:xfrm>
            <a:off x="5429059" y="3560045"/>
            <a:ext cx="532966" cy="369332"/>
          </a:xfrm>
          <a:prstGeom prst="rect">
            <a:avLst/>
          </a:prstGeom>
          <a:noFill/>
        </p:spPr>
        <p:txBody>
          <a:bodyPr wrap="square" rtlCol="0">
            <a:spAutoFit/>
          </a:bodyPr>
          <a:lstStyle/>
          <a:p>
            <a:r>
              <a:rPr lang="en-US" dirty="0" err="1"/>
              <a:t>W</a:t>
            </a:r>
            <a:r>
              <a:rPr lang="en-US" baseline="-25000" dirty="0" err="1"/>
              <a:t>yh</a:t>
            </a:r>
            <a:endParaRPr lang="en-US" baseline="-25000" dirty="0"/>
          </a:p>
        </p:txBody>
      </p:sp>
      <p:sp>
        <p:nvSpPr>
          <p:cNvPr id="48" name="TextBox 47">
            <a:extLst>
              <a:ext uri="{FF2B5EF4-FFF2-40B4-BE49-F238E27FC236}">
                <a16:creationId xmlns:a16="http://schemas.microsoft.com/office/drawing/2014/main" id="{427E2ED0-734C-F9E4-5B77-9476C81E251B}"/>
              </a:ext>
            </a:extLst>
          </p:cNvPr>
          <p:cNvSpPr txBox="1"/>
          <p:nvPr/>
        </p:nvSpPr>
        <p:spPr>
          <a:xfrm>
            <a:off x="6776311" y="3576498"/>
            <a:ext cx="532966" cy="369332"/>
          </a:xfrm>
          <a:prstGeom prst="rect">
            <a:avLst/>
          </a:prstGeom>
          <a:noFill/>
        </p:spPr>
        <p:txBody>
          <a:bodyPr wrap="square" rtlCol="0">
            <a:spAutoFit/>
          </a:bodyPr>
          <a:lstStyle/>
          <a:p>
            <a:r>
              <a:rPr lang="en-US" dirty="0" err="1"/>
              <a:t>W</a:t>
            </a:r>
            <a:r>
              <a:rPr lang="en-US" baseline="-25000" dirty="0" err="1"/>
              <a:t>yh</a:t>
            </a:r>
            <a:endParaRPr lang="en-US" baseline="-25000" dirty="0"/>
          </a:p>
        </p:txBody>
      </p:sp>
      <p:sp>
        <p:nvSpPr>
          <p:cNvPr id="49" name="TextBox 48">
            <a:extLst>
              <a:ext uri="{FF2B5EF4-FFF2-40B4-BE49-F238E27FC236}">
                <a16:creationId xmlns:a16="http://schemas.microsoft.com/office/drawing/2014/main" id="{D0B7A9E2-1538-19DB-7F3C-85CE7E5FEEF1}"/>
              </a:ext>
            </a:extLst>
          </p:cNvPr>
          <p:cNvSpPr txBox="1"/>
          <p:nvPr/>
        </p:nvSpPr>
        <p:spPr>
          <a:xfrm>
            <a:off x="4124523" y="3565919"/>
            <a:ext cx="532966" cy="369332"/>
          </a:xfrm>
          <a:prstGeom prst="rect">
            <a:avLst/>
          </a:prstGeom>
          <a:noFill/>
        </p:spPr>
        <p:txBody>
          <a:bodyPr wrap="square" rtlCol="0">
            <a:spAutoFit/>
          </a:bodyPr>
          <a:lstStyle/>
          <a:p>
            <a:r>
              <a:rPr lang="en-US" dirty="0" err="1"/>
              <a:t>W</a:t>
            </a:r>
            <a:r>
              <a:rPr lang="en-US" baseline="-25000" dirty="0" err="1"/>
              <a:t>yh</a:t>
            </a:r>
            <a:endParaRPr lang="en-US" baseline="-25000" dirty="0"/>
          </a:p>
        </p:txBody>
      </p:sp>
      <p:sp>
        <p:nvSpPr>
          <p:cNvPr id="51" name="Title 1">
            <a:extLst>
              <a:ext uri="{FF2B5EF4-FFF2-40B4-BE49-F238E27FC236}">
                <a16:creationId xmlns:a16="http://schemas.microsoft.com/office/drawing/2014/main" id="{6D8BAD92-FAB7-1788-47BA-FE5F80CCE7EB}"/>
              </a:ext>
            </a:extLst>
          </p:cNvPr>
          <p:cNvSpPr>
            <a:spLocks noGrp="1"/>
          </p:cNvSpPr>
          <p:nvPr>
            <p:ph type="title"/>
          </p:nvPr>
        </p:nvSpPr>
        <p:spPr>
          <a:xfrm>
            <a:off x="838200" y="71519"/>
            <a:ext cx="10515600" cy="1325563"/>
          </a:xfrm>
        </p:spPr>
        <p:txBody>
          <a:bodyPr>
            <a:normAutofit/>
          </a:bodyPr>
          <a:lstStyle/>
          <a:p>
            <a:pPr algn="ctr"/>
            <a:r>
              <a:rPr lang="en-US" sz="3600" b="1" dirty="0">
                <a:latin typeface="Times New Roman" panose="02020603050405020304" pitchFamily="18" charset="0"/>
                <a:cs typeface="Times New Roman" panose="02020603050405020304" pitchFamily="18" charset="0"/>
              </a:rPr>
              <a:t>RNNs: Computational Graph Across Time:</a:t>
            </a:r>
          </a:p>
        </p:txBody>
      </p:sp>
      <p:grpSp>
        <p:nvGrpSpPr>
          <p:cNvPr id="52" name="Group 51">
            <a:extLst>
              <a:ext uri="{FF2B5EF4-FFF2-40B4-BE49-F238E27FC236}">
                <a16:creationId xmlns:a16="http://schemas.microsoft.com/office/drawing/2014/main" id="{A2CAAFF8-471B-541A-8204-AE5464C78D1E}"/>
              </a:ext>
            </a:extLst>
          </p:cNvPr>
          <p:cNvGrpSpPr/>
          <p:nvPr/>
        </p:nvGrpSpPr>
        <p:grpSpPr>
          <a:xfrm>
            <a:off x="548617" y="1142057"/>
            <a:ext cx="2116762" cy="369332"/>
            <a:chOff x="908540" y="1264596"/>
            <a:chExt cx="2116762" cy="369332"/>
          </a:xfrm>
        </p:grpSpPr>
        <p:sp>
          <p:nvSpPr>
            <p:cNvPr id="53" name="TextBox 52">
              <a:extLst>
                <a:ext uri="{FF2B5EF4-FFF2-40B4-BE49-F238E27FC236}">
                  <a16:creationId xmlns:a16="http://schemas.microsoft.com/office/drawing/2014/main" id="{FC876E33-AF9F-52AB-DADE-7507393807C1}"/>
                </a:ext>
              </a:extLst>
            </p:cNvPr>
            <p:cNvSpPr txBox="1"/>
            <p:nvPr/>
          </p:nvSpPr>
          <p:spPr>
            <a:xfrm>
              <a:off x="1015847" y="1264596"/>
              <a:ext cx="2009455" cy="369332"/>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Forward Pass</a:t>
              </a:r>
            </a:p>
          </p:txBody>
        </p:sp>
        <p:cxnSp>
          <p:nvCxnSpPr>
            <p:cNvPr id="54" name="Straight Arrow Connector 53">
              <a:extLst>
                <a:ext uri="{FF2B5EF4-FFF2-40B4-BE49-F238E27FC236}">
                  <a16:creationId xmlns:a16="http://schemas.microsoft.com/office/drawing/2014/main" id="{065880F6-B6E6-FA7F-CA95-DE15008A44C6}"/>
                </a:ext>
              </a:extLst>
            </p:cNvPr>
            <p:cNvCxnSpPr>
              <a:cxnSpLocks/>
            </p:cNvCxnSpPr>
            <p:nvPr/>
          </p:nvCxnSpPr>
          <p:spPr>
            <a:xfrm>
              <a:off x="908540" y="1449262"/>
              <a:ext cx="57916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55" name="Oval 54">
            <a:extLst>
              <a:ext uri="{FF2B5EF4-FFF2-40B4-BE49-F238E27FC236}">
                <a16:creationId xmlns:a16="http://schemas.microsoft.com/office/drawing/2014/main" id="{A92757DB-BC85-1C05-362D-A8468E0D6F26}"/>
              </a:ext>
            </a:extLst>
          </p:cNvPr>
          <p:cNvSpPr/>
          <p:nvPr/>
        </p:nvSpPr>
        <p:spPr>
          <a:xfrm>
            <a:off x="4538752" y="1810932"/>
            <a:ext cx="651510" cy="67437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L0</a:t>
            </a:r>
          </a:p>
        </p:txBody>
      </p:sp>
      <p:sp>
        <p:nvSpPr>
          <p:cNvPr id="56" name="Oval 55">
            <a:extLst>
              <a:ext uri="{FF2B5EF4-FFF2-40B4-BE49-F238E27FC236}">
                <a16:creationId xmlns:a16="http://schemas.microsoft.com/office/drawing/2014/main" id="{8B614471-8DF8-3DBF-D1AB-8ADC792CB9BA}"/>
              </a:ext>
            </a:extLst>
          </p:cNvPr>
          <p:cNvSpPr/>
          <p:nvPr/>
        </p:nvSpPr>
        <p:spPr>
          <a:xfrm>
            <a:off x="8988209" y="1809971"/>
            <a:ext cx="651510" cy="67437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L3</a:t>
            </a:r>
          </a:p>
        </p:txBody>
      </p:sp>
      <p:sp>
        <p:nvSpPr>
          <p:cNvPr id="57" name="Oval 56">
            <a:extLst>
              <a:ext uri="{FF2B5EF4-FFF2-40B4-BE49-F238E27FC236}">
                <a16:creationId xmlns:a16="http://schemas.microsoft.com/office/drawing/2014/main" id="{F2E6E147-DE2C-16E2-4735-26BE33F8C897}"/>
              </a:ext>
            </a:extLst>
          </p:cNvPr>
          <p:cNvSpPr/>
          <p:nvPr/>
        </p:nvSpPr>
        <p:spPr>
          <a:xfrm>
            <a:off x="7182342" y="1809971"/>
            <a:ext cx="651510" cy="67437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L2</a:t>
            </a:r>
          </a:p>
        </p:txBody>
      </p:sp>
      <p:sp>
        <p:nvSpPr>
          <p:cNvPr id="58" name="Oval 57">
            <a:extLst>
              <a:ext uri="{FF2B5EF4-FFF2-40B4-BE49-F238E27FC236}">
                <a16:creationId xmlns:a16="http://schemas.microsoft.com/office/drawing/2014/main" id="{88B38790-9516-FAD7-CC49-9CE0E5D49D4F}"/>
              </a:ext>
            </a:extLst>
          </p:cNvPr>
          <p:cNvSpPr/>
          <p:nvPr/>
        </p:nvSpPr>
        <p:spPr>
          <a:xfrm>
            <a:off x="5871734" y="1817822"/>
            <a:ext cx="651510" cy="67437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L1</a:t>
            </a:r>
          </a:p>
        </p:txBody>
      </p:sp>
      <p:cxnSp>
        <p:nvCxnSpPr>
          <p:cNvPr id="59" name="Straight Arrow Connector 58">
            <a:extLst>
              <a:ext uri="{FF2B5EF4-FFF2-40B4-BE49-F238E27FC236}">
                <a16:creationId xmlns:a16="http://schemas.microsoft.com/office/drawing/2014/main" id="{0C9C9CE5-3F55-5D7B-4053-245642927925}"/>
              </a:ext>
            </a:extLst>
          </p:cNvPr>
          <p:cNvCxnSpPr>
            <a:cxnSpLocks/>
            <a:stCxn id="4" idx="0"/>
            <a:endCxn id="55" idx="4"/>
          </p:cNvCxnSpPr>
          <p:nvPr/>
        </p:nvCxnSpPr>
        <p:spPr>
          <a:xfrm flipH="1" flipV="1">
            <a:off x="4864507" y="2485304"/>
            <a:ext cx="618" cy="3725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A2EF1409-5E61-7BFF-0539-C08EE0E2A079}"/>
              </a:ext>
            </a:extLst>
          </p:cNvPr>
          <p:cNvCxnSpPr>
            <a:cxnSpLocks/>
            <a:stCxn id="17" idx="0"/>
            <a:endCxn id="58" idx="4"/>
          </p:cNvCxnSpPr>
          <p:nvPr/>
        </p:nvCxnSpPr>
        <p:spPr>
          <a:xfrm flipV="1">
            <a:off x="6196872" y="2492194"/>
            <a:ext cx="617" cy="3817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EB511732-86F0-5FDD-578A-7C6EC6494036}"/>
              </a:ext>
            </a:extLst>
          </p:cNvPr>
          <p:cNvCxnSpPr>
            <a:cxnSpLocks/>
            <a:stCxn id="12" idx="0"/>
            <a:endCxn id="56" idx="4"/>
          </p:cNvCxnSpPr>
          <p:nvPr/>
        </p:nvCxnSpPr>
        <p:spPr>
          <a:xfrm flipH="1" flipV="1">
            <a:off x="9313964" y="2484343"/>
            <a:ext cx="618" cy="3725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88B70C3D-752E-D8D8-4478-F7B546F20F99}"/>
              </a:ext>
            </a:extLst>
          </p:cNvPr>
          <p:cNvCxnSpPr>
            <a:cxnSpLocks/>
            <a:stCxn id="8" idx="0"/>
            <a:endCxn id="57" idx="4"/>
          </p:cNvCxnSpPr>
          <p:nvPr/>
        </p:nvCxnSpPr>
        <p:spPr>
          <a:xfrm flipH="1" flipV="1">
            <a:off x="7508097" y="2484343"/>
            <a:ext cx="618" cy="3896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2" name="Rounded Rectangle 221">
            <a:extLst>
              <a:ext uri="{FF2B5EF4-FFF2-40B4-BE49-F238E27FC236}">
                <a16:creationId xmlns:a16="http://schemas.microsoft.com/office/drawing/2014/main" id="{D3AA6BCF-0C45-D897-4065-3F4E0B7B4F9A}"/>
              </a:ext>
            </a:extLst>
          </p:cNvPr>
          <p:cNvSpPr/>
          <p:nvPr/>
        </p:nvSpPr>
        <p:spPr>
          <a:xfrm>
            <a:off x="7979613" y="966784"/>
            <a:ext cx="720000" cy="72000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L</a:t>
            </a:r>
          </a:p>
        </p:txBody>
      </p:sp>
      <p:cxnSp>
        <p:nvCxnSpPr>
          <p:cNvPr id="83" name="Curved Connector 222">
            <a:extLst>
              <a:ext uri="{FF2B5EF4-FFF2-40B4-BE49-F238E27FC236}">
                <a16:creationId xmlns:a16="http://schemas.microsoft.com/office/drawing/2014/main" id="{92E4852A-09C6-F0FF-CD39-4781D73679AF}"/>
              </a:ext>
            </a:extLst>
          </p:cNvPr>
          <p:cNvCxnSpPr>
            <a:cxnSpLocks/>
            <a:stCxn id="55" idx="0"/>
            <a:endCxn id="82" idx="1"/>
          </p:cNvCxnSpPr>
          <p:nvPr/>
        </p:nvCxnSpPr>
        <p:spPr>
          <a:xfrm rot="5400000" flipH="1" flipV="1">
            <a:off x="6179986" y="11305"/>
            <a:ext cx="484148" cy="3115106"/>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84" name="Curved Connector 223">
            <a:extLst>
              <a:ext uri="{FF2B5EF4-FFF2-40B4-BE49-F238E27FC236}">
                <a16:creationId xmlns:a16="http://schemas.microsoft.com/office/drawing/2014/main" id="{635B0A2C-9F46-0ED2-ABF9-33C436D6B2F6}"/>
              </a:ext>
            </a:extLst>
          </p:cNvPr>
          <p:cNvCxnSpPr>
            <a:cxnSpLocks/>
            <a:stCxn id="58" idx="0"/>
            <a:endCxn id="82" idx="1"/>
          </p:cNvCxnSpPr>
          <p:nvPr/>
        </p:nvCxnSpPr>
        <p:spPr>
          <a:xfrm rot="5400000" flipH="1" flipV="1">
            <a:off x="6843032" y="681241"/>
            <a:ext cx="491038" cy="1782124"/>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85" name="Curved Connector 224">
            <a:extLst>
              <a:ext uri="{FF2B5EF4-FFF2-40B4-BE49-F238E27FC236}">
                <a16:creationId xmlns:a16="http://schemas.microsoft.com/office/drawing/2014/main" id="{FF15DE03-21BA-DF06-E331-50F47CD7F3DB}"/>
              </a:ext>
            </a:extLst>
          </p:cNvPr>
          <p:cNvCxnSpPr>
            <a:cxnSpLocks/>
            <a:stCxn id="57" idx="0"/>
            <a:endCxn id="82" idx="1"/>
          </p:cNvCxnSpPr>
          <p:nvPr/>
        </p:nvCxnSpPr>
        <p:spPr>
          <a:xfrm rot="5400000" flipH="1" flipV="1">
            <a:off x="7502262" y="1332620"/>
            <a:ext cx="483187" cy="471516"/>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86" name="Curved Connector 225">
            <a:extLst>
              <a:ext uri="{FF2B5EF4-FFF2-40B4-BE49-F238E27FC236}">
                <a16:creationId xmlns:a16="http://schemas.microsoft.com/office/drawing/2014/main" id="{E00F9B07-77C0-F98B-C117-73292B912E95}"/>
              </a:ext>
            </a:extLst>
          </p:cNvPr>
          <p:cNvCxnSpPr>
            <a:cxnSpLocks/>
            <a:stCxn id="56" idx="0"/>
            <a:endCxn id="82" idx="3"/>
          </p:cNvCxnSpPr>
          <p:nvPr/>
        </p:nvCxnSpPr>
        <p:spPr>
          <a:xfrm rot="16200000" flipV="1">
            <a:off x="8765196" y="1261202"/>
            <a:ext cx="483187" cy="614351"/>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sp>
        <p:nvSpPr>
          <p:cNvPr id="95" name="TextBox 94">
            <a:extLst>
              <a:ext uri="{FF2B5EF4-FFF2-40B4-BE49-F238E27FC236}">
                <a16:creationId xmlns:a16="http://schemas.microsoft.com/office/drawing/2014/main" id="{3177D18E-5385-E929-2156-69F741CEC074}"/>
              </a:ext>
            </a:extLst>
          </p:cNvPr>
          <p:cNvSpPr txBox="1"/>
          <p:nvPr/>
        </p:nvSpPr>
        <p:spPr>
          <a:xfrm>
            <a:off x="5255000" y="4299902"/>
            <a:ext cx="550151" cy="369332"/>
          </a:xfrm>
          <a:prstGeom prst="rect">
            <a:avLst/>
          </a:prstGeom>
          <a:noFill/>
        </p:spPr>
        <p:txBody>
          <a:bodyPr wrap="none" rtlCol="0">
            <a:spAutoFit/>
          </a:bodyPr>
          <a:lstStyle/>
          <a:p>
            <a:r>
              <a:rPr lang="en-US" dirty="0" err="1"/>
              <a:t>W</a:t>
            </a:r>
            <a:r>
              <a:rPr lang="en-US" baseline="-25000" dirty="0" err="1"/>
              <a:t>hh</a:t>
            </a:r>
            <a:endParaRPr lang="en-US" baseline="-25000" dirty="0"/>
          </a:p>
        </p:txBody>
      </p:sp>
      <p:sp>
        <p:nvSpPr>
          <p:cNvPr id="96" name="TextBox 95">
            <a:extLst>
              <a:ext uri="{FF2B5EF4-FFF2-40B4-BE49-F238E27FC236}">
                <a16:creationId xmlns:a16="http://schemas.microsoft.com/office/drawing/2014/main" id="{4205C06D-7F50-AB59-CC64-88EC2E7CAF7B}"/>
              </a:ext>
            </a:extLst>
          </p:cNvPr>
          <p:cNvSpPr txBox="1"/>
          <p:nvPr/>
        </p:nvSpPr>
        <p:spPr>
          <a:xfrm>
            <a:off x="8101041" y="4317979"/>
            <a:ext cx="550151" cy="369332"/>
          </a:xfrm>
          <a:prstGeom prst="rect">
            <a:avLst/>
          </a:prstGeom>
          <a:noFill/>
        </p:spPr>
        <p:txBody>
          <a:bodyPr wrap="none" rtlCol="0">
            <a:spAutoFit/>
          </a:bodyPr>
          <a:lstStyle/>
          <a:p>
            <a:r>
              <a:rPr lang="en-US" dirty="0" err="1"/>
              <a:t>W</a:t>
            </a:r>
            <a:r>
              <a:rPr lang="en-US" baseline="-25000" dirty="0" err="1"/>
              <a:t>hh</a:t>
            </a:r>
            <a:endParaRPr lang="en-US" baseline="-25000" dirty="0"/>
          </a:p>
        </p:txBody>
      </p:sp>
      <p:sp>
        <p:nvSpPr>
          <p:cNvPr id="97" name="TextBox 96">
            <a:extLst>
              <a:ext uri="{FF2B5EF4-FFF2-40B4-BE49-F238E27FC236}">
                <a16:creationId xmlns:a16="http://schemas.microsoft.com/office/drawing/2014/main" id="{8DDE42CF-3EB5-66D0-48AD-154D48825667}"/>
              </a:ext>
            </a:extLst>
          </p:cNvPr>
          <p:cNvSpPr txBox="1"/>
          <p:nvPr/>
        </p:nvSpPr>
        <p:spPr>
          <a:xfrm>
            <a:off x="6579853" y="4322329"/>
            <a:ext cx="550151" cy="369332"/>
          </a:xfrm>
          <a:prstGeom prst="rect">
            <a:avLst/>
          </a:prstGeom>
          <a:noFill/>
        </p:spPr>
        <p:txBody>
          <a:bodyPr wrap="none" rtlCol="0">
            <a:spAutoFit/>
          </a:bodyPr>
          <a:lstStyle/>
          <a:p>
            <a:r>
              <a:rPr lang="en-US" dirty="0" err="1"/>
              <a:t>W</a:t>
            </a:r>
            <a:r>
              <a:rPr lang="en-US" baseline="-25000" dirty="0" err="1"/>
              <a:t>hh</a:t>
            </a:r>
            <a:endParaRPr lang="en-US" baseline="-25000" dirty="0"/>
          </a:p>
        </p:txBody>
      </p:sp>
      <p:sp>
        <p:nvSpPr>
          <p:cNvPr id="98" name="Slide Number Placeholder 3">
            <a:extLst>
              <a:ext uri="{FF2B5EF4-FFF2-40B4-BE49-F238E27FC236}">
                <a16:creationId xmlns:a16="http://schemas.microsoft.com/office/drawing/2014/main" id="{A2710E47-D5AF-D951-9F20-9A8A89265AFC}"/>
              </a:ext>
            </a:extLst>
          </p:cNvPr>
          <p:cNvSpPr txBox="1">
            <a:spLocks/>
          </p:cNvSpPr>
          <p:nvPr/>
        </p:nvSpPr>
        <p:spPr>
          <a:xfrm>
            <a:off x="4549" y="617114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18</a:t>
            </a:fld>
            <a:endParaRPr lang="en-US" dirty="0"/>
          </a:p>
        </p:txBody>
      </p:sp>
      <p:sp>
        <p:nvSpPr>
          <p:cNvPr id="71" name="TextBox 70">
            <a:extLst>
              <a:ext uri="{FF2B5EF4-FFF2-40B4-BE49-F238E27FC236}">
                <a16:creationId xmlns:a16="http://schemas.microsoft.com/office/drawing/2014/main" id="{41CDDCC5-2E83-2043-8CD4-96009951AA05}"/>
              </a:ext>
            </a:extLst>
          </p:cNvPr>
          <p:cNvSpPr txBox="1"/>
          <p:nvPr/>
        </p:nvSpPr>
        <p:spPr>
          <a:xfrm>
            <a:off x="3697705" y="5842162"/>
            <a:ext cx="5102963"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[Source: </a:t>
            </a:r>
            <a:r>
              <a:rPr lang="en-IN" sz="1000" dirty="0">
                <a:latin typeface="Times New Roman" panose="02020603050405020304" pitchFamily="18" charset="0"/>
                <a:cs typeface="Times New Roman" panose="02020603050405020304" pitchFamily="18" charset="0"/>
                <a:hlinkClick r:id="rId2"/>
              </a:rPr>
              <a:t>https://tinyurl.com/3pawnch9</a:t>
            </a:r>
            <a:r>
              <a:rPr lang="en-IN" sz="1000" dirty="0">
                <a:latin typeface="Times New Roman" panose="02020603050405020304" pitchFamily="18" charset="0"/>
                <a:cs typeface="Times New Roman" panose="02020603050405020304" pitchFamily="18" charset="0"/>
              </a:rPr>
              <a:t> ]</a:t>
            </a:r>
            <a:endParaRPr lang="en-CA" sz="1000" dirty="0"/>
          </a:p>
        </p:txBody>
      </p:sp>
    </p:spTree>
    <p:extLst>
      <p:ext uri="{BB962C8B-B14F-4D97-AF65-F5344CB8AC3E}">
        <p14:creationId xmlns:p14="http://schemas.microsoft.com/office/powerpoint/2010/main" val="227370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1000"/>
                                        <p:tgtEl>
                                          <p:spTgt spid="59"/>
                                        </p:tgtEl>
                                      </p:cBhvr>
                                    </p:animEffect>
                                    <p:anim calcmode="lin" valueType="num">
                                      <p:cBhvr>
                                        <p:cTn id="13" dur="1000" fill="hold"/>
                                        <p:tgtEl>
                                          <p:spTgt spid="59"/>
                                        </p:tgtEl>
                                        <p:attrNameLst>
                                          <p:attrName>ppt_x</p:attrName>
                                        </p:attrNameLst>
                                      </p:cBhvr>
                                      <p:tavLst>
                                        <p:tav tm="0">
                                          <p:val>
                                            <p:strVal val="#ppt_x"/>
                                          </p:val>
                                        </p:tav>
                                        <p:tav tm="100000">
                                          <p:val>
                                            <p:strVal val="#ppt_x"/>
                                          </p:val>
                                        </p:tav>
                                      </p:tavLst>
                                    </p:anim>
                                    <p:anim calcmode="lin" valueType="num">
                                      <p:cBhvr>
                                        <p:cTn id="14" dur="1000" fill="hold"/>
                                        <p:tgtEl>
                                          <p:spTgt spid="5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1000"/>
                                        <p:tgtEl>
                                          <p:spTgt spid="55"/>
                                        </p:tgtEl>
                                      </p:cBhvr>
                                    </p:animEffect>
                                    <p:anim calcmode="lin" valueType="num">
                                      <p:cBhvr>
                                        <p:cTn id="18" dur="1000" fill="hold"/>
                                        <p:tgtEl>
                                          <p:spTgt spid="55"/>
                                        </p:tgtEl>
                                        <p:attrNameLst>
                                          <p:attrName>ppt_x</p:attrName>
                                        </p:attrNameLst>
                                      </p:cBhvr>
                                      <p:tavLst>
                                        <p:tav tm="0">
                                          <p:val>
                                            <p:strVal val="#ppt_x"/>
                                          </p:val>
                                        </p:tav>
                                        <p:tav tm="100000">
                                          <p:val>
                                            <p:strVal val="#ppt_x"/>
                                          </p:val>
                                        </p:tav>
                                      </p:tavLst>
                                    </p:anim>
                                    <p:anim calcmode="lin" valueType="num">
                                      <p:cBhvr>
                                        <p:cTn id="19" dur="1000" fill="hold"/>
                                        <p:tgtEl>
                                          <p:spTgt spid="5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1000"/>
                                        <p:tgtEl>
                                          <p:spTgt spid="60"/>
                                        </p:tgtEl>
                                      </p:cBhvr>
                                    </p:animEffect>
                                    <p:anim calcmode="lin" valueType="num">
                                      <p:cBhvr>
                                        <p:cTn id="23" dur="1000" fill="hold"/>
                                        <p:tgtEl>
                                          <p:spTgt spid="60"/>
                                        </p:tgtEl>
                                        <p:attrNameLst>
                                          <p:attrName>ppt_x</p:attrName>
                                        </p:attrNameLst>
                                      </p:cBhvr>
                                      <p:tavLst>
                                        <p:tav tm="0">
                                          <p:val>
                                            <p:strVal val="#ppt_x"/>
                                          </p:val>
                                        </p:tav>
                                        <p:tav tm="100000">
                                          <p:val>
                                            <p:strVal val="#ppt_x"/>
                                          </p:val>
                                        </p:tav>
                                      </p:tavLst>
                                    </p:anim>
                                    <p:anim calcmode="lin" valueType="num">
                                      <p:cBhvr>
                                        <p:cTn id="24" dur="1000" fill="hold"/>
                                        <p:tgtEl>
                                          <p:spTgt spid="6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0"/>
                                        <p:tgtEl>
                                          <p:spTgt spid="58"/>
                                        </p:tgtEl>
                                      </p:cBhvr>
                                    </p:animEffect>
                                    <p:anim calcmode="lin" valueType="num">
                                      <p:cBhvr>
                                        <p:cTn id="28" dur="1000" fill="hold"/>
                                        <p:tgtEl>
                                          <p:spTgt spid="58"/>
                                        </p:tgtEl>
                                        <p:attrNameLst>
                                          <p:attrName>ppt_x</p:attrName>
                                        </p:attrNameLst>
                                      </p:cBhvr>
                                      <p:tavLst>
                                        <p:tav tm="0">
                                          <p:val>
                                            <p:strVal val="#ppt_x"/>
                                          </p:val>
                                        </p:tav>
                                        <p:tav tm="100000">
                                          <p:val>
                                            <p:strVal val="#ppt_x"/>
                                          </p:val>
                                        </p:tav>
                                      </p:tavLst>
                                    </p:anim>
                                    <p:anim calcmode="lin" valueType="num">
                                      <p:cBhvr>
                                        <p:cTn id="29" dur="1000" fill="hold"/>
                                        <p:tgtEl>
                                          <p:spTgt spid="5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1000"/>
                                        <p:tgtEl>
                                          <p:spTgt spid="62"/>
                                        </p:tgtEl>
                                      </p:cBhvr>
                                    </p:animEffect>
                                    <p:anim calcmode="lin" valueType="num">
                                      <p:cBhvr>
                                        <p:cTn id="33" dur="1000" fill="hold"/>
                                        <p:tgtEl>
                                          <p:spTgt spid="62"/>
                                        </p:tgtEl>
                                        <p:attrNameLst>
                                          <p:attrName>ppt_x</p:attrName>
                                        </p:attrNameLst>
                                      </p:cBhvr>
                                      <p:tavLst>
                                        <p:tav tm="0">
                                          <p:val>
                                            <p:strVal val="#ppt_x"/>
                                          </p:val>
                                        </p:tav>
                                        <p:tav tm="100000">
                                          <p:val>
                                            <p:strVal val="#ppt_x"/>
                                          </p:val>
                                        </p:tav>
                                      </p:tavLst>
                                    </p:anim>
                                    <p:anim calcmode="lin" valueType="num">
                                      <p:cBhvr>
                                        <p:cTn id="34" dur="1000" fill="hold"/>
                                        <p:tgtEl>
                                          <p:spTgt spid="6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0"/>
                                        <p:tgtEl>
                                          <p:spTgt spid="57"/>
                                        </p:tgtEl>
                                      </p:cBhvr>
                                    </p:animEffect>
                                    <p:anim calcmode="lin" valueType="num">
                                      <p:cBhvr>
                                        <p:cTn id="38" dur="1000" fill="hold"/>
                                        <p:tgtEl>
                                          <p:spTgt spid="57"/>
                                        </p:tgtEl>
                                        <p:attrNameLst>
                                          <p:attrName>ppt_x</p:attrName>
                                        </p:attrNameLst>
                                      </p:cBhvr>
                                      <p:tavLst>
                                        <p:tav tm="0">
                                          <p:val>
                                            <p:strVal val="#ppt_x"/>
                                          </p:val>
                                        </p:tav>
                                        <p:tav tm="100000">
                                          <p:val>
                                            <p:strVal val="#ppt_x"/>
                                          </p:val>
                                        </p:tav>
                                      </p:tavLst>
                                    </p:anim>
                                    <p:anim calcmode="lin" valueType="num">
                                      <p:cBhvr>
                                        <p:cTn id="39" dur="1000" fill="hold"/>
                                        <p:tgtEl>
                                          <p:spTgt spid="5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1000"/>
                                        <p:tgtEl>
                                          <p:spTgt spid="61"/>
                                        </p:tgtEl>
                                      </p:cBhvr>
                                    </p:animEffect>
                                    <p:anim calcmode="lin" valueType="num">
                                      <p:cBhvr>
                                        <p:cTn id="43" dur="1000" fill="hold"/>
                                        <p:tgtEl>
                                          <p:spTgt spid="61"/>
                                        </p:tgtEl>
                                        <p:attrNameLst>
                                          <p:attrName>ppt_x</p:attrName>
                                        </p:attrNameLst>
                                      </p:cBhvr>
                                      <p:tavLst>
                                        <p:tav tm="0">
                                          <p:val>
                                            <p:strVal val="#ppt_x"/>
                                          </p:val>
                                        </p:tav>
                                        <p:tav tm="100000">
                                          <p:val>
                                            <p:strVal val="#ppt_x"/>
                                          </p:val>
                                        </p:tav>
                                      </p:tavLst>
                                    </p:anim>
                                    <p:anim calcmode="lin" valueType="num">
                                      <p:cBhvr>
                                        <p:cTn id="44" dur="1000" fill="hold"/>
                                        <p:tgtEl>
                                          <p:spTgt spid="6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1000"/>
                                        <p:tgtEl>
                                          <p:spTgt spid="56"/>
                                        </p:tgtEl>
                                      </p:cBhvr>
                                    </p:animEffect>
                                    <p:anim calcmode="lin" valueType="num">
                                      <p:cBhvr>
                                        <p:cTn id="48" dur="1000" fill="hold"/>
                                        <p:tgtEl>
                                          <p:spTgt spid="56"/>
                                        </p:tgtEl>
                                        <p:attrNameLst>
                                          <p:attrName>ppt_x</p:attrName>
                                        </p:attrNameLst>
                                      </p:cBhvr>
                                      <p:tavLst>
                                        <p:tav tm="0">
                                          <p:val>
                                            <p:strVal val="#ppt_x"/>
                                          </p:val>
                                        </p:tav>
                                        <p:tav tm="100000">
                                          <p:val>
                                            <p:strVal val="#ppt_x"/>
                                          </p:val>
                                        </p:tav>
                                      </p:tavLst>
                                    </p:anim>
                                    <p:anim calcmode="lin" valueType="num">
                                      <p:cBhvr>
                                        <p:cTn id="4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7" presetClass="entr" presetSubtype="0" fill="hold" nodeType="clickEffect">
                                  <p:stCondLst>
                                    <p:cond delay="0"/>
                                  </p:stCondLst>
                                  <p:childTnLst>
                                    <p:set>
                                      <p:cBhvr>
                                        <p:cTn id="53" dur="1" fill="hold">
                                          <p:stCondLst>
                                            <p:cond delay="0"/>
                                          </p:stCondLst>
                                        </p:cTn>
                                        <p:tgtEl>
                                          <p:spTgt spid="83"/>
                                        </p:tgtEl>
                                        <p:attrNameLst>
                                          <p:attrName>style.visibility</p:attrName>
                                        </p:attrNameLst>
                                      </p:cBhvr>
                                      <p:to>
                                        <p:strVal val="visible"/>
                                      </p:to>
                                    </p:set>
                                    <p:animEffect transition="in" filter="fade">
                                      <p:cBhvr>
                                        <p:cTn id="54" dur="1000"/>
                                        <p:tgtEl>
                                          <p:spTgt spid="83"/>
                                        </p:tgtEl>
                                      </p:cBhvr>
                                    </p:animEffect>
                                    <p:anim calcmode="lin" valueType="num">
                                      <p:cBhvr>
                                        <p:cTn id="55" dur="1000" fill="hold"/>
                                        <p:tgtEl>
                                          <p:spTgt spid="83"/>
                                        </p:tgtEl>
                                        <p:attrNameLst>
                                          <p:attrName>ppt_x</p:attrName>
                                        </p:attrNameLst>
                                      </p:cBhvr>
                                      <p:tavLst>
                                        <p:tav tm="0">
                                          <p:val>
                                            <p:strVal val="#ppt_x"/>
                                          </p:val>
                                        </p:tav>
                                        <p:tav tm="100000">
                                          <p:val>
                                            <p:strVal val="#ppt_x"/>
                                          </p:val>
                                        </p:tav>
                                      </p:tavLst>
                                    </p:anim>
                                    <p:anim calcmode="lin" valueType="num">
                                      <p:cBhvr>
                                        <p:cTn id="56" dur="1000" fill="hold"/>
                                        <p:tgtEl>
                                          <p:spTgt spid="83"/>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1000"/>
                                        <p:tgtEl>
                                          <p:spTgt spid="84"/>
                                        </p:tgtEl>
                                      </p:cBhvr>
                                    </p:animEffect>
                                    <p:anim calcmode="lin" valueType="num">
                                      <p:cBhvr>
                                        <p:cTn id="60" dur="1000" fill="hold"/>
                                        <p:tgtEl>
                                          <p:spTgt spid="84"/>
                                        </p:tgtEl>
                                        <p:attrNameLst>
                                          <p:attrName>ppt_x</p:attrName>
                                        </p:attrNameLst>
                                      </p:cBhvr>
                                      <p:tavLst>
                                        <p:tav tm="0">
                                          <p:val>
                                            <p:strVal val="#ppt_x"/>
                                          </p:val>
                                        </p:tav>
                                        <p:tav tm="100000">
                                          <p:val>
                                            <p:strVal val="#ppt_x"/>
                                          </p:val>
                                        </p:tav>
                                      </p:tavLst>
                                    </p:anim>
                                    <p:anim calcmode="lin" valueType="num">
                                      <p:cBhvr>
                                        <p:cTn id="61" dur="1000" fill="hold"/>
                                        <p:tgtEl>
                                          <p:spTgt spid="84"/>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0"/>
                                  </p:stCondLst>
                                  <p:childTnLst>
                                    <p:set>
                                      <p:cBhvr>
                                        <p:cTn id="63" dur="1" fill="hold">
                                          <p:stCondLst>
                                            <p:cond delay="0"/>
                                          </p:stCondLst>
                                        </p:cTn>
                                        <p:tgtEl>
                                          <p:spTgt spid="85"/>
                                        </p:tgtEl>
                                        <p:attrNameLst>
                                          <p:attrName>style.visibility</p:attrName>
                                        </p:attrNameLst>
                                      </p:cBhvr>
                                      <p:to>
                                        <p:strVal val="visible"/>
                                      </p:to>
                                    </p:set>
                                    <p:animEffect transition="in" filter="fade">
                                      <p:cBhvr>
                                        <p:cTn id="64" dur="1000"/>
                                        <p:tgtEl>
                                          <p:spTgt spid="85"/>
                                        </p:tgtEl>
                                      </p:cBhvr>
                                    </p:animEffect>
                                    <p:anim calcmode="lin" valueType="num">
                                      <p:cBhvr>
                                        <p:cTn id="65" dur="1000" fill="hold"/>
                                        <p:tgtEl>
                                          <p:spTgt spid="85"/>
                                        </p:tgtEl>
                                        <p:attrNameLst>
                                          <p:attrName>ppt_x</p:attrName>
                                        </p:attrNameLst>
                                      </p:cBhvr>
                                      <p:tavLst>
                                        <p:tav tm="0">
                                          <p:val>
                                            <p:strVal val="#ppt_x"/>
                                          </p:val>
                                        </p:tav>
                                        <p:tav tm="100000">
                                          <p:val>
                                            <p:strVal val="#ppt_x"/>
                                          </p:val>
                                        </p:tav>
                                      </p:tavLst>
                                    </p:anim>
                                    <p:anim calcmode="lin" valueType="num">
                                      <p:cBhvr>
                                        <p:cTn id="66" dur="1000" fill="hold"/>
                                        <p:tgtEl>
                                          <p:spTgt spid="85"/>
                                        </p:tgtEl>
                                        <p:attrNameLst>
                                          <p:attrName>ppt_y</p:attrName>
                                        </p:attrNameLst>
                                      </p:cBhvr>
                                      <p:tavLst>
                                        <p:tav tm="0">
                                          <p:val>
                                            <p:strVal val="#ppt_y-.1"/>
                                          </p:val>
                                        </p:tav>
                                        <p:tav tm="100000">
                                          <p:val>
                                            <p:strVal val="#ppt_y"/>
                                          </p:val>
                                        </p:tav>
                                      </p:tavLst>
                                    </p:anim>
                                  </p:childTnLst>
                                </p:cTn>
                              </p:par>
                              <p:par>
                                <p:cTn id="67" presetID="47" presetClass="entr" presetSubtype="0" fill="hold" nodeType="withEffect">
                                  <p:stCondLst>
                                    <p:cond delay="0"/>
                                  </p:stCondLst>
                                  <p:childTnLst>
                                    <p:set>
                                      <p:cBhvr>
                                        <p:cTn id="68" dur="1" fill="hold">
                                          <p:stCondLst>
                                            <p:cond delay="0"/>
                                          </p:stCondLst>
                                        </p:cTn>
                                        <p:tgtEl>
                                          <p:spTgt spid="86"/>
                                        </p:tgtEl>
                                        <p:attrNameLst>
                                          <p:attrName>style.visibility</p:attrName>
                                        </p:attrNameLst>
                                      </p:cBhvr>
                                      <p:to>
                                        <p:strVal val="visible"/>
                                      </p:to>
                                    </p:set>
                                    <p:animEffect transition="in" filter="fade">
                                      <p:cBhvr>
                                        <p:cTn id="69" dur="1000"/>
                                        <p:tgtEl>
                                          <p:spTgt spid="86"/>
                                        </p:tgtEl>
                                      </p:cBhvr>
                                    </p:animEffect>
                                    <p:anim calcmode="lin" valueType="num">
                                      <p:cBhvr>
                                        <p:cTn id="70" dur="1000" fill="hold"/>
                                        <p:tgtEl>
                                          <p:spTgt spid="86"/>
                                        </p:tgtEl>
                                        <p:attrNameLst>
                                          <p:attrName>ppt_x</p:attrName>
                                        </p:attrNameLst>
                                      </p:cBhvr>
                                      <p:tavLst>
                                        <p:tav tm="0">
                                          <p:val>
                                            <p:strVal val="#ppt_x"/>
                                          </p:val>
                                        </p:tav>
                                        <p:tav tm="100000">
                                          <p:val>
                                            <p:strVal val="#ppt_x"/>
                                          </p:val>
                                        </p:tav>
                                      </p:tavLst>
                                    </p:anim>
                                    <p:anim calcmode="lin" valueType="num">
                                      <p:cBhvr>
                                        <p:cTn id="71" dur="1000" fill="hold"/>
                                        <p:tgtEl>
                                          <p:spTgt spid="86"/>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fade">
                                      <p:cBhvr>
                                        <p:cTn id="74" dur="1000"/>
                                        <p:tgtEl>
                                          <p:spTgt spid="82"/>
                                        </p:tgtEl>
                                      </p:cBhvr>
                                    </p:animEffect>
                                    <p:anim calcmode="lin" valueType="num">
                                      <p:cBhvr>
                                        <p:cTn id="75" dur="1000" fill="hold"/>
                                        <p:tgtEl>
                                          <p:spTgt spid="82"/>
                                        </p:tgtEl>
                                        <p:attrNameLst>
                                          <p:attrName>ppt_x</p:attrName>
                                        </p:attrNameLst>
                                      </p:cBhvr>
                                      <p:tavLst>
                                        <p:tav tm="0">
                                          <p:val>
                                            <p:strVal val="#ppt_x"/>
                                          </p:val>
                                        </p:tav>
                                        <p:tav tm="100000">
                                          <p:val>
                                            <p:strVal val="#ppt_x"/>
                                          </p:val>
                                        </p:tav>
                                      </p:tavLst>
                                    </p:anim>
                                    <p:anim calcmode="lin" valueType="num">
                                      <p:cBhvr>
                                        <p:cTn id="76"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8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0C2C1-22DA-BC47-94D4-92490A29D4BD}"/>
              </a:ext>
            </a:extLst>
          </p:cNvPr>
          <p:cNvSpPr>
            <a:spLocks noGrp="1"/>
          </p:cNvSpPr>
          <p:nvPr>
            <p:ph type="title"/>
          </p:nvPr>
        </p:nvSpPr>
        <p:spPr>
          <a:xfrm>
            <a:off x="836611" y="309864"/>
            <a:ext cx="10515600" cy="674370"/>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RNNs from Scratch</a:t>
            </a:r>
          </a:p>
        </p:txBody>
      </p:sp>
      <p:pic>
        <p:nvPicPr>
          <p:cNvPr id="3" name="Content Placeholder 2" descr="A screenshot of a computer&#10;&#10;Description automatically generated">
            <a:extLst>
              <a:ext uri="{FF2B5EF4-FFF2-40B4-BE49-F238E27FC236}">
                <a16:creationId xmlns:a16="http://schemas.microsoft.com/office/drawing/2014/main" id="{07302D25-9B4E-6789-B8C6-E32380A80407}"/>
              </a:ext>
            </a:extLst>
          </p:cNvPr>
          <p:cNvPicPr>
            <a:picLocks noGrp="1" noChangeAspect="1"/>
          </p:cNvPicPr>
          <p:nvPr>
            <p:ph sz="half" idx="2"/>
          </p:nvPr>
        </p:nvPicPr>
        <p:blipFill rotWithShape="1">
          <a:blip r:embed="rId2"/>
          <a:srcRect l="17949" t="20076" r="31838" b="22222"/>
          <a:stretch/>
        </p:blipFill>
        <p:spPr>
          <a:xfrm>
            <a:off x="1024202" y="1132208"/>
            <a:ext cx="5410028" cy="3455826"/>
          </a:xfrm>
        </p:spPr>
      </p:pic>
      <p:sp>
        <p:nvSpPr>
          <p:cNvPr id="8" name="Oval 7">
            <a:extLst>
              <a:ext uri="{FF2B5EF4-FFF2-40B4-BE49-F238E27FC236}">
                <a16:creationId xmlns:a16="http://schemas.microsoft.com/office/drawing/2014/main" id="{8F3FE46D-BD35-7448-AB8C-2CF8AA6D6817}"/>
              </a:ext>
            </a:extLst>
          </p:cNvPr>
          <p:cNvSpPr/>
          <p:nvPr/>
        </p:nvSpPr>
        <p:spPr>
          <a:xfrm>
            <a:off x="10072051" y="1690688"/>
            <a:ext cx="651510" cy="67437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ln w="0"/>
                <a:solidFill>
                  <a:schemeClr val="tx1"/>
                </a:solidFill>
                <a:effectLst>
                  <a:outerShdw blurRad="38100" dist="19050" dir="2700000" algn="tl" rotWithShape="0">
                    <a:schemeClr val="dk1">
                      <a:alpha val="40000"/>
                    </a:schemeClr>
                  </a:outerShdw>
                </a:effectLst>
              </a:rPr>
              <a:t>Yt</a:t>
            </a:r>
            <a:endParaRPr lang="en-US" i="1" dirty="0">
              <a:ln w="0"/>
              <a:solidFill>
                <a:schemeClr val="tx1"/>
              </a:solidFill>
              <a:effectLst>
                <a:outerShdw blurRad="38100" dist="19050" dir="2700000" algn="tl" rotWithShape="0">
                  <a:schemeClr val="dk1">
                    <a:alpha val="40000"/>
                  </a:schemeClr>
                </a:outerShdw>
              </a:effectLst>
            </a:endParaRPr>
          </a:p>
        </p:txBody>
      </p:sp>
      <p:sp>
        <p:nvSpPr>
          <p:cNvPr id="9" name="Rounded Rectangle 8">
            <a:extLst>
              <a:ext uri="{FF2B5EF4-FFF2-40B4-BE49-F238E27FC236}">
                <a16:creationId xmlns:a16="http://schemas.microsoft.com/office/drawing/2014/main" id="{96E94216-9CDA-8A47-95C8-C833FF42FECD}"/>
              </a:ext>
            </a:extLst>
          </p:cNvPr>
          <p:cNvSpPr/>
          <p:nvPr/>
        </p:nvSpPr>
        <p:spPr>
          <a:xfrm>
            <a:off x="9929176"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RNN</a:t>
            </a:r>
          </a:p>
          <a:p>
            <a:pPr algn="ctr"/>
            <a:r>
              <a:rPr lang="en-US" sz="900" dirty="0">
                <a:ln w="0"/>
                <a:solidFill>
                  <a:schemeClr val="tx1"/>
                </a:solidFill>
                <a:effectLst>
                  <a:outerShdw blurRad="38100" dist="19050" dir="2700000" algn="tl" rotWithShape="0">
                    <a:schemeClr val="dk1">
                      <a:alpha val="40000"/>
                    </a:schemeClr>
                  </a:outerShdw>
                </a:effectLst>
              </a:rPr>
              <a:t>Recurrent cell</a:t>
            </a:r>
            <a:endParaRPr lang="en-US" sz="900" dirty="0"/>
          </a:p>
        </p:txBody>
      </p:sp>
      <p:cxnSp>
        <p:nvCxnSpPr>
          <p:cNvPr id="10" name="Straight Connector 9">
            <a:extLst>
              <a:ext uri="{FF2B5EF4-FFF2-40B4-BE49-F238E27FC236}">
                <a16:creationId xmlns:a16="http://schemas.microsoft.com/office/drawing/2014/main" id="{B2726725-72FF-8242-B0A9-47FF45C9E0B6}"/>
              </a:ext>
            </a:extLst>
          </p:cNvPr>
          <p:cNvCxnSpPr/>
          <p:nvPr/>
        </p:nvCxnSpPr>
        <p:spPr>
          <a:xfrm>
            <a:off x="10843576" y="3185479"/>
            <a:ext cx="508635"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F7197677-78C5-8A43-AB27-3922F2A2F894}"/>
              </a:ext>
            </a:extLst>
          </p:cNvPr>
          <p:cNvCxnSpPr>
            <a:cxnSpLocks/>
          </p:cNvCxnSpPr>
          <p:nvPr/>
        </p:nvCxnSpPr>
        <p:spPr>
          <a:xfrm flipV="1">
            <a:off x="11352211" y="2627948"/>
            <a:ext cx="0" cy="557531"/>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E70B66F1-5C0D-DB4C-8B0B-9C2C146D6C27}"/>
              </a:ext>
            </a:extLst>
          </p:cNvPr>
          <p:cNvCxnSpPr>
            <a:cxnSpLocks/>
          </p:cNvCxnSpPr>
          <p:nvPr/>
        </p:nvCxnSpPr>
        <p:spPr>
          <a:xfrm>
            <a:off x="9443401" y="2627948"/>
            <a:ext cx="1908810" cy="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3C9F3F4F-CF9C-4B4D-B6D2-463BC61AAC24}"/>
              </a:ext>
            </a:extLst>
          </p:cNvPr>
          <p:cNvCxnSpPr>
            <a:cxnSpLocks/>
          </p:cNvCxnSpPr>
          <p:nvPr/>
        </p:nvCxnSpPr>
        <p:spPr>
          <a:xfrm>
            <a:off x="9454830" y="2629854"/>
            <a:ext cx="0" cy="557531"/>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72400373-8AEB-F843-A65A-4F0C7AA2343F}"/>
              </a:ext>
            </a:extLst>
          </p:cNvPr>
          <p:cNvCxnSpPr/>
          <p:nvPr/>
        </p:nvCxnSpPr>
        <p:spPr>
          <a:xfrm>
            <a:off x="9454830" y="3185479"/>
            <a:ext cx="4743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8397A5FC-FAE5-8145-A8B2-8927D6C1D4C6}"/>
              </a:ext>
            </a:extLst>
          </p:cNvPr>
          <p:cNvCxnSpPr>
            <a:cxnSpLocks/>
            <a:stCxn id="9" idx="0"/>
            <a:endCxn id="8" idx="4"/>
          </p:cNvCxnSpPr>
          <p:nvPr/>
        </p:nvCxnSpPr>
        <p:spPr>
          <a:xfrm flipV="1">
            <a:off x="10386376" y="2365058"/>
            <a:ext cx="11430" cy="4950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EC6BA3DC-D7A1-AB4D-8FEB-DDE9511FAEF4}"/>
              </a:ext>
            </a:extLst>
          </p:cNvPr>
          <p:cNvCxnSpPr>
            <a:cxnSpLocks/>
            <a:stCxn id="17" idx="0"/>
            <a:endCxn id="9" idx="2"/>
          </p:cNvCxnSpPr>
          <p:nvPr/>
        </p:nvCxnSpPr>
        <p:spPr>
          <a:xfrm flipV="1">
            <a:off x="10378962" y="3510837"/>
            <a:ext cx="7414" cy="485874"/>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7" name="Oval 16">
            <a:extLst>
              <a:ext uri="{FF2B5EF4-FFF2-40B4-BE49-F238E27FC236}">
                <a16:creationId xmlns:a16="http://schemas.microsoft.com/office/drawing/2014/main" id="{AC0B8EC2-F42B-7248-BD0E-2BFF4FBC0E43}"/>
              </a:ext>
            </a:extLst>
          </p:cNvPr>
          <p:cNvSpPr/>
          <p:nvPr/>
        </p:nvSpPr>
        <p:spPr>
          <a:xfrm>
            <a:off x="10053207" y="3996711"/>
            <a:ext cx="651510"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Xt</a:t>
            </a:r>
            <a:endParaRPr lang="en-US" i="1" dirty="0"/>
          </a:p>
        </p:txBody>
      </p:sp>
      <p:sp>
        <p:nvSpPr>
          <p:cNvPr id="18" name="TextBox 17">
            <a:extLst>
              <a:ext uri="{FF2B5EF4-FFF2-40B4-BE49-F238E27FC236}">
                <a16:creationId xmlns:a16="http://schemas.microsoft.com/office/drawing/2014/main" id="{96C8AD39-9CB4-2546-8B09-584579DE813E}"/>
              </a:ext>
            </a:extLst>
          </p:cNvPr>
          <p:cNvSpPr txBox="1"/>
          <p:nvPr/>
        </p:nvSpPr>
        <p:spPr>
          <a:xfrm>
            <a:off x="8345347" y="1843207"/>
            <a:ext cx="1583829" cy="369332"/>
          </a:xfrm>
          <a:prstGeom prst="rect">
            <a:avLst/>
          </a:prstGeom>
          <a:noFill/>
        </p:spPr>
        <p:txBody>
          <a:bodyPr wrap="square" rtlCol="0">
            <a:spAutoFit/>
          </a:bodyPr>
          <a:lstStyle/>
          <a:p>
            <a:r>
              <a:rPr lang="en-US" dirty="0"/>
              <a:t>Output Vector</a:t>
            </a:r>
          </a:p>
        </p:txBody>
      </p:sp>
      <p:sp>
        <p:nvSpPr>
          <p:cNvPr id="19" name="TextBox 18">
            <a:extLst>
              <a:ext uri="{FF2B5EF4-FFF2-40B4-BE49-F238E27FC236}">
                <a16:creationId xmlns:a16="http://schemas.microsoft.com/office/drawing/2014/main" id="{72DF6CC4-C754-DF46-AA20-B37028ACF56D}"/>
              </a:ext>
            </a:extLst>
          </p:cNvPr>
          <p:cNvSpPr txBox="1"/>
          <p:nvPr/>
        </p:nvSpPr>
        <p:spPr>
          <a:xfrm>
            <a:off x="8697680" y="4099779"/>
            <a:ext cx="1491442" cy="369332"/>
          </a:xfrm>
          <a:prstGeom prst="rect">
            <a:avLst/>
          </a:prstGeom>
          <a:noFill/>
        </p:spPr>
        <p:txBody>
          <a:bodyPr wrap="square" rtlCol="0">
            <a:spAutoFit/>
          </a:bodyPr>
          <a:lstStyle/>
          <a:p>
            <a:r>
              <a:rPr lang="en-US" dirty="0"/>
              <a:t>Input Vector</a:t>
            </a:r>
          </a:p>
        </p:txBody>
      </p:sp>
      <p:sp>
        <p:nvSpPr>
          <p:cNvPr id="20" name="TextBox 19">
            <a:extLst>
              <a:ext uri="{FF2B5EF4-FFF2-40B4-BE49-F238E27FC236}">
                <a16:creationId xmlns:a16="http://schemas.microsoft.com/office/drawing/2014/main" id="{0400B5B2-31D7-204E-BA0A-6FC20186B208}"/>
              </a:ext>
            </a:extLst>
          </p:cNvPr>
          <p:cNvSpPr txBox="1"/>
          <p:nvPr/>
        </p:nvSpPr>
        <p:spPr>
          <a:xfrm>
            <a:off x="10851629" y="3226714"/>
            <a:ext cx="416688" cy="369332"/>
          </a:xfrm>
          <a:prstGeom prst="rect">
            <a:avLst/>
          </a:prstGeom>
          <a:noFill/>
        </p:spPr>
        <p:txBody>
          <a:bodyPr wrap="square" rtlCol="0">
            <a:spAutoFit/>
          </a:bodyPr>
          <a:lstStyle/>
          <a:p>
            <a:r>
              <a:rPr lang="en-US" dirty="0" err="1"/>
              <a:t>h</a:t>
            </a:r>
            <a:r>
              <a:rPr lang="en-US" baseline="-25000" dirty="0" err="1"/>
              <a:t>t</a:t>
            </a:r>
            <a:endParaRPr lang="en-US" baseline="-25000" dirty="0"/>
          </a:p>
        </p:txBody>
      </p:sp>
      <p:sp>
        <p:nvSpPr>
          <p:cNvPr id="26" name="Slide Number Placeholder 3">
            <a:extLst>
              <a:ext uri="{FF2B5EF4-FFF2-40B4-BE49-F238E27FC236}">
                <a16:creationId xmlns:a16="http://schemas.microsoft.com/office/drawing/2014/main" id="{9011CAB9-D72B-A84C-C1A3-8BE253D80594}"/>
              </a:ext>
            </a:extLst>
          </p:cNvPr>
          <p:cNvSpPr txBox="1">
            <a:spLocks/>
          </p:cNvSpPr>
          <p:nvPr/>
        </p:nvSpPr>
        <p:spPr>
          <a:xfrm>
            <a:off x="4549" y="617114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19</a:t>
            </a:fld>
            <a:endParaRPr lang="en-US" dirty="0"/>
          </a:p>
        </p:txBody>
      </p:sp>
      <p:sp>
        <p:nvSpPr>
          <p:cNvPr id="28" name="Content Placeholder 3">
            <a:extLst>
              <a:ext uri="{FF2B5EF4-FFF2-40B4-BE49-F238E27FC236}">
                <a16:creationId xmlns:a16="http://schemas.microsoft.com/office/drawing/2014/main" id="{AF8198E6-D527-F520-9791-6365F90ED3C0}"/>
              </a:ext>
            </a:extLst>
          </p:cNvPr>
          <p:cNvSpPr txBox="1">
            <a:spLocks/>
          </p:cNvSpPr>
          <p:nvPr/>
        </p:nvSpPr>
        <p:spPr>
          <a:xfrm>
            <a:off x="836611" y="4883982"/>
            <a:ext cx="6212863" cy="1161412"/>
          </a:xfrm>
          <a:prstGeom prst="rect">
            <a:avLst/>
          </a:prstGeom>
        </p:spPr>
        <p:txBody>
          <a:bodyPr vert="horz" lIns="91440" tIns="45720" rIns="91440" bIns="45720" rtlCol="0" anchor="t">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dirty="0">
                <a:latin typeface="Times New Roman" panose="02020603050405020304" pitchFamily="18" charset="0"/>
                <a:cs typeface="Times New Roman" panose="02020603050405020304" pitchFamily="18" charset="0"/>
              </a:rPr>
              <a:t>RNN Implementation in TensorFlow:</a:t>
            </a:r>
            <a:endParaRPr lang="en-US" b="1"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tf.keras.layers.SimpleRNN(rnn_units)</a:t>
            </a: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p:txBody>
      </p:sp>
      <p:sp>
        <p:nvSpPr>
          <p:cNvPr id="29" name="Title 1">
            <a:extLst>
              <a:ext uri="{FF2B5EF4-FFF2-40B4-BE49-F238E27FC236}">
                <a16:creationId xmlns:a16="http://schemas.microsoft.com/office/drawing/2014/main" id="{EC43F1DD-FC09-0DC8-8DA3-8E1774B5DA34}"/>
              </a:ext>
            </a:extLst>
          </p:cNvPr>
          <p:cNvSpPr txBox="1">
            <a:spLocks/>
          </p:cNvSpPr>
          <p:nvPr/>
        </p:nvSpPr>
        <p:spPr>
          <a:xfrm>
            <a:off x="839788" y="365125"/>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9E21A83A-A421-B045-A039-75656573BBBC}"/>
              </a:ext>
            </a:extLst>
          </p:cNvPr>
          <p:cNvSpPr txBox="1"/>
          <p:nvPr/>
        </p:nvSpPr>
        <p:spPr>
          <a:xfrm>
            <a:off x="9229261" y="4811832"/>
            <a:ext cx="5102963"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[Source: </a:t>
            </a:r>
            <a:r>
              <a:rPr lang="en-IN" sz="1000" dirty="0">
                <a:latin typeface="Times New Roman" panose="02020603050405020304" pitchFamily="18" charset="0"/>
                <a:cs typeface="Times New Roman" panose="02020603050405020304" pitchFamily="18" charset="0"/>
                <a:hlinkClick r:id="rId3"/>
              </a:rPr>
              <a:t>https://tinyurl.com/3pawnch9</a:t>
            </a:r>
            <a:r>
              <a:rPr lang="en-IN" sz="1000" dirty="0">
                <a:latin typeface="Times New Roman" panose="02020603050405020304" pitchFamily="18" charset="0"/>
                <a:cs typeface="Times New Roman" panose="02020603050405020304" pitchFamily="18" charset="0"/>
              </a:rPr>
              <a:t> ]</a:t>
            </a:r>
            <a:endParaRPr lang="en-CA" sz="1000" dirty="0"/>
          </a:p>
        </p:txBody>
      </p:sp>
    </p:spTree>
    <p:extLst>
      <p:ext uri="{BB962C8B-B14F-4D97-AF65-F5344CB8AC3E}">
        <p14:creationId xmlns:p14="http://schemas.microsoft.com/office/powerpoint/2010/main" val="1789707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DF619-25B5-94BD-D206-D113F874E9E1}"/>
              </a:ext>
            </a:extLst>
          </p:cNvPr>
          <p:cNvSpPr>
            <a:spLocks noGrp="1"/>
          </p:cNvSpPr>
          <p:nvPr>
            <p:ph type="title"/>
          </p:nvPr>
        </p:nvSpPr>
        <p:spPr/>
        <p:txBody>
          <a:bodyPr>
            <a:normAutofit/>
          </a:bodyPr>
          <a:lstStyle/>
          <a:p>
            <a:pPr algn="ctr"/>
            <a:r>
              <a:rPr lang="en-CA" sz="3600" b="1" dirty="0">
                <a:latin typeface="Times" panose="02020603050405020304" pitchFamily="18" charset="0"/>
                <a:cs typeface="Times" panose="02020603050405020304" pitchFamily="18" charset="0"/>
              </a:rPr>
              <a:t>Table of Content</a:t>
            </a:r>
          </a:p>
        </p:txBody>
      </p:sp>
      <p:sp>
        <p:nvSpPr>
          <p:cNvPr id="3" name="Content Placeholder 2">
            <a:extLst>
              <a:ext uri="{FF2B5EF4-FFF2-40B4-BE49-F238E27FC236}">
                <a16:creationId xmlns:a16="http://schemas.microsoft.com/office/drawing/2014/main" id="{D2874C82-BDD3-C021-91A4-EFE2537E790F}"/>
              </a:ext>
            </a:extLst>
          </p:cNvPr>
          <p:cNvSpPr>
            <a:spLocks noGrp="1"/>
          </p:cNvSpPr>
          <p:nvPr>
            <p:ph idx="1"/>
          </p:nvPr>
        </p:nvSpPr>
        <p:spPr>
          <a:xfrm>
            <a:off x="838200" y="1448636"/>
            <a:ext cx="10515600" cy="4351339"/>
          </a:xfrm>
        </p:spPr>
        <p:txBody>
          <a:bodyPr>
            <a:normAutofit lnSpcReduction="10000"/>
          </a:bodyPr>
          <a:lstStyle/>
          <a:p>
            <a:r>
              <a:rPr lang="en-CA" sz="2400" dirty="0">
                <a:latin typeface="Times" panose="02020603050405020304" pitchFamily="18" charset="0"/>
                <a:cs typeface="Times" panose="02020603050405020304" pitchFamily="18" charset="0"/>
              </a:rPr>
              <a:t>Sequential model</a:t>
            </a:r>
          </a:p>
          <a:p>
            <a:r>
              <a:rPr lang="en-CA" sz="2400" dirty="0">
                <a:latin typeface="Times" panose="02020603050405020304" pitchFamily="18" charset="0"/>
                <a:cs typeface="Times" panose="02020603050405020304" pitchFamily="18" charset="0"/>
              </a:rPr>
              <a:t>Types of RNN</a:t>
            </a:r>
          </a:p>
          <a:p>
            <a:r>
              <a:rPr lang="en-CA" sz="2400" dirty="0">
                <a:latin typeface="Times" panose="02020603050405020304" pitchFamily="18" charset="0"/>
                <a:cs typeface="Times" panose="02020603050405020304" pitchFamily="18" charset="0"/>
              </a:rPr>
              <a:t>RNNs: Computational graph across time</a:t>
            </a:r>
          </a:p>
          <a:p>
            <a:r>
              <a:rPr lang="en-CA" sz="2400" dirty="0">
                <a:latin typeface="Times" panose="02020603050405020304" pitchFamily="18" charset="0"/>
                <a:cs typeface="Times" panose="02020603050405020304" pitchFamily="18" charset="0"/>
              </a:rPr>
              <a:t>RNN from scratch</a:t>
            </a:r>
          </a:p>
          <a:p>
            <a:r>
              <a:rPr lang="en-CA" sz="2400" dirty="0">
                <a:latin typeface="Times" panose="02020603050405020304" pitchFamily="18" charset="0"/>
                <a:cs typeface="Times" panose="02020603050405020304" pitchFamily="18" charset="0"/>
              </a:rPr>
              <a:t>Sequence modeling design criteria</a:t>
            </a:r>
          </a:p>
          <a:p>
            <a:r>
              <a:rPr lang="en-CA" sz="2400" dirty="0">
                <a:latin typeface="Times" panose="02020603050405020304" pitchFamily="18" charset="0"/>
                <a:cs typeface="Times" panose="02020603050405020304" pitchFamily="18" charset="0"/>
              </a:rPr>
              <a:t>Back propagation through time</a:t>
            </a:r>
          </a:p>
          <a:p>
            <a:r>
              <a:rPr lang="en-CA" sz="2400" dirty="0">
                <a:latin typeface="Times" panose="02020603050405020304" pitchFamily="18" charset="0"/>
                <a:cs typeface="Times" panose="02020603050405020304" pitchFamily="18" charset="0"/>
              </a:rPr>
              <a:t>Standard RNN gradient flow</a:t>
            </a:r>
          </a:p>
          <a:p>
            <a:r>
              <a:rPr lang="en-CA" sz="2400" dirty="0">
                <a:latin typeface="Times" panose="02020603050405020304" pitchFamily="18" charset="0"/>
                <a:cs typeface="Times" panose="02020603050405020304" pitchFamily="18" charset="0"/>
              </a:rPr>
              <a:t>Problem of long-term dependencies</a:t>
            </a:r>
          </a:p>
          <a:p>
            <a:r>
              <a:rPr lang="en-CA" sz="2400" dirty="0">
                <a:latin typeface="Times" panose="02020603050405020304" pitchFamily="18" charset="0"/>
                <a:cs typeface="Times" panose="02020603050405020304" pitchFamily="18" charset="0"/>
              </a:rPr>
              <a:t>Architecture of LSTM</a:t>
            </a:r>
          </a:p>
          <a:p>
            <a:r>
              <a:rPr lang="en-CA" sz="2400" dirty="0">
                <a:latin typeface="Times" panose="02020603050405020304" pitchFamily="18" charset="0"/>
                <a:cs typeface="Times" panose="02020603050405020304" pitchFamily="18" charset="0"/>
              </a:rPr>
              <a:t>Advantages and disadvantages of RNN</a:t>
            </a:r>
          </a:p>
        </p:txBody>
      </p:sp>
      <p:sp>
        <p:nvSpPr>
          <p:cNvPr id="4" name="Slide Number Placeholder 3">
            <a:extLst>
              <a:ext uri="{FF2B5EF4-FFF2-40B4-BE49-F238E27FC236}">
                <a16:creationId xmlns:a16="http://schemas.microsoft.com/office/drawing/2014/main" id="{0D71AA9E-E879-E269-4772-42EDB3202589}"/>
              </a:ext>
            </a:extLst>
          </p:cNvPr>
          <p:cNvSpPr>
            <a:spLocks noGrp="1"/>
          </p:cNvSpPr>
          <p:nvPr>
            <p:ph type="sldNum" sz="quarter" idx="12"/>
          </p:nvPr>
        </p:nvSpPr>
        <p:spPr>
          <a:xfrm>
            <a:off x="0" y="6176964"/>
            <a:ext cx="2743200" cy="365125"/>
          </a:xfrm>
        </p:spPr>
        <p:txBody>
          <a:bodyPr/>
          <a:lstStyle/>
          <a:p>
            <a:fld id="{2DEBF6B5-A8B6-5742-91AE-8DC29EBB8E42}" type="slidenum">
              <a:rPr lang="en-US" smtClean="0"/>
              <a:t>2</a:t>
            </a:fld>
            <a:endParaRPr lang="en-US" dirty="0"/>
          </a:p>
        </p:txBody>
      </p:sp>
    </p:spTree>
    <p:extLst>
      <p:ext uri="{BB962C8B-B14F-4D97-AF65-F5344CB8AC3E}">
        <p14:creationId xmlns:p14="http://schemas.microsoft.com/office/powerpoint/2010/main" val="2037420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8DA37-7707-EF4F-A6E5-4C9FB6E9CAE1}"/>
              </a:ext>
            </a:extLst>
          </p:cNvPr>
          <p:cNvSpPr>
            <a:spLocks noGrp="1"/>
          </p:cNvSpPr>
          <p:nvPr>
            <p:ph type="title"/>
          </p:nvPr>
        </p:nvSpPr>
        <p:spPr>
          <a:xfrm>
            <a:off x="838200" y="-3984"/>
            <a:ext cx="10515600" cy="931240"/>
          </a:xfrm>
        </p:spPr>
        <p:txBody>
          <a:bodyPr>
            <a:normAutofit/>
          </a:bodyPr>
          <a:lstStyle/>
          <a:p>
            <a:pPr algn="ctr"/>
            <a:r>
              <a:rPr lang="en-US" sz="3600" b="1" dirty="0">
                <a:latin typeface="Times New Roman" panose="02020603050405020304" pitchFamily="18" charset="0"/>
                <a:cs typeface="Times New Roman" panose="02020603050405020304" pitchFamily="18" charset="0"/>
              </a:rPr>
              <a:t>RNN Example : Predict Next Word in Sequence</a:t>
            </a:r>
          </a:p>
        </p:txBody>
      </p:sp>
      <p:sp>
        <p:nvSpPr>
          <p:cNvPr id="3" name="Content Placeholder 2">
            <a:extLst>
              <a:ext uri="{FF2B5EF4-FFF2-40B4-BE49-F238E27FC236}">
                <a16:creationId xmlns:a16="http://schemas.microsoft.com/office/drawing/2014/main" id="{233A1410-BFAA-9E44-9AC4-A2D9BCC532F6}"/>
              </a:ext>
            </a:extLst>
          </p:cNvPr>
          <p:cNvSpPr>
            <a:spLocks noGrp="1"/>
          </p:cNvSpPr>
          <p:nvPr>
            <p:ph idx="1"/>
          </p:nvPr>
        </p:nvSpPr>
        <p:spPr>
          <a:xfrm>
            <a:off x="363638" y="775898"/>
            <a:ext cx="10515600" cy="4880598"/>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1] Import the libraries </a:t>
            </a:r>
            <a:r>
              <a:rPr lang="en-IN" sz="2400" b="1" dirty="0">
                <a:latin typeface="Times New Roman" panose="02020603050405020304" pitchFamily="18" charset="0"/>
                <a:cs typeface="Times New Roman" panose="02020603050405020304" pitchFamily="18" charset="0"/>
              </a:rPr>
              <a:t>and to train our model we need to add some data or Source </a:t>
            </a:r>
            <a:r>
              <a:rPr lang="en-IN" sz="2400" b="1" dirty="0" err="1">
                <a:latin typeface="Times New Roman" panose="02020603050405020304" pitchFamily="18" charset="0"/>
                <a:cs typeface="Times New Roman" panose="02020603050405020304" pitchFamily="18" charset="0"/>
              </a:rPr>
              <a:t>text.To</a:t>
            </a:r>
            <a:r>
              <a:rPr lang="en-IN" sz="2400" b="1" dirty="0">
                <a:latin typeface="Times New Roman" panose="02020603050405020304" pitchFamily="18" charset="0"/>
                <a:cs typeface="Times New Roman" panose="02020603050405020304" pitchFamily="18" charset="0"/>
              </a:rPr>
              <a:t> encode text to an array of numbers we use Tokenizer from </a:t>
            </a:r>
            <a:r>
              <a:rPr lang="en-IN" sz="2400" b="1" dirty="0" err="1">
                <a:latin typeface="Times New Roman" panose="02020603050405020304" pitchFamily="18" charset="0"/>
                <a:cs typeface="Times New Roman" panose="02020603050405020304" pitchFamily="18" charset="0"/>
              </a:rPr>
              <a:t>keras</a:t>
            </a:r>
            <a:r>
              <a:rPr lang="en-IN" sz="2400" dirty="0">
                <a:latin typeface="Times New Roman" panose="02020603050405020304" pitchFamily="18" charset="0"/>
                <a:cs typeface="Times New Roman" panose="02020603050405020304" pitchFamily="18" charset="0"/>
              </a:rPr>
              <a:t>: </a:t>
            </a:r>
            <a:r>
              <a:rPr lang="en-IN" sz="2400" i="0" dirty="0">
                <a:solidFill>
                  <a:srgbClr val="202124"/>
                </a:solidFill>
                <a:effectLst/>
                <a:latin typeface="Times New Roman" panose="02020603050405020304" pitchFamily="18" charset="0"/>
                <a:cs typeface="Times New Roman" panose="02020603050405020304" pitchFamily="18" charset="0"/>
              </a:rPr>
              <a:t>This class allows to vectorize a text corpus, by turning each text into either a sequence of integers (each integer being the index of a token in a dictionary) or into a vector where the coefficient for each token could be binary, based on word count, based on </a:t>
            </a:r>
            <a:r>
              <a:rPr lang="en-IN" sz="2400" i="0" dirty="0" err="1">
                <a:solidFill>
                  <a:srgbClr val="202124"/>
                </a:solidFill>
                <a:effectLst/>
                <a:latin typeface="Times New Roman" panose="02020603050405020304" pitchFamily="18" charset="0"/>
                <a:cs typeface="Times New Roman" panose="02020603050405020304" pitchFamily="18" charset="0"/>
              </a:rPr>
              <a:t>tf-idf</a:t>
            </a:r>
            <a:r>
              <a:rPr lang="en-IN" sz="2400" i="0" dirty="0">
                <a:solidFill>
                  <a:srgbClr val="202124"/>
                </a:solidFill>
                <a:effectLst/>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Slide Number Placeholder 3">
            <a:extLst>
              <a:ext uri="{FF2B5EF4-FFF2-40B4-BE49-F238E27FC236}">
                <a16:creationId xmlns:a16="http://schemas.microsoft.com/office/drawing/2014/main" id="{AF6A9D9C-3C47-5C45-9280-95B57712AD84}"/>
              </a:ext>
            </a:extLst>
          </p:cNvPr>
          <p:cNvSpPr>
            <a:spLocks noGrp="1"/>
          </p:cNvSpPr>
          <p:nvPr>
            <p:ph type="sldNum" sz="quarter" idx="12"/>
          </p:nvPr>
        </p:nvSpPr>
        <p:spPr/>
        <p:txBody>
          <a:bodyPr/>
          <a:lstStyle/>
          <a:p>
            <a:fld id="{2DEBF6B5-A8B6-5742-91AE-8DC29EBB8E42}" type="slidenum">
              <a:rPr lang="en-US" smtClean="0"/>
              <a:t>20</a:t>
            </a:fld>
            <a:endParaRPr lang="en-US"/>
          </a:p>
        </p:txBody>
      </p:sp>
      <p:pic>
        <p:nvPicPr>
          <p:cNvPr id="5" name="Content Placeholder 5">
            <a:extLst>
              <a:ext uri="{FF2B5EF4-FFF2-40B4-BE49-F238E27FC236}">
                <a16:creationId xmlns:a16="http://schemas.microsoft.com/office/drawing/2014/main" id="{B1FEDA6C-5EC9-AD49-9E05-9E7CE749E838}"/>
              </a:ext>
            </a:extLst>
          </p:cNvPr>
          <p:cNvPicPr>
            <a:picLocks noChangeAspect="1"/>
          </p:cNvPicPr>
          <p:nvPr/>
        </p:nvPicPr>
        <p:blipFill rotWithShape="1">
          <a:blip r:embed="rId2">
            <a:extLst>
              <a:ext uri="{28A0092B-C50C-407E-A947-70E740481C1C}">
                <a14:useLocalDpi xmlns:a14="http://schemas.microsoft.com/office/drawing/2010/main" val="0"/>
              </a:ext>
            </a:extLst>
          </a:blip>
          <a:srcRect l="23954" t="34387" r="28664" b="21988"/>
          <a:stretch/>
        </p:blipFill>
        <p:spPr>
          <a:xfrm>
            <a:off x="2730411" y="2667986"/>
            <a:ext cx="5217912" cy="3083372"/>
          </a:xfrm>
          <a:prstGeom prst="rect">
            <a:avLst/>
          </a:prstGeom>
        </p:spPr>
      </p:pic>
      <p:sp>
        <p:nvSpPr>
          <p:cNvPr id="6" name="TextBox 5">
            <a:extLst>
              <a:ext uri="{FF2B5EF4-FFF2-40B4-BE49-F238E27FC236}">
                <a16:creationId xmlns:a16="http://schemas.microsoft.com/office/drawing/2014/main" id="{5540341B-4DAD-2344-B0F8-DFF89FCBCC69}"/>
              </a:ext>
            </a:extLst>
          </p:cNvPr>
          <p:cNvSpPr txBox="1"/>
          <p:nvPr/>
        </p:nvSpPr>
        <p:spPr>
          <a:xfrm>
            <a:off x="2972013" y="5930744"/>
            <a:ext cx="8167656" cy="246221"/>
          </a:xfrm>
          <a:prstGeom prst="rect">
            <a:avLst/>
          </a:prstGeom>
          <a:noFill/>
        </p:spPr>
        <p:txBody>
          <a:bodyPr wrap="square" rtlCol="0">
            <a:spAutoFit/>
          </a:bodyPr>
          <a:lstStyle/>
          <a:p>
            <a:r>
              <a:rPr lang="en-CA" sz="1000" dirty="0"/>
              <a:t>GitHub link: </a:t>
            </a:r>
            <a:r>
              <a:rPr lang="en-CA" sz="1000" dirty="0">
                <a:hlinkClick r:id="rId3"/>
              </a:rPr>
              <a:t>https://github.com/KhushbuKathrotiya/RNN_Next_Sequence_Word</a:t>
            </a:r>
            <a:endParaRPr lang="en-CA" sz="1000" dirty="0"/>
          </a:p>
        </p:txBody>
      </p:sp>
    </p:spTree>
    <p:extLst>
      <p:ext uri="{BB962C8B-B14F-4D97-AF65-F5344CB8AC3E}">
        <p14:creationId xmlns:p14="http://schemas.microsoft.com/office/powerpoint/2010/main" val="3501611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C2DA1-1D63-D649-96F6-00255AFBC042}"/>
              </a:ext>
            </a:extLst>
          </p:cNvPr>
          <p:cNvSpPr>
            <a:spLocks noGrp="1"/>
          </p:cNvSpPr>
          <p:nvPr>
            <p:ph type="title"/>
          </p:nvPr>
        </p:nvSpPr>
        <p:spPr>
          <a:xfrm>
            <a:off x="838200" y="0"/>
            <a:ext cx="10515600" cy="711321"/>
          </a:xfrm>
        </p:spPr>
        <p:txBody>
          <a:bodyPr>
            <a:normAutofit/>
          </a:bodyPr>
          <a:lstStyle/>
          <a:p>
            <a:pPr algn="ctr"/>
            <a:r>
              <a:rPr lang="en-US" sz="3600" b="1" dirty="0">
                <a:latin typeface="Times New Roman" panose="02020603050405020304" pitchFamily="18" charset="0"/>
                <a:cs typeface="Times New Roman" panose="02020603050405020304" pitchFamily="18" charset="0"/>
              </a:rPr>
              <a:t>Predict Sequence Next Word  </a:t>
            </a:r>
            <a:endParaRPr lang="en-US" sz="3600" b="1" dirty="0"/>
          </a:p>
        </p:txBody>
      </p:sp>
      <p:sp>
        <p:nvSpPr>
          <p:cNvPr id="4" name="Slide Number Placeholder 3">
            <a:extLst>
              <a:ext uri="{FF2B5EF4-FFF2-40B4-BE49-F238E27FC236}">
                <a16:creationId xmlns:a16="http://schemas.microsoft.com/office/drawing/2014/main" id="{EBDABB91-3705-5040-838D-9863D3C5A0F7}"/>
              </a:ext>
            </a:extLst>
          </p:cNvPr>
          <p:cNvSpPr>
            <a:spLocks noGrp="1"/>
          </p:cNvSpPr>
          <p:nvPr>
            <p:ph type="sldNum" sz="quarter" idx="12"/>
          </p:nvPr>
        </p:nvSpPr>
        <p:spPr/>
        <p:txBody>
          <a:bodyPr/>
          <a:lstStyle/>
          <a:p>
            <a:fld id="{2DEBF6B5-A8B6-5742-91AE-8DC29EBB8E42}" type="slidenum">
              <a:rPr lang="en-US" smtClean="0"/>
              <a:t>21</a:t>
            </a:fld>
            <a:endParaRPr lang="en-US"/>
          </a:p>
        </p:txBody>
      </p:sp>
      <p:sp>
        <p:nvSpPr>
          <p:cNvPr id="8" name="Content Placeholder 7">
            <a:extLst>
              <a:ext uri="{FF2B5EF4-FFF2-40B4-BE49-F238E27FC236}">
                <a16:creationId xmlns:a16="http://schemas.microsoft.com/office/drawing/2014/main" id="{1AA0978F-57F9-0546-8DC7-585A68F76F2B}"/>
              </a:ext>
            </a:extLst>
          </p:cNvPr>
          <p:cNvSpPr>
            <a:spLocks noGrp="1"/>
          </p:cNvSpPr>
          <p:nvPr>
            <p:ph idx="1"/>
          </p:nvPr>
        </p:nvSpPr>
        <p:spPr>
          <a:xfrm>
            <a:off x="838200" y="625033"/>
            <a:ext cx="10515600" cy="5551932"/>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2] </a:t>
            </a:r>
            <a:r>
              <a:rPr lang="en-IN" sz="2400" b="0" i="0" dirty="0">
                <a:effectLst/>
                <a:latin typeface="Times New Roman" panose="02020603050405020304" pitchFamily="18" charset="0"/>
                <a:cs typeface="Times New Roman" panose="02020603050405020304" pitchFamily="18" charset="0"/>
              </a:rPr>
              <a:t>Creating encoded sequences to get the data of specified length and the vocabulary. </a:t>
            </a:r>
            <a:r>
              <a:rPr lang="en-IN" sz="2400" dirty="0">
                <a:latin typeface="Times New Roman" panose="02020603050405020304" pitchFamily="18" charset="0"/>
                <a:cs typeface="Times New Roman" panose="02020603050405020304" pitchFamily="18" charset="0"/>
              </a:rPr>
              <a:t>We use one-hot encoding to map output where the number of classes are number of given words in the vocabulary.</a:t>
            </a:r>
            <a:endParaRPr lang="en-US" sz="24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9580E03-BB38-984C-971F-6EF97B6FBAFA}"/>
              </a:ext>
            </a:extLst>
          </p:cNvPr>
          <p:cNvPicPr>
            <a:picLocks noChangeAspect="1"/>
          </p:cNvPicPr>
          <p:nvPr/>
        </p:nvPicPr>
        <p:blipFill rotWithShape="1">
          <a:blip r:embed="rId2">
            <a:extLst>
              <a:ext uri="{28A0092B-C50C-407E-A947-70E740481C1C}">
                <a14:useLocalDpi xmlns:a14="http://schemas.microsoft.com/office/drawing/2010/main" val="0"/>
              </a:ext>
            </a:extLst>
          </a:blip>
          <a:srcRect l="25246" t="29367" r="31610" b="9931"/>
          <a:stretch/>
        </p:blipFill>
        <p:spPr>
          <a:xfrm>
            <a:off x="960699" y="1639414"/>
            <a:ext cx="4699322" cy="4132436"/>
          </a:xfrm>
          <a:prstGeom prst="rect">
            <a:avLst/>
          </a:prstGeom>
        </p:spPr>
      </p:pic>
      <p:sp>
        <p:nvSpPr>
          <p:cNvPr id="6" name="TextBox 5">
            <a:extLst>
              <a:ext uri="{FF2B5EF4-FFF2-40B4-BE49-F238E27FC236}">
                <a16:creationId xmlns:a16="http://schemas.microsoft.com/office/drawing/2014/main" id="{2619C142-03F8-0E49-A4CF-746E5D3AC454}"/>
              </a:ext>
            </a:extLst>
          </p:cNvPr>
          <p:cNvSpPr txBox="1"/>
          <p:nvPr/>
        </p:nvSpPr>
        <p:spPr>
          <a:xfrm>
            <a:off x="838200" y="5851297"/>
            <a:ext cx="8167656" cy="246221"/>
          </a:xfrm>
          <a:prstGeom prst="rect">
            <a:avLst/>
          </a:prstGeom>
          <a:noFill/>
        </p:spPr>
        <p:txBody>
          <a:bodyPr wrap="square" rtlCol="0">
            <a:spAutoFit/>
          </a:bodyPr>
          <a:lstStyle/>
          <a:p>
            <a:r>
              <a:rPr lang="en-CA" sz="1000" dirty="0"/>
              <a:t>GitHub link: </a:t>
            </a:r>
            <a:r>
              <a:rPr lang="en-CA" sz="1000" dirty="0">
                <a:hlinkClick r:id="rId3"/>
              </a:rPr>
              <a:t>https://github.com/KhushbuKathrotiya/RNN_Next_Sequence_Word</a:t>
            </a:r>
            <a:endParaRPr lang="en-CA" sz="1000" dirty="0"/>
          </a:p>
        </p:txBody>
      </p:sp>
    </p:spTree>
    <p:extLst>
      <p:ext uri="{BB962C8B-B14F-4D97-AF65-F5344CB8AC3E}">
        <p14:creationId xmlns:p14="http://schemas.microsoft.com/office/powerpoint/2010/main" val="2908599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EF3623-54F2-9E47-9D32-27B14B811EEB}"/>
              </a:ext>
            </a:extLst>
          </p:cNvPr>
          <p:cNvSpPr>
            <a:spLocks noGrp="1"/>
          </p:cNvSpPr>
          <p:nvPr>
            <p:ph type="sldNum" sz="quarter" idx="12"/>
          </p:nvPr>
        </p:nvSpPr>
        <p:spPr/>
        <p:txBody>
          <a:bodyPr/>
          <a:lstStyle/>
          <a:p>
            <a:fld id="{2DEBF6B5-A8B6-5742-91AE-8DC29EBB8E42}" type="slidenum">
              <a:rPr lang="en-US" smtClean="0"/>
              <a:t>22</a:t>
            </a:fld>
            <a:endParaRPr lang="en-US"/>
          </a:p>
        </p:txBody>
      </p:sp>
      <p:sp>
        <p:nvSpPr>
          <p:cNvPr id="5" name="Title 1">
            <a:extLst>
              <a:ext uri="{FF2B5EF4-FFF2-40B4-BE49-F238E27FC236}">
                <a16:creationId xmlns:a16="http://schemas.microsoft.com/office/drawing/2014/main" id="{555790D9-8994-2448-B299-5DAA9CDFBF03}"/>
              </a:ext>
            </a:extLst>
          </p:cNvPr>
          <p:cNvSpPr>
            <a:spLocks noGrp="1"/>
          </p:cNvSpPr>
          <p:nvPr>
            <p:ph type="title"/>
          </p:nvPr>
        </p:nvSpPr>
        <p:spPr>
          <a:xfrm>
            <a:off x="838200" y="29456"/>
            <a:ext cx="10515600" cy="711321"/>
          </a:xfrm>
        </p:spPr>
        <p:txBody>
          <a:bodyPr>
            <a:normAutofit/>
          </a:bodyPr>
          <a:lstStyle/>
          <a:p>
            <a:pPr algn="ctr"/>
            <a:r>
              <a:rPr lang="en-US" sz="3600" b="1" dirty="0">
                <a:latin typeface="Times New Roman" panose="02020603050405020304" pitchFamily="18" charset="0"/>
                <a:cs typeface="Times New Roman" panose="02020603050405020304" pitchFamily="18" charset="0"/>
              </a:rPr>
              <a:t>Predict Sequence Next Word  </a:t>
            </a:r>
            <a:endParaRPr lang="en-US" sz="3600" b="1" dirty="0"/>
          </a:p>
        </p:txBody>
      </p:sp>
      <p:sp>
        <p:nvSpPr>
          <p:cNvPr id="9" name="Content Placeholder 8">
            <a:extLst>
              <a:ext uri="{FF2B5EF4-FFF2-40B4-BE49-F238E27FC236}">
                <a16:creationId xmlns:a16="http://schemas.microsoft.com/office/drawing/2014/main" id="{C4894E42-1C70-A646-8CEA-6849321F7AB6}"/>
              </a:ext>
            </a:extLst>
          </p:cNvPr>
          <p:cNvSpPr>
            <a:spLocks noGrp="1"/>
          </p:cNvSpPr>
          <p:nvPr>
            <p:ph idx="1"/>
          </p:nvPr>
        </p:nvSpPr>
        <p:spPr>
          <a:xfrm>
            <a:off x="838200" y="636608"/>
            <a:ext cx="10515600" cy="5540357"/>
          </a:xfrm>
        </p:spPr>
        <p:txBody>
          <a:bodyPr/>
          <a:lstStyle/>
          <a:p>
            <a:pPr marL="0" indent="0">
              <a:buNone/>
            </a:pPr>
            <a:r>
              <a:rPr lang="en-US" sz="2400" dirty="0">
                <a:latin typeface="Times New Roman" panose="02020603050405020304" pitchFamily="18" charset="0"/>
                <a:cs typeface="Times New Roman" panose="02020603050405020304" pitchFamily="18" charset="0"/>
              </a:rPr>
              <a:t>3] Creating embeddings  and LSTM model and training model using categorical </a:t>
            </a:r>
            <a:r>
              <a:rPr lang="en-US" sz="2400" dirty="0" err="1">
                <a:latin typeface="Times New Roman" panose="02020603050405020304" pitchFamily="18" charset="0"/>
                <a:cs typeface="Times New Roman" panose="02020603050405020304" pitchFamily="18" charset="0"/>
              </a:rPr>
              <a:t>crossentropy</a:t>
            </a:r>
            <a:r>
              <a:rPr lang="en-US" sz="2400" dirty="0">
                <a:latin typeface="Times New Roman" panose="02020603050405020304" pitchFamily="18" charset="0"/>
                <a:cs typeface="Times New Roman" panose="02020603050405020304" pitchFamily="18" charset="0"/>
              </a:rPr>
              <a:t> as loss function, where accuracy is used as an evaluation metric.</a:t>
            </a:r>
          </a:p>
          <a:p>
            <a:pPr marL="0" indent="0">
              <a:buNone/>
            </a:pPr>
            <a:endParaRPr lang="en-US" sz="2000" dirty="0"/>
          </a:p>
          <a:p>
            <a:pPr marL="0" indent="0">
              <a:buNone/>
            </a:pPr>
            <a:endParaRPr lang="en-US" dirty="0"/>
          </a:p>
          <a:p>
            <a:pPr marL="0" indent="0">
              <a:buNone/>
            </a:pPr>
            <a:endParaRPr lang="en-US" dirty="0"/>
          </a:p>
          <a:p>
            <a:pPr marL="0" indent="0">
              <a:buNone/>
            </a:pPr>
            <a:endParaRPr lang="en-US" dirty="0"/>
          </a:p>
        </p:txBody>
      </p:sp>
      <p:pic>
        <p:nvPicPr>
          <p:cNvPr id="10" name="Content Placeholder 6">
            <a:extLst>
              <a:ext uri="{FF2B5EF4-FFF2-40B4-BE49-F238E27FC236}">
                <a16:creationId xmlns:a16="http://schemas.microsoft.com/office/drawing/2014/main" id="{DF714F39-3C44-D54E-B34A-57755761286C}"/>
              </a:ext>
            </a:extLst>
          </p:cNvPr>
          <p:cNvPicPr>
            <a:picLocks noChangeAspect="1"/>
          </p:cNvPicPr>
          <p:nvPr/>
        </p:nvPicPr>
        <p:blipFill rotWithShape="1">
          <a:blip r:embed="rId2">
            <a:extLst>
              <a:ext uri="{28A0092B-C50C-407E-A947-70E740481C1C}">
                <a14:useLocalDpi xmlns:a14="http://schemas.microsoft.com/office/drawing/2010/main" val="0"/>
              </a:ext>
            </a:extLst>
          </a:blip>
          <a:srcRect l="25656" t="28727" r="21665" b="8060"/>
          <a:stretch/>
        </p:blipFill>
        <p:spPr>
          <a:xfrm>
            <a:off x="1049329" y="1347929"/>
            <a:ext cx="6520513" cy="4582815"/>
          </a:xfrm>
          <a:prstGeom prst="rect">
            <a:avLst/>
          </a:prstGeom>
        </p:spPr>
      </p:pic>
      <p:sp>
        <p:nvSpPr>
          <p:cNvPr id="6" name="TextBox 5">
            <a:extLst>
              <a:ext uri="{FF2B5EF4-FFF2-40B4-BE49-F238E27FC236}">
                <a16:creationId xmlns:a16="http://schemas.microsoft.com/office/drawing/2014/main" id="{467D6D5F-BA17-134A-AA97-A10D9F81CECE}"/>
              </a:ext>
            </a:extLst>
          </p:cNvPr>
          <p:cNvSpPr txBox="1"/>
          <p:nvPr/>
        </p:nvSpPr>
        <p:spPr>
          <a:xfrm>
            <a:off x="1185440" y="5930744"/>
            <a:ext cx="8167656" cy="246221"/>
          </a:xfrm>
          <a:prstGeom prst="rect">
            <a:avLst/>
          </a:prstGeom>
          <a:noFill/>
        </p:spPr>
        <p:txBody>
          <a:bodyPr wrap="square" rtlCol="0">
            <a:spAutoFit/>
          </a:bodyPr>
          <a:lstStyle/>
          <a:p>
            <a:r>
              <a:rPr lang="en-CA" sz="1000" dirty="0"/>
              <a:t>GitHub link: </a:t>
            </a:r>
            <a:r>
              <a:rPr lang="en-CA" sz="1000" dirty="0">
                <a:hlinkClick r:id="rId3"/>
              </a:rPr>
              <a:t>https://github.com/KhushbuKathrotiya/RNN_Next_Sequence_Word</a:t>
            </a:r>
            <a:endParaRPr lang="en-CA" sz="1000" dirty="0"/>
          </a:p>
        </p:txBody>
      </p:sp>
    </p:spTree>
    <p:extLst>
      <p:ext uri="{BB962C8B-B14F-4D97-AF65-F5344CB8AC3E}">
        <p14:creationId xmlns:p14="http://schemas.microsoft.com/office/powerpoint/2010/main" val="650466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380435-FB4B-CB48-9CFA-DA44C2246526}"/>
              </a:ext>
            </a:extLst>
          </p:cNvPr>
          <p:cNvSpPr>
            <a:spLocks noGrp="1"/>
          </p:cNvSpPr>
          <p:nvPr>
            <p:ph idx="1"/>
          </p:nvPr>
        </p:nvSpPr>
        <p:spPr>
          <a:xfrm>
            <a:off x="838200" y="648183"/>
            <a:ext cx="10515600" cy="5528782"/>
          </a:xfrm>
        </p:spPr>
        <p:txBody>
          <a:bodyPr/>
          <a:lstStyle/>
          <a:p>
            <a:pPr marL="0" indent="0">
              <a:buNone/>
            </a:pPr>
            <a:r>
              <a:rPr lang="en-US" sz="2400" dirty="0"/>
              <a:t>4] </a:t>
            </a:r>
            <a:r>
              <a:rPr lang="en-US" sz="2400" dirty="0">
                <a:latin typeface="Times New Roman" panose="02020603050405020304" pitchFamily="18" charset="0"/>
                <a:cs typeface="Times New Roman" panose="02020603050405020304" pitchFamily="18" charset="0"/>
              </a:rPr>
              <a:t>Inference code is given in below figure: Once the model is trained, the below function is used to predict the next word. First, create encoded sequences that are from words to array of numbers which is then fed to the trained model. Once the word with maximum probability is obtained, it is mapped back to the word from the given vocabulary. </a:t>
            </a:r>
          </a:p>
          <a:p>
            <a:pPr marL="0" indent="0">
              <a:buNone/>
            </a:pPr>
            <a:endParaRPr lang="en-US" dirty="0"/>
          </a:p>
        </p:txBody>
      </p:sp>
      <p:sp>
        <p:nvSpPr>
          <p:cNvPr id="4" name="Slide Number Placeholder 3">
            <a:extLst>
              <a:ext uri="{FF2B5EF4-FFF2-40B4-BE49-F238E27FC236}">
                <a16:creationId xmlns:a16="http://schemas.microsoft.com/office/drawing/2014/main" id="{613AE7DB-9FEF-1540-86CF-64B5FF9A71AA}"/>
              </a:ext>
            </a:extLst>
          </p:cNvPr>
          <p:cNvSpPr>
            <a:spLocks noGrp="1"/>
          </p:cNvSpPr>
          <p:nvPr>
            <p:ph type="sldNum" sz="quarter" idx="12"/>
          </p:nvPr>
        </p:nvSpPr>
        <p:spPr/>
        <p:txBody>
          <a:bodyPr/>
          <a:lstStyle/>
          <a:p>
            <a:fld id="{2DEBF6B5-A8B6-5742-91AE-8DC29EBB8E42}" type="slidenum">
              <a:rPr lang="en-US" smtClean="0"/>
              <a:t>23</a:t>
            </a:fld>
            <a:endParaRPr lang="en-US"/>
          </a:p>
        </p:txBody>
      </p:sp>
      <p:sp>
        <p:nvSpPr>
          <p:cNvPr id="5" name="Title 1">
            <a:extLst>
              <a:ext uri="{FF2B5EF4-FFF2-40B4-BE49-F238E27FC236}">
                <a16:creationId xmlns:a16="http://schemas.microsoft.com/office/drawing/2014/main" id="{36054288-900A-5E43-80D9-DD69ACDA0A4F}"/>
              </a:ext>
            </a:extLst>
          </p:cNvPr>
          <p:cNvSpPr>
            <a:spLocks noGrp="1"/>
          </p:cNvSpPr>
          <p:nvPr>
            <p:ph type="title"/>
          </p:nvPr>
        </p:nvSpPr>
        <p:spPr>
          <a:xfrm>
            <a:off x="838200" y="29456"/>
            <a:ext cx="10515600" cy="711321"/>
          </a:xfrm>
        </p:spPr>
        <p:txBody>
          <a:bodyPr>
            <a:normAutofit/>
          </a:bodyPr>
          <a:lstStyle/>
          <a:p>
            <a:pPr algn="ctr"/>
            <a:r>
              <a:rPr lang="en-US" sz="3600" b="1" dirty="0">
                <a:latin typeface="Times New Roman" panose="02020603050405020304" pitchFamily="18" charset="0"/>
                <a:cs typeface="Times New Roman" panose="02020603050405020304" pitchFamily="18" charset="0"/>
              </a:rPr>
              <a:t>Predict Sequence Next Word</a:t>
            </a:r>
            <a:endParaRPr lang="en-US" sz="3600" b="1" dirty="0"/>
          </a:p>
        </p:txBody>
      </p:sp>
      <p:pic>
        <p:nvPicPr>
          <p:cNvPr id="7" name="Picture 6">
            <a:extLst>
              <a:ext uri="{FF2B5EF4-FFF2-40B4-BE49-F238E27FC236}">
                <a16:creationId xmlns:a16="http://schemas.microsoft.com/office/drawing/2014/main" id="{07746C00-D32D-3848-96E9-4047321B05CB}"/>
              </a:ext>
            </a:extLst>
          </p:cNvPr>
          <p:cNvPicPr>
            <a:picLocks noChangeAspect="1"/>
          </p:cNvPicPr>
          <p:nvPr/>
        </p:nvPicPr>
        <p:blipFill rotWithShape="1">
          <a:blip r:embed="rId2">
            <a:extLst>
              <a:ext uri="{28A0092B-C50C-407E-A947-70E740481C1C}">
                <a14:useLocalDpi xmlns:a14="http://schemas.microsoft.com/office/drawing/2010/main" val="0"/>
              </a:ext>
            </a:extLst>
          </a:blip>
          <a:srcRect l="24403" t="30103" r="34564" b="19517"/>
          <a:stretch/>
        </p:blipFill>
        <p:spPr>
          <a:xfrm>
            <a:off x="3437574" y="2262185"/>
            <a:ext cx="4710897" cy="3614850"/>
          </a:xfrm>
          <a:prstGeom prst="rect">
            <a:avLst/>
          </a:prstGeom>
        </p:spPr>
      </p:pic>
      <p:sp>
        <p:nvSpPr>
          <p:cNvPr id="6" name="TextBox 5">
            <a:extLst>
              <a:ext uri="{FF2B5EF4-FFF2-40B4-BE49-F238E27FC236}">
                <a16:creationId xmlns:a16="http://schemas.microsoft.com/office/drawing/2014/main" id="{58FA3CF4-47FB-474B-A30C-289D3F479FD8}"/>
              </a:ext>
            </a:extLst>
          </p:cNvPr>
          <p:cNvSpPr txBox="1"/>
          <p:nvPr/>
        </p:nvSpPr>
        <p:spPr>
          <a:xfrm>
            <a:off x="3905493" y="5851828"/>
            <a:ext cx="8167656" cy="246221"/>
          </a:xfrm>
          <a:prstGeom prst="rect">
            <a:avLst/>
          </a:prstGeom>
          <a:noFill/>
        </p:spPr>
        <p:txBody>
          <a:bodyPr wrap="square" rtlCol="0">
            <a:spAutoFit/>
          </a:bodyPr>
          <a:lstStyle/>
          <a:p>
            <a:r>
              <a:rPr lang="en-CA" sz="1000" dirty="0"/>
              <a:t>GitHub link: </a:t>
            </a:r>
            <a:r>
              <a:rPr lang="en-CA" sz="1000" dirty="0">
                <a:hlinkClick r:id="rId3"/>
              </a:rPr>
              <a:t>https://github.com/KhushbuKathrotiya/RNN_Next_Sequence_Word</a:t>
            </a:r>
            <a:endParaRPr lang="en-CA" sz="1000" dirty="0"/>
          </a:p>
        </p:txBody>
      </p:sp>
    </p:spTree>
    <p:extLst>
      <p:ext uri="{BB962C8B-B14F-4D97-AF65-F5344CB8AC3E}">
        <p14:creationId xmlns:p14="http://schemas.microsoft.com/office/powerpoint/2010/main" val="3597875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73247-5F44-914C-A0D3-154B49EE0659}"/>
              </a:ext>
            </a:extLst>
          </p:cNvPr>
          <p:cNvSpPr>
            <a:spLocks noGrp="1"/>
          </p:cNvSpPr>
          <p:nvPr>
            <p:ph type="title"/>
          </p:nvPr>
        </p:nvSpPr>
        <p:spPr/>
        <p:txBody>
          <a:bodyPr>
            <a:normAutofit/>
          </a:bodyPr>
          <a:lstStyle/>
          <a:p>
            <a:pPr algn="ctr"/>
            <a:r>
              <a:rPr lang="en-US" sz="3600" b="1" dirty="0">
                <a:latin typeface="Times New Roman" panose="02020603050405020304" pitchFamily="18" charset="0"/>
                <a:cs typeface="Times New Roman" panose="02020603050405020304" pitchFamily="18" charset="0"/>
              </a:rPr>
              <a:t>Sequence Modeling: Design Criteria</a:t>
            </a:r>
          </a:p>
        </p:txBody>
      </p:sp>
      <p:sp>
        <p:nvSpPr>
          <p:cNvPr id="3" name="Content Placeholder 2">
            <a:extLst>
              <a:ext uri="{FF2B5EF4-FFF2-40B4-BE49-F238E27FC236}">
                <a16:creationId xmlns:a16="http://schemas.microsoft.com/office/drawing/2014/main" id="{59655067-731C-5747-A73A-5AE1A9BDBDDA}"/>
              </a:ext>
            </a:extLst>
          </p:cNvPr>
          <p:cNvSpPr>
            <a:spLocks noGrp="1"/>
          </p:cNvSpPr>
          <p:nvPr>
            <p:ph idx="1"/>
          </p:nvPr>
        </p:nvSpPr>
        <p:spPr>
          <a:xfrm>
            <a:off x="838200" y="1825626"/>
            <a:ext cx="10515600" cy="2931570"/>
          </a:xfrm>
        </p:spPr>
        <p:txBody>
          <a:bodyPr/>
          <a:lstStyle/>
          <a:p>
            <a:pPr marL="0" indent="0">
              <a:buNone/>
            </a:pPr>
            <a:r>
              <a:rPr lang="en-US" dirty="0">
                <a:latin typeface="Times New Roman" panose="02020603050405020304" pitchFamily="18" charset="0"/>
                <a:cs typeface="Times New Roman" panose="02020603050405020304" pitchFamily="18" charset="0"/>
              </a:rPr>
              <a:t>To model sequences, we need to:</a:t>
            </a:r>
          </a:p>
          <a:p>
            <a:pPr>
              <a:buFont typeface="Wingdings" pitchFamily="2" charset="2"/>
              <a:buChar char="Ø"/>
            </a:pPr>
            <a:r>
              <a:rPr lang="en-US" dirty="0">
                <a:latin typeface="Times New Roman" panose="02020603050405020304" pitchFamily="18" charset="0"/>
                <a:cs typeface="Times New Roman" panose="02020603050405020304" pitchFamily="18" charset="0"/>
              </a:rPr>
              <a:t>Handle variable length sequence</a:t>
            </a:r>
          </a:p>
          <a:p>
            <a:pPr>
              <a:buFont typeface="Wingdings" pitchFamily="2" charset="2"/>
              <a:buChar char="Ø"/>
            </a:pPr>
            <a:r>
              <a:rPr lang="en-US" dirty="0">
                <a:latin typeface="Times New Roman" panose="02020603050405020304" pitchFamily="18" charset="0"/>
                <a:cs typeface="Times New Roman" panose="02020603050405020304" pitchFamily="18" charset="0"/>
              </a:rPr>
              <a:t>Track long-term dependencies</a:t>
            </a:r>
          </a:p>
          <a:p>
            <a:pPr>
              <a:buFont typeface="Wingdings" pitchFamily="2" charset="2"/>
              <a:buChar char="Ø"/>
            </a:pPr>
            <a:r>
              <a:rPr lang="en-US" dirty="0">
                <a:latin typeface="Times New Roman" panose="02020603050405020304" pitchFamily="18" charset="0"/>
                <a:cs typeface="Times New Roman" panose="02020603050405020304" pitchFamily="18" charset="0"/>
              </a:rPr>
              <a:t>Maintain information about order</a:t>
            </a:r>
          </a:p>
          <a:p>
            <a:pPr>
              <a:buFont typeface="Wingdings" pitchFamily="2" charset="2"/>
              <a:buChar char="Ø"/>
            </a:pPr>
            <a:r>
              <a:rPr lang="en-US" dirty="0">
                <a:latin typeface="Times New Roman" panose="02020603050405020304" pitchFamily="18" charset="0"/>
                <a:cs typeface="Times New Roman" panose="02020603050405020304" pitchFamily="18" charset="0"/>
              </a:rPr>
              <a:t>Share parameters across the sequence</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15" name="Oval 14">
            <a:extLst>
              <a:ext uri="{FF2B5EF4-FFF2-40B4-BE49-F238E27FC236}">
                <a16:creationId xmlns:a16="http://schemas.microsoft.com/office/drawing/2014/main" id="{3DBA5078-9F87-0B47-BFF7-E3A07690DA44}"/>
              </a:ext>
            </a:extLst>
          </p:cNvPr>
          <p:cNvSpPr/>
          <p:nvPr/>
        </p:nvSpPr>
        <p:spPr>
          <a:xfrm>
            <a:off x="10060621" y="1680746"/>
            <a:ext cx="651510" cy="67437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Yt</a:t>
            </a:r>
            <a:endParaRPr lang="en-US" i="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6" name="Rounded Rectangle 15">
            <a:extLst>
              <a:ext uri="{FF2B5EF4-FFF2-40B4-BE49-F238E27FC236}">
                <a16:creationId xmlns:a16="http://schemas.microsoft.com/office/drawing/2014/main" id="{911EC18A-6CD2-4342-B7CF-34FE3786EF78}"/>
              </a:ext>
            </a:extLst>
          </p:cNvPr>
          <p:cNvSpPr/>
          <p:nvPr/>
        </p:nvSpPr>
        <p:spPr>
          <a:xfrm>
            <a:off x="9929176"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RNN</a:t>
            </a:r>
          </a:p>
        </p:txBody>
      </p:sp>
      <p:cxnSp>
        <p:nvCxnSpPr>
          <p:cNvPr id="17" name="Straight Connector 16">
            <a:extLst>
              <a:ext uri="{FF2B5EF4-FFF2-40B4-BE49-F238E27FC236}">
                <a16:creationId xmlns:a16="http://schemas.microsoft.com/office/drawing/2014/main" id="{E0F547BD-C303-F84C-96CF-2D36160C69D9}"/>
              </a:ext>
            </a:extLst>
          </p:cNvPr>
          <p:cNvCxnSpPr/>
          <p:nvPr/>
        </p:nvCxnSpPr>
        <p:spPr>
          <a:xfrm>
            <a:off x="10843576" y="3185479"/>
            <a:ext cx="508635" cy="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E0EDA4B3-4C7F-EA4E-85F8-A5FF0849C132}"/>
              </a:ext>
            </a:extLst>
          </p:cNvPr>
          <p:cNvCxnSpPr>
            <a:cxnSpLocks/>
          </p:cNvCxnSpPr>
          <p:nvPr/>
        </p:nvCxnSpPr>
        <p:spPr>
          <a:xfrm flipV="1">
            <a:off x="11352211" y="2627948"/>
            <a:ext cx="0" cy="557531"/>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FE77D178-E9EB-E049-8915-32428AE9A7B4}"/>
              </a:ext>
            </a:extLst>
          </p:cNvPr>
          <p:cNvCxnSpPr>
            <a:cxnSpLocks/>
          </p:cNvCxnSpPr>
          <p:nvPr/>
        </p:nvCxnSpPr>
        <p:spPr>
          <a:xfrm>
            <a:off x="9443401" y="2627948"/>
            <a:ext cx="1908810" cy="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813DEB60-880C-204D-8674-821408746E99}"/>
              </a:ext>
            </a:extLst>
          </p:cNvPr>
          <p:cNvCxnSpPr>
            <a:cxnSpLocks/>
          </p:cNvCxnSpPr>
          <p:nvPr/>
        </p:nvCxnSpPr>
        <p:spPr>
          <a:xfrm>
            <a:off x="9454830" y="2629854"/>
            <a:ext cx="0" cy="557531"/>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5F0D0BA4-8288-5A4A-8A1F-9F10F46D6929}"/>
              </a:ext>
            </a:extLst>
          </p:cNvPr>
          <p:cNvCxnSpPr/>
          <p:nvPr/>
        </p:nvCxnSpPr>
        <p:spPr>
          <a:xfrm>
            <a:off x="9454830" y="3185479"/>
            <a:ext cx="4743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E18DCC5-BB5A-FC4F-86F0-0E2D900B89EA}"/>
              </a:ext>
            </a:extLst>
          </p:cNvPr>
          <p:cNvCxnSpPr>
            <a:cxnSpLocks/>
            <a:stCxn id="16" idx="0"/>
            <a:endCxn id="15" idx="4"/>
          </p:cNvCxnSpPr>
          <p:nvPr/>
        </p:nvCxnSpPr>
        <p:spPr>
          <a:xfrm flipV="1">
            <a:off x="10386376" y="2355116"/>
            <a:ext cx="0" cy="5050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0176F386-442A-7E40-873B-30118F10F73D}"/>
              </a:ext>
            </a:extLst>
          </p:cNvPr>
          <p:cNvCxnSpPr>
            <a:cxnSpLocks/>
            <a:stCxn id="24" idx="0"/>
            <a:endCxn id="16" idx="2"/>
          </p:cNvCxnSpPr>
          <p:nvPr/>
        </p:nvCxnSpPr>
        <p:spPr>
          <a:xfrm flipV="1">
            <a:off x="10386376" y="3510837"/>
            <a:ext cx="0" cy="517908"/>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24" name="Oval 23">
            <a:extLst>
              <a:ext uri="{FF2B5EF4-FFF2-40B4-BE49-F238E27FC236}">
                <a16:creationId xmlns:a16="http://schemas.microsoft.com/office/drawing/2014/main" id="{2F984350-61CB-F745-BC5D-739A72194B14}"/>
              </a:ext>
            </a:extLst>
          </p:cNvPr>
          <p:cNvSpPr/>
          <p:nvPr/>
        </p:nvSpPr>
        <p:spPr>
          <a:xfrm>
            <a:off x="10060621" y="4028745"/>
            <a:ext cx="651510"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Xt</a:t>
            </a:r>
            <a:endParaRPr lang="en-US" i="1"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29676C38-F0D7-5643-AAE6-9FA7B772E1E5}"/>
              </a:ext>
            </a:extLst>
          </p:cNvPr>
          <p:cNvSpPr txBox="1"/>
          <p:nvPr/>
        </p:nvSpPr>
        <p:spPr>
          <a:xfrm>
            <a:off x="3356659" y="5011838"/>
            <a:ext cx="4433104" cy="646331"/>
          </a:xfrm>
          <a:prstGeom prst="rect">
            <a:avLst/>
          </a:prstGeom>
          <a:noFill/>
        </p:spPr>
        <p:txBody>
          <a:bodyPr wrap="square" rtlCol="0">
            <a:spAutoFit/>
          </a:bodyPr>
          <a:lstStyle/>
          <a:p>
            <a:r>
              <a:rPr lang="en-US" b="1" dirty="0"/>
              <a:t>Recurrent Neural Networks(RNNs) </a:t>
            </a:r>
            <a:r>
              <a:rPr lang="en-US" dirty="0"/>
              <a:t>meets</a:t>
            </a:r>
          </a:p>
          <a:p>
            <a:r>
              <a:rPr lang="en-US" dirty="0"/>
              <a:t> these sequence modeling design criteria</a:t>
            </a:r>
          </a:p>
        </p:txBody>
      </p:sp>
      <p:sp>
        <p:nvSpPr>
          <p:cNvPr id="5" name="Slide Number Placeholder 3">
            <a:extLst>
              <a:ext uri="{FF2B5EF4-FFF2-40B4-BE49-F238E27FC236}">
                <a16:creationId xmlns:a16="http://schemas.microsoft.com/office/drawing/2014/main" id="{A5031426-B5A7-34A9-9768-CDA541C85888}"/>
              </a:ext>
            </a:extLst>
          </p:cNvPr>
          <p:cNvSpPr txBox="1">
            <a:spLocks/>
          </p:cNvSpPr>
          <p:nvPr/>
        </p:nvSpPr>
        <p:spPr>
          <a:xfrm>
            <a:off x="4549" y="617114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24</a:t>
            </a:fld>
            <a:endParaRPr lang="en-US" dirty="0"/>
          </a:p>
        </p:txBody>
      </p:sp>
      <p:sp>
        <p:nvSpPr>
          <p:cNvPr id="25" name="TextBox 24">
            <a:extLst>
              <a:ext uri="{FF2B5EF4-FFF2-40B4-BE49-F238E27FC236}">
                <a16:creationId xmlns:a16="http://schemas.microsoft.com/office/drawing/2014/main" id="{60FEC80F-F248-6A4A-8312-BF72976BC374}"/>
              </a:ext>
            </a:extLst>
          </p:cNvPr>
          <p:cNvSpPr txBox="1"/>
          <p:nvPr/>
        </p:nvSpPr>
        <p:spPr>
          <a:xfrm>
            <a:off x="9534061" y="4757196"/>
            <a:ext cx="5102963"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[Source: </a:t>
            </a:r>
            <a:r>
              <a:rPr lang="en-IN" sz="1000" dirty="0">
                <a:latin typeface="Times New Roman" panose="02020603050405020304" pitchFamily="18" charset="0"/>
                <a:cs typeface="Times New Roman" panose="02020603050405020304" pitchFamily="18" charset="0"/>
                <a:hlinkClick r:id="rId2"/>
              </a:rPr>
              <a:t>https://tinyurl.com/3pawnch9</a:t>
            </a:r>
            <a:r>
              <a:rPr lang="en-IN" sz="1000" dirty="0">
                <a:latin typeface="Times New Roman" panose="02020603050405020304" pitchFamily="18" charset="0"/>
                <a:cs typeface="Times New Roman" panose="02020603050405020304" pitchFamily="18" charset="0"/>
              </a:rPr>
              <a:t> ]</a:t>
            </a:r>
            <a:endParaRPr lang="en-CA" sz="1000" dirty="0"/>
          </a:p>
        </p:txBody>
      </p:sp>
    </p:spTree>
    <p:extLst>
      <p:ext uri="{BB962C8B-B14F-4D97-AF65-F5344CB8AC3E}">
        <p14:creationId xmlns:p14="http://schemas.microsoft.com/office/powerpoint/2010/main" val="2603929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D61BB-A45F-5943-B238-44893869B475}"/>
              </a:ext>
            </a:extLst>
          </p:cNvPr>
          <p:cNvSpPr>
            <a:spLocks noGrp="1"/>
          </p:cNvSpPr>
          <p:nvPr>
            <p:ph type="title"/>
          </p:nvPr>
        </p:nvSpPr>
        <p:spPr>
          <a:xfrm>
            <a:off x="231494" y="18254"/>
            <a:ext cx="12064678" cy="1325563"/>
          </a:xfrm>
        </p:spPr>
        <p:txBody>
          <a:bodyPr>
            <a:normAutofit/>
          </a:bodyPr>
          <a:lstStyle/>
          <a:p>
            <a:pPr algn="ctr"/>
            <a:r>
              <a:rPr lang="en-US" sz="3600" b="1" dirty="0">
                <a:latin typeface="Times New Roman" panose="02020603050405020304" pitchFamily="18" charset="0"/>
                <a:cs typeface="Times New Roman" panose="02020603050405020304" pitchFamily="18" charset="0"/>
              </a:rPr>
              <a:t>A Sequence Modeling Problem: Predict the Next Word</a:t>
            </a:r>
          </a:p>
        </p:txBody>
      </p:sp>
      <p:sp>
        <p:nvSpPr>
          <p:cNvPr id="3" name="Content Placeholder 2">
            <a:extLst>
              <a:ext uri="{FF2B5EF4-FFF2-40B4-BE49-F238E27FC236}">
                <a16:creationId xmlns:a16="http://schemas.microsoft.com/office/drawing/2014/main" id="{8EC7CFB3-E17B-FF48-B83F-F5518AABE5EA}"/>
              </a:ext>
            </a:extLst>
          </p:cNvPr>
          <p:cNvSpPr>
            <a:spLocks noGrp="1"/>
          </p:cNvSpPr>
          <p:nvPr>
            <p:ph idx="1"/>
          </p:nvPr>
        </p:nvSpPr>
        <p:spPr/>
        <p:txBody>
          <a:bodyPr/>
          <a:lstStyle/>
          <a:p>
            <a:pPr marL="0" indent="0">
              <a:buNone/>
            </a:pPr>
            <a:r>
              <a:rPr lang="en-US" dirty="0"/>
              <a:t>                             “This morning I took my cat for a walk”</a:t>
            </a:r>
          </a:p>
          <a:p>
            <a:pPr marL="0" indent="0">
              <a:buNone/>
            </a:pPr>
            <a:endParaRPr lang="en-US" dirty="0"/>
          </a:p>
          <a:p>
            <a:pPr marL="0" indent="0">
              <a:buNone/>
            </a:pPr>
            <a:endParaRPr lang="en-US" dirty="0"/>
          </a:p>
          <a:p>
            <a:pPr marL="0" indent="0">
              <a:buNone/>
            </a:pPr>
            <a:endParaRPr lang="en-US" dirty="0"/>
          </a:p>
          <a:p>
            <a:pPr marL="0" indent="0" algn="ctr">
              <a:buNone/>
            </a:pPr>
            <a:r>
              <a:rPr lang="en-US" dirty="0">
                <a:latin typeface="Times New Roman" panose="02020603050405020304" pitchFamily="18" charset="0"/>
                <a:cs typeface="Times New Roman" panose="02020603050405020304" pitchFamily="18" charset="0"/>
              </a:rPr>
              <a:t>Representing language to a Neural Network</a:t>
            </a:r>
          </a:p>
          <a:p>
            <a:pPr marL="0" indent="0">
              <a:buNone/>
            </a:pPr>
            <a:r>
              <a:rPr lang="en-US" dirty="0"/>
              <a:t>                      </a:t>
            </a:r>
          </a:p>
          <a:p>
            <a:pPr marL="0" indent="0">
              <a:buNone/>
            </a:pPr>
            <a:endParaRPr lang="en-US" dirty="0"/>
          </a:p>
        </p:txBody>
      </p:sp>
      <p:cxnSp>
        <p:nvCxnSpPr>
          <p:cNvPr id="16" name="Straight Connector 15">
            <a:extLst>
              <a:ext uri="{FF2B5EF4-FFF2-40B4-BE49-F238E27FC236}">
                <a16:creationId xmlns:a16="http://schemas.microsoft.com/office/drawing/2014/main" id="{6A9057FB-9C30-134E-98C7-5CC9962C5AD0}"/>
              </a:ext>
            </a:extLst>
          </p:cNvPr>
          <p:cNvCxnSpPr>
            <a:cxnSpLocks/>
          </p:cNvCxnSpPr>
          <p:nvPr/>
        </p:nvCxnSpPr>
        <p:spPr>
          <a:xfrm>
            <a:off x="1055706" y="4588348"/>
            <a:ext cx="468000" cy="468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0342B106-57FF-6A4E-A499-E9D3CFA415D2}"/>
              </a:ext>
            </a:extLst>
          </p:cNvPr>
          <p:cNvCxnSpPr/>
          <p:nvPr/>
        </p:nvCxnSpPr>
        <p:spPr>
          <a:xfrm flipH="1">
            <a:off x="1055706" y="4588348"/>
            <a:ext cx="468000" cy="468000"/>
          </a:xfrm>
          <a:prstGeom prst="line">
            <a:avLst/>
          </a:prstGeom>
        </p:spPr>
        <p:style>
          <a:lnRef idx="2">
            <a:schemeClr val="accent2"/>
          </a:lnRef>
          <a:fillRef idx="0">
            <a:schemeClr val="accent2"/>
          </a:fillRef>
          <a:effectRef idx="1">
            <a:schemeClr val="accent2"/>
          </a:effectRef>
          <a:fontRef idx="minor">
            <a:schemeClr val="tx1"/>
          </a:fontRef>
        </p:style>
      </p:cxnSp>
      <p:sp>
        <p:nvSpPr>
          <p:cNvPr id="21" name="TextBox 20">
            <a:extLst>
              <a:ext uri="{FF2B5EF4-FFF2-40B4-BE49-F238E27FC236}">
                <a16:creationId xmlns:a16="http://schemas.microsoft.com/office/drawing/2014/main" id="{217C5061-D9B9-3645-97C6-11E7F91A517F}"/>
              </a:ext>
            </a:extLst>
          </p:cNvPr>
          <p:cNvSpPr txBox="1"/>
          <p:nvPr/>
        </p:nvSpPr>
        <p:spPr>
          <a:xfrm>
            <a:off x="1741212" y="4637682"/>
            <a:ext cx="902826" cy="369332"/>
          </a:xfrm>
          <a:prstGeom prst="rect">
            <a:avLst/>
          </a:prstGeom>
          <a:noFill/>
        </p:spPr>
        <p:txBody>
          <a:bodyPr wrap="square" rtlCol="0">
            <a:spAutoFit/>
          </a:bodyPr>
          <a:lstStyle/>
          <a:p>
            <a:r>
              <a:rPr lang="en-US" dirty="0"/>
              <a:t>“</a:t>
            </a:r>
            <a:r>
              <a:rPr lang="en-US" dirty="0">
                <a:latin typeface="Times New Roman" panose="02020603050405020304" pitchFamily="18" charset="0"/>
                <a:cs typeface="Times New Roman" panose="02020603050405020304" pitchFamily="18" charset="0"/>
              </a:rPr>
              <a:t>deep</a:t>
            </a:r>
            <a:r>
              <a:rPr lang="en-US" dirty="0"/>
              <a:t>”</a:t>
            </a:r>
          </a:p>
        </p:txBody>
      </p:sp>
      <p:cxnSp>
        <p:nvCxnSpPr>
          <p:cNvPr id="23" name="Straight Arrow Connector 22">
            <a:extLst>
              <a:ext uri="{FF2B5EF4-FFF2-40B4-BE49-F238E27FC236}">
                <a16:creationId xmlns:a16="http://schemas.microsoft.com/office/drawing/2014/main" id="{1EDA8883-7B59-3F44-9D51-CC6B0273B5C0}"/>
              </a:ext>
            </a:extLst>
          </p:cNvPr>
          <p:cNvCxnSpPr/>
          <p:nvPr/>
        </p:nvCxnSpPr>
        <p:spPr>
          <a:xfrm>
            <a:off x="2558005" y="4844187"/>
            <a:ext cx="540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 name="Rounded Rectangle 23">
            <a:extLst>
              <a:ext uri="{FF2B5EF4-FFF2-40B4-BE49-F238E27FC236}">
                <a16:creationId xmlns:a16="http://schemas.microsoft.com/office/drawing/2014/main" id="{1586A1F6-F798-B34F-B80C-84A37706E92C}"/>
              </a:ext>
            </a:extLst>
          </p:cNvPr>
          <p:cNvSpPr/>
          <p:nvPr/>
        </p:nvSpPr>
        <p:spPr>
          <a:xfrm>
            <a:off x="3098005" y="4588345"/>
            <a:ext cx="1045732" cy="468001"/>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29DDD61C-2A36-5442-8B09-FCCF6D13C62F}"/>
              </a:ext>
            </a:extLst>
          </p:cNvPr>
          <p:cNvCxnSpPr/>
          <p:nvPr/>
        </p:nvCxnSpPr>
        <p:spPr>
          <a:xfrm>
            <a:off x="4143737" y="4835597"/>
            <a:ext cx="540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16C38A13-86B7-854A-A139-8536EEAB6A55}"/>
              </a:ext>
            </a:extLst>
          </p:cNvPr>
          <p:cNvCxnSpPr>
            <a:cxnSpLocks/>
          </p:cNvCxnSpPr>
          <p:nvPr/>
        </p:nvCxnSpPr>
        <p:spPr>
          <a:xfrm>
            <a:off x="2558005" y="4588346"/>
            <a:ext cx="468000" cy="468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0CA7A27D-F0CC-EA44-970E-C27FD3AB3DB2}"/>
              </a:ext>
            </a:extLst>
          </p:cNvPr>
          <p:cNvCxnSpPr/>
          <p:nvPr/>
        </p:nvCxnSpPr>
        <p:spPr>
          <a:xfrm flipH="1">
            <a:off x="2558005" y="4588346"/>
            <a:ext cx="468000" cy="468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B2D6689-75A8-EE49-8A47-E817783C43B2}"/>
              </a:ext>
            </a:extLst>
          </p:cNvPr>
          <p:cNvCxnSpPr>
            <a:cxnSpLocks/>
          </p:cNvCxnSpPr>
          <p:nvPr/>
        </p:nvCxnSpPr>
        <p:spPr>
          <a:xfrm>
            <a:off x="4179737" y="4588346"/>
            <a:ext cx="468000" cy="468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F16D5CDB-4D09-6443-99F8-6DC571B261F0}"/>
              </a:ext>
            </a:extLst>
          </p:cNvPr>
          <p:cNvCxnSpPr/>
          <p:nvPr/>
        </p:nvCxnSpPr>
        <p:spPr>
          <a:xfrm flipH="1">
            <a:off x="4179737" y="4588346"/>
            <a:ext cx="468000" cy="468000"/>
          </a:xfrm>
          <a:prstGeom prst="line">
            <a:avLst/>
          </a:prstGeom>
        </p:spPr>
        <p:style>
          <a:lnRef idx="2">
            <a:schemeClr val="accent2"/>
          </a:lnRef>
          <a:fillRef idx="0">
            <a:schemeClr val="accent2"/>
          </a:fillRef>
          <a:effectRef idx="1">
            <a:schemeClr val="accent2"/>
          </a:effectRef>
          <a:fontRef idx="minor">
            <a:schemeClr val="tx1"/>
          </a:fontRef>
        </p:style>
      </p:cxnSp>
      <p:sp>
        <p:nvSpPr>
          <p:cNvPr id="30" name="TextBox 29">
            <a:extLst>
              <a:ext uri="{FF2B5EF4-FFF2-40B4-BE49-F238E27FC236}">
                <a16:creationId xmlns:a16="http://schemas.microsoft.com/office/drawing/2014/main" id="{227FF9CE-09BF-D442-8311-1A9E3D330CBD}"/>
              </a:ext>
            </a:extLst>
          </p:cNvPr>
          <p:cNvSpPr txBox="1"/>
          <p:nvPr/>
        </p:nvSpPr>
        <p:spPr>
          <a:xfrm>
            <a:off x="4655299" y="4696798"/>
            <a:ext cx="1247790" cy="369332"/>
          </a:xfrm>
          <a:prstGeom prst="rect">
            <a:avLst/>
          </a:prstGeom>
          <a:noFill/>
        </p:spPr>
        <p:txBody>
          <a:bodyPr wrap="square" rtlCol="0">
            <a:spAutoFit/>
          </a:bodyPr>
          <a:lstStyle/>
          <a:p>
            <a:r>
              <a:rPr lang="en-US" dirty="0"/>
              <a:t>“</a:t>
            </a:r>
            <a:r>
              <a:rPr lang="en-US" dirty="0">
                <a:latin typeface="Times New Roman" panose="02020603050405020304" pitchFamily="18" charset="0"/>
                <a:cs typeface="Times New Roman" panose="02020603050405020304" pitchFamily="18" charset="0"/>
              </a:rPr>
              <a:t>Learning</a:t>
            </a:r>
            <a:r>
              <a:rPr lang="en-US" dirty="0"/>
              <a:t>”</a:t>
            </a:r>
          </a:p>
        </p:txBody>
      </p:sp>
      <p:sp>
        <p:nvSpPr>
          <p:cNvPr id="31" name="L-shape 30">
            <a:extLst>
              <a:ext uri="{FF2B5EF4-FFF2-40B4-BE49-F238E27FC236}">
                <a16:creationId xmlns:a16="http://schemas.microsoft.com/office/drawing/2014/main" id="{1D153857-4B53-6148-9B98-8EF7ACA7496C}"/>
              </a:ext>
            </a:extLst>
          </p:cNvPr>
          <p:cNvSpPr/>
          <p:nvPr/>
        </p:nvSpPr>
        <p:spPr>
          <a:xfrm rot="19453473">
            <a:off x="7062628" y="4623916"/>
            <a:ext cx="581391" cy="300634"/>
          </a:xfrm>
          <a:prstGeom prst="corner">
            <a:avLst>
              <a:gd name="adj1" fmla="val 26611"/>
              <a:gd name="adj2" fmla="val 2654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Double Bracket 31">
            <a:extLst>
              <a:ext uri="{FF2B5EF4-FFF2-40B4-BE49-F238E27FC236}">
                <a16:creationId xmlns:a16="http://schemas.microsoft.com/office/drawing/2014/main" id="{7293A362-768F-384E-9124-AF31C71C15A3}"/>
              </a:ext>
            </a:extLst>
          </p:cNvPr>
          <p:cNvSpPr/>
          <p:nvPr/>
        </p:nvSpPr>
        <p:spPr>
          <a:xfrm>
            <a:off x="7956455" y="4498237"/>
            <a:ext cx="540001" cy="766453"/>
          </a:xfrm>
          <a:prstGeom prst="bracketPair">
            <a:avLst/>
          </a:prstGeom>
        </p:spPr>
        <p:style>
          <a:lnRef idx="2">
            <a:schemeClr val="dk1"/>
          </a:lnRef>
          <a:fillRef idx="0">
            <a:schemeClr val="dk1"/>
          </a:fillRef>
          <a:effectRef idx="1">
            <a:schemeClr val="dk1"/>
          </a:effectRef>
          <a:fontRef idx="minor">
            <a:schemeClr val="tx1"/>
          </a:fontRef>
        </p:style>
        <p:txBody>
          <a:bodyPr rtlCol="0" anchor="ctr"/>
          <a:lstStyle/>
          <a:p>
            <a:pPr algn="ctr"/>
            <a:r>
              <a:rPr lang="en-US" dirty="0"/>
              <a:t>0.1</a:t>
            </a:r>
          </a:p>
          <a:p>
            <a:pPr algn="ctr"/>
            <a:r>
              <a:rPr lang="en-US" dirty="0"/>
              <a:t>0.8</a:t>
            </a:r>
          </a:p>
          <a:p>
            <a:pPr algn="ctr"/>
            <a:r>
              <a:rPr lang="en-US" dirty="0"/>
              <a:t>0.6</a:t>
            </a:r>
          </a:p>
        </p:txBody>
      </p:sp>
      <p:cxnSp>
        <p:nvCxnSpPr>
          <p:cNvPr id="33" name="Straight Arrow Connector 32">
            <a:extLst>
              <a:ext uri="{FF2B5EF4-FFF2-40B4-BE49-F238E27FC236}">
                <a16:creationId xmlns:a16="http://schemas.microsoft.com/office/drawing/2014/main" id="{C0D0AD7C-70E3-A941-B8D2-A48CB5CBFD86}"/>
              </a:ext>
            </a:extLst>
          </p:cNvPr>
          <p:cNvCxnSpPr/>
          <p:nvPr/>
        </p:nvCxnSpPr>
        <p:spPr>
          <a:xfrm>
            <a:off x="8630528" y="4902114"/>
            <a:ext cx="540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Rounded Rectangle 33">
            <a:extLst>
              <a:ext uri="{FF2B5EF4-FFF2-40B4-BE49-F238E27FC236}">
                <a16:creationId xmlns:a16="http://schemas.microsoft.com/office/drawing/2014/main" id="{AC9291C3-E294-0B41-9289-13E2BF91F69A}"/>
              </a:ext>
            </a:extLst>
          </p:cNvPr>
          <p:cNvSpPr/>
          <p:nvPr/>
        </p:nvSpPr>
        <p:spPr>
          <a:xfrm>
            <a:off x="9170528" y="4637682"/>
            <a:ext cx="1045732" cy="468001"/>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5FBC5617-8572-8B4B-B90A-D3F4CDC3F041}"/>
              </a:ext>
            </a:extLst>
          </p:cNvPr>
          <p:cNvCxnSpPr/>
          <p:nvPr/>
        </p:nvCxnSpPr>
        <p:spPr>
          <a:xfrm>
            <a:off x="10216260" y="4902114"/>
            <a:ext cx="540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0" name="Double Bracket 39">
            <a:extLst>
              <a:ext uri="{FF2B5EF4-FFF2-40B4-BE49-F238E27FC236}">
                <a16:creationId xmlns:a16="http://schemas.microsoft.com/office/drawing/2014/main" id="{37F9FD53-F3A5-DC46-BBAD-E6BF3054F1AB}"/>
              </a:ext>
            </a:extLst>
          </p:cNvPr>
          <p:cNvSpPr/>
          <p:nvPr/>
        </p:nvSpPr>
        <p:spPr>
          <a:xfrm>
            <a:off x="10875138" y="4518887"/>
            <a:ext cx="540001" cy="766453"/>
          </a:xfrm>
          <a:prstGeom prst="bracketPair">
            <a:avLst/>
          </a:prstGeom>
        </p:spPr>
        <p:style>
          <a:lnRef idx="2">
            <a:schemeClr val="dk1"/>
          </a:lnRef>
          <a:fillRef idx="0">
            <a:schemeClr val="dk1"/>
          </a:fillRef>
          <a:effectRef idx="1">
            <a:schemeClr val="dk1"/>
          </a:effectRef>
          <a:fontRef idx="minor">
            <a:schemeClr val="tx1"/>
          </a:fontRef>
        </p:style>
        <p:txBody>
          <a:bodyPr rtlCol="0" anchor="ctr"/>
          <a:lstStyle/>
          <a:p>
            <a:pPr algn="ctr"/>
            <a:r>
              <a:rPr lang="en-US" dirty="0"/>
              <a:t>0.9</a:t>
            </a:r>
          </a:p>
          <a:p>
            <a:pPr algn="ctr"/>
            <a:r>
              <a:rPr lang="en-US" dirty="0"/>
              <a:t>0.2</a:t>
            </a:r>
          </a:p>
          <a:p>
            <a:pPr algn="ctr"/>
            <a:r>
              <a:rPr lang="en-US" dirty="0"/>
              <a:t>0.4</a:t>
            </a:r>
          </a:p>
        </p:txBody>
      </p:sp>
      <p:sp>
        <p:nvSpPr>
          <p:cNvPr id="42" name="TextBox 41">
            <a:extLst>
              <a:ext uri="{FF2B5EF4-FFF2-40B4-BE49-F238E27FC236}">
                <a16:creationId xmlns:a16="http://schemas.microsoft.com/office/drawing/2014/main" id="{E78D8809-47D0-864A-968F-3432AF5C2E5A}"/>
              </a:ext>
            </a:extLst>
          </p:cNvPr>
          <p:cNvSpPr txBox="1"/>
          <p:nvPr/>
        </p:nvSpPr>
        <p:spPr>
          <a:xfrm>
            <a:off x="1643605" y="5377765"/>
            <a:ext cx="398169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Neural networks cannot interpret words</a:t>
            </a:r>
          </a:p>
        </p:txBody>
      </p:sp>
      <p:sp>
        <p:nvSpPr>
          <p:cNvPr id="43" name="TextBox 42">
            <a:extLst>
              <a:ext uri="{FF2B5EF4-FFF2-40B4-BE49-F238E27FC236}">
                <a16:creationId xmlns:a16="http://schemas.microsoft.com/office/drawing/2014/main" id="{FC2A3FCC-D742-9E4F-ACD9-E1990D5B8FD1}"/>
              </a:ext>
            </a:extLst>
          </p:cNvPr>
          <p:cNvSpPr txBox="1"/>
          <p:nvPr/>
        </p:nvSpPr>
        <p:spPr>
          <a:xfrm>
            <a:off x="7454096" y="5377765"/>
            <a:ext cx="410703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Neural networks require numerical inputs</a:t>
            </a:r>
          </a:p>
        </p:txBody>
      </p:sp>
      <p:sp>
        <p:nvSpPr>
          <p:cNvPr id="4" name="Slide Number Placeholder 3">
            <a:extLst>
              <a:ext uri="{FF2B5EF4-FFF2-40B4-BE49-F238E27FC236}">
                <a16:creationId xmlns:a16="http://schemas.microsoft.com/office/drawing/2014/main" id="{0144C6CC-0B53-7F90-DEB2-BBBEC9CA4968}"/>
              </a:ext>
            </a:extLst>
          </p:cNvPr>
          <p:cNvSpPr>
            <a:spLocks noGrp="1"/>
          </p:cNvSpPr>
          <p:nvPr>
            <p:ph type="sldNum" sz="quarter" idx="12"/>
          </p:nvPr>
        </p:nvSpPr>
        <p:spPr>
          <a:xfrm>
            <a:off x="4549" y="6171142"/>
            <a:ext cx="2743200" cy="365125"/>
          </a:xfrm>
        </p:spPr>
        <p:txBody>
          <a:bodyPr/>
          <a:lstStyle/>
          <a:p>
            <a:fld id="{2DEBF6B5-A8B6-5742-91AE-8DC29EBB8E42}" type="slidenum">
              <a:rPr lang="en-US" smtClean="0"/>
              <a:t>25</a:t>
            </a:fld>
            <a:endParaRPr lang="en-US" dirty="0"/>
          </a:p>
        </p:txBody>
      </p:sp>
      <p:sp>
        <p:nvSpPr>
          <p:cNvPr id="36" name="TextBox 35">
            <a:extLst>
              <a:ext uri="{FF2B5EF4-FFF2-40B4-BE49-F238E27FC236}">
                <a16:creationId xmlns:a16="http://schemas.microsoft.com/office/drawing/2014/main" id="{DC7C5390-CBD7-2B4E-83C6-6F7FAAA6068F}"/>
              </a:ext>
            </a:extLst>
          </p:cNvPr>
          <p:cNvSpPr txBox="1"/>
          <p:nvPr/>
        </p:nvSpPr>
        <p:spPr>
          <a:xfrm>
            <a:off x="5404973" y="5798267"/>
            <a:ext cx="5102963"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[Source: </a:t>
            </a:r>
            <a:r>
              <a:rPr lang="en-IN" sz="1000" dirty="0">
                <a:latin typeface="Times New Roman" panose="02020603050405020304" pitchFamily="18" charset="0"/>
                <a:cs typeface="Times New Roman" panose="02020603050405020304" pitchFamily="18" charset="0"/>
                <a:hlinkClick r:id="rId2"/>
              </a:rPr>
              <a:t>https://tinyurl.com/3pawnch9</a:t>
            </a:r>
            <a:r>
              <a:rPr lang="en-IN" sz="1000" dirty="0">
                <a:latin typeface="Times New Roman" panose="02020603050405020304" pitchFamily="18" charset="0"/>
                <a:cs typeface="Times New Roman" panose="02020603050405020304" pitchFamily="18" charset="0"/>
              </a:rPr>
              <a:t> ]</a:t>
            </a:r>
            <a:endParaRPr lang="en-CA" sz="1000" dirty="0"/>
          </a:p>
        </p:txBody>
      </p:sp>
    </p:spTree>
    <p:extLst>
      <p:ext uri="{BB962C8B-B14F-4D97-AF65-F5344CB8AC3E}">
        <p14:creationId xmlns:p14="http://schemas.microsoft.com/office/powerpoint/2010/main" val="671351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9A2E8-4730-2D45-B7AC-43CB7466B398}"/>
              </a:ext>
            </a:extLst>
          </p:cNvPr>
          <p:cNvSpPr>
            <a:spLocks noGrp="1"/>
          </p:cNvSpPr>
          <p:nvPr>
            <p:ph type="title"/>
          </p:nvPr>
        </p:nvSpPr>
        <p:spPr>
          <a:xfrm>
            <a:off x="838200" y="36552"/>
            <a:ext cx="10515600" cy="1325563"/>
          </a:xfrm>
        </p:spPr>
        <p:txBody>
          <a:bodyPr>
            <a:normAutofit/>
          </a:bodyPr>
          <a:lstStyle/>
          <a:p>
            <a:pPr algn="ctr"/>
            <a:r>
              <a:rPr lang="en-US" sz="3600" b="1" dirty="0">
                <a:latin typeface="Times New Roman" panose="02020603050405020304" pitchFamily="18" charset="0"/>
                <a:cs typeface="Times New Roman" panose="02020603050405020304" pitchFamily="18" charset="0"/>
              </a:rPr>
              <a:t>Encoding Language for a Neural Network</a:t>
            </a:r>
          </a:p>
        </p:txBody>
      </p:sp>
      <p:cxnSp>
        <p:nvCxnSpPr>
          <p:cNvPr id="5" name="Straight Connector 4">
            <a:extLst>
              <a:ext uri="{FF2B5EF4-FFF2-40B4-BE49-F238E27FC236}">
                <a16:creationId xmlns:a16="http://schemas.microsoft.com/office/drawing/2014/main" id="{8A748911-9086-454B-A910-3C11F12AF5D8}"/>
              </a:ext>
            </a:extLst>
          </p:cNvPr>
          <p:cNvCxnSpPr>
            <a:cxnSpLocks/>
          </p:cNvCxnSpPr>
          <p:nvPr/>
        </p:nvCxnSpPr>
        <p:spPr>
          <a:xfrm>
            <a:off x="488547" y="1431576"/>
            <a:ext cx="468000" cy="468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a:extLst>
              <a:ext uri="{FF2B5EF4-FFF2-40B4-BE49-F238E27FC236}">
                <a16:creationId xmlns:a16="http://schemas.microsoft.com/office/drawing/2014/main" id="{9080DD0A-8CC5-824D-B04E-5AD90FFA342A}"/>
              </a:ext>
            </a:extLst>
          </p:cNvPr>
          <p:cNvCxnSpPr/>
          <p:nvPr/>
        </p:nvCxnSpPr>
        <p:spPr>
          <a:xfrm flipH="1">
            <a:off x="488547" y="1431576"/>
            <a:ext cx="468000" cy="468000"/>
          </a:xfrm>
          <a:prstGeom prst="line">
            <a:avLst/>
          </a:prstGeom>
        </p:spPr>
        <p:style>
          <a:lnRef idx="2">
            <a:schemeClr val="accent2"/>
          </a:lnRef>
          <a:fillRef idx="0">
            <a:schemeClr val="accent2"/>
          </a:fillRef>
          <a:effectRef idx="1">
            <a:schemeClr val="accent2"/>
          </a:effectRef>
          <a:fontRef idx="minor">
            <a:schemeClr val="tx1"/>
          </a:fontRef>
        </p:style>
      </p:cxnSp>
      <p:sp>
        <p:nvSpPr>
          <p:cNvPr id="7" name="TextBox 6">
            <a:extLst>
              <a:ext uri="{FF2B5EF4-FFF2-40B4-BE49-F238E27FC236}">
                <a16:creationId xmlns:a16="http://schemas.microsoft.com/office/drawing/2014/main" id="{4FD4299B-DCA3-4840-A2CA-437FDC52D70E}"/>
              </a:ext>
            </a:extLst>
          </p:cNvPr>
          <p:cNvSpPr txBox="1"/>
          <p:nvPr/>
        </p:nvSpPr>
        <p:spPr>
          <a:xfrm>
            <a:off x="1174053" y="1480910"/>
            <a:ext cx="90282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“deep”</a:t>
            </a:r>
          </a:p>
        </p:txBody>
      </p:sp>
      <p:cxnSp>
        <p:nvCxnSpPr>
          <p:cNvPr id="8" name="Straight Arrow Connector 7">
            <a:extLst>
              <a:ext uri="{FF2B5EF4-FFF2-40B4-BE49-F238E27FC236}">
                <a16:creationId xmlns:a16="http://schemas.microsoft.com/office/drawing/2014/main" id="{E9B8744D-8EDF-CD47-9D6B-9CC42820DFF2}"/>
              </a:ext>
            </a:extLst>
          </p:cNvPr>
          <p:cNvCxnSpPr/>
          <p:nvPr/>
        </p:nvCxnSpPr>
        <p:spPr>
          <a:xfrm>
            <a:off x="1990846" y="1665573"/>
            <a:ext cx="540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Rounded Rectangle 8">
            <a:extLst>
              <a:ext uri="{FF2B5EF4-FFF2-40B4-BE49-F238E27FC236}">
                <a16:creationId xmlns:a16="http://schemas.microsoft.com/office/drawing/2014/main" id="{16C6E157-FF3C-F14E-9D5D-3E98EDB48C1C}"/>
              </a:ext>
            </a:extLst>
          </p:cNvPr>
          <p:cNvSpPr/>
          <p:nvPr/>
        </p:nvSpPr>
        <p:spPr>
          <a:xfrm>
            <a:off x="2530846" y="1431573"/>
            <a:ext cx="1045732" cy="468001"/>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398C671-C778-B649-A1D9-216C881F81AE}"/>
              </a:ext>
            </a:extLst>
          </p:cNvPr>
          <p:cNvCxnSpPr>
            <a:cxnSpLocks/>
          </p:cNvCxnSpPr>
          <p:nvPr/>
        </p:nvCxnSpPr>
        <p:spPr>
          <a:xfrm>
            <a:off x="3576578" y="1665573"/>
            <a:ext cx="540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F49DBC4B-823E-574E-9616-E02B94CF61A3}"/>
              </a:ext>
            </a:extLst>
          </p:cNvPr>
          <p:cNvCxnSpPr>
            <a:cxnSpLocks/>
          </p:cNvCxnSpPr>
          <p:nvPr/>
        </p:nvCxnSpPr>
        <p:spPr>
          <a:xfrm>
            <a:off x="1990846" y="1431574"/>
            <a:ext cx="468000" cy="468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0B7497BD-B814-B743-8CF9-5421CEC90A0E}"/>
              </a:ext>
            </a:extLst>
          </p:cNvPr>
          <p:cNvCxnSpPr/>
          <p:nvPr/>
        </p:nvCxnSpPr>
        <p:spPr>
          <a:xfrm flipH="1">
            <a:off x="1990846" y="1431574"/>
            <a:ext cx="468000" cy="468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DBC6DFD9-0103-5D4D-BD12-67BB10D94640}"/>
              </a:ext>
            </a:extLst>
          </p:cNvPr>
          <p:cNvCxnSpPr>
            <a:cxnSpLocks/>
          </p:cNvCxnSpPr>
          <p:nvPr/>
        </p:nvCxnSpPr>
        <p:spPr>
          <a:xfrm>
            <a:off x="3612578" y="1431574"/>
            <a:ext cx="468000" cy="468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4659C71E-BCD1-F042-8FB9-624CA9830767}"/>
              </a:ext>
            </a:extLst>
          </p:cNvPr>
          <p:cNvCxnSpPr/>
          <p:nvPr/>
        </p:nvCxnSpPr>
        <p:spPr>
          <a:xfrm flipH="1">
            <a:off x="3612578" y="1431574"/>
            <a:ext cx="468000" cy="468000"/>
          </a:xfrm>
          <a:prstGeom prst="line">
            <a:avLst/>
          </a:prstGeom>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D67A73C8-41C1-E545-9751-6D77BC595C30}"/>
              </a:ext>
            </a:extLst>
          </p:cNvPr>
          <p:cNvSpPr txBox="1"/>
          <p:nvPr/>
        </p:nvSpPr>
        <p:spPr>
          <a:xfrm>
            <a:off x="4088140" y="1540026"/>
            <a:ext cx="1247790" cy="369332"/>
          </a:xfrm>
          <a:prstGeom prst="rect">
            <a:avLst/>
          </a:prstGeom>
          <a:noFill/>
        </p:spPr>
        <p:txBody>
          <a:bodyPr wrap="square" rtlCol="0">
            <a:spAutoFit/>
          </a:bodyPr>
          <a:lstStyle/>
          <a:p>
            <a:r>
              <a:rPr lang="en-US" dirty="0"/>
              <a:t>“</a:t>
            </a:r>
            <a:r>
              <a:rPr lang="en-US" dirty="0">
                <a:latin typeface="Times New Roman" panose="02020603050405020304" pitchFamily="18" charset="0"/>
                <a:cs typeface="Times New Roman" panose="02020603050405020304" pitchFamily="18" charset="0"/>
              </a:rPr>
              <a:t>Learning</a:t>
            </a:r>
            <a:r>
              <a:rPr lang="en-US" dirty="0"/>
              <a:t>”</a:t>
            </a:r>
          </a:p>
        </p:txBody>
      </p:sp>
      <p:sp>
        <p:nvSpPr>
          <p:cNvPr id="16" name="L-shape 15">
            <a:extLst>
              <a:ext uri="{FF2B5EF4-FFF2-40B4-BE49-F238E27FC236}">
                <a16:creationId xmlns:a16="http://schemas.microsoft.com/office/drawing/2014/main" id="{84EB31C9-326D-024C-9D98-00C8F2E9187F}"/>
              </a:ext>
            </a:extLst>
          </p:cNvPr>
          <p:cNvSpPr/>
          <p:nvPr/>
        </p:nvSpPr>
        <p:spPr>
          <a:xfrm rot="19453473">
            <a:off x="6495469" y="1467144"/>
            <a:ext cx="581391" cy="300634"/>
          </a:xfrm>
          <a:prstGeom prst="corner">
            <a:avLst>
              <a:gd name="adj1" fmla="val 26611"/>
              <a:gd name="adj2" fmla="val 2654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uble Bracket 16">
            <a:extLst>
              <a:ext uri="{FF2B5EF4-FFF2-40B4-BE49-F238E27FC236}">
                <a16:creationId xmlns:a16="http://schemas.microsoft.com/office/drawing/2014/main" id="{21E1AD13-3EFE-7B46-9CC1-20D6965139A7}"/>
              </a:ext>
            </a:extLst>
          </p:cNvPr>
          <p:cNvSpPr/>
          <p:nvPr/>
        </p:nvSpPr>
        <p:spPr>
          <a:xfrm>
            <a:off x="7389296" y="1341465"/>
            <a:ext cx="540001" cy="766453"/>
          </a:xfrm>
          <a:prstGeom prst="bracketPair">
            <a:avLst/>
          </a:prstGeom>
        </p:spPr>
        <p:style>
          <a:lnRef idx="2">
            <a:schemeClr val="dk1"/>
          </a:lnRef>
          <a:fillRef idx="0">
            <a:schemeClr val="dk1"/>
          </a:fillRef>
          <a:effectRef idx="1">
            <a:schemeClr val="dk1"/>
          </a:effectRef>
          <a:fontRef idx="minor">
            <a:schemeClr val="tx1"/>
          </a:fontRef>
        </p:style>
        <p:txBody>
          <a:bodyPr rtlCol="0" anchor="ctr"/>
          <a:lstStyle/>
          <a:p>
            <a:pPr algn="ctr"/>
            <a:r>
              <a:rPr lang="en-US" dirty="0"/>
              <a:t>0.1</a:t>
            </a:r>
          </a:p>
          <a:p>
            <a:pPr algn="ctr"/>
            <a:r>
              <a:rPr lang="en-US" dirty="0"/>
              <a:t>0.8</a:t>
            </a:r>
          </a:p>
          <a:p>
            <a:pPr algn="ctr"/>
            <a:r>
              <a:rPr lang="en-US" dirty="0"/>
              <a:t>0.6</a:t>
            </a:r>
          </a:p>
        </p:txBody>
      </p:sp>
      <p:cxnSp>
        <p:nvCxnSpPr>
          <p:cNvPr id="18" name="Straight Arrow Connector 17">
            <a:extLst>
              <a:ext uri="{FF2B5EF4-FFF2-40B4-BE49-F238E27FC236}">
                <a16:creationId xmlns:a16="http://schemas.microsoft.com/office/drawing/2014/main" id="{D5692B6C-E4C6-0947-B2BD-542FA6DE8B2A}"/>
              </a:ext>
            </a:extLst>
          </p:cNvPr>
          <p:cNvCxnSpPr/>
          <p:nvPr/>
        </p:nvCxnSpPr>
        <p:spPr>
          <a:xfrm>
            <a:off x="8063369" y="1745342"/>
            <a:ext cx="540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ounded Rectangle 18">
            <a:extLst>
              <a:ext uri="{FF2B5EF4-FFF2-40B4-BE49-F238E27FC236}">
                <a16:creationId xmlns:a16="http://schemas.microsoft.com/office/drawing/2014/main" id="{64D5EB55-7DE1-C248-A035-AA37BDED0846}"/>
              </a:ext>
            </a:extLst>
          </p:cNvPr>
          <p:cNvSpPr/>
          <p:nvPr/>
        </p:nvSpPr>
        <p:spPr>
          <a:xfrm>
            <a:off x="8603369" y="1480910"/>
            <a:ext cx="1045732" cy="468001"/>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D1BA840-A902-2243-A00C-16A30AED72B7}"/>
              </a:ext>
            </a:extLst>
          </p:cNvPr>
          <p:cNvCxnSpPr/>
          <p:nvPr/>
        </p:nvCxnSpPr>
        <p:spPr>
          <a:xfrm>
            <a:off x="9649101" y="1745342"/>
            <a:ext cx="540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Double Bracket 20">
            <a:extLst>
              <a:ext uri="{FF2B5EF4-FFF2-40B4-BE49-F238E27FC236}">
                <a16:creationId xmlns:a16="http://schemas.microsoft.com/office/drawing/2014/main" id="{45B321C2-4596-D549-9549-013F99FA440A}"/>
              </a:ext>
            </a:extLst>
          </p:cNvPr>
          <p:cNvSpPr/>
          <p:nvPr/>
        </p:nvSpPr>
        <p:spPr>
          <a:xfrm>
            <a:off x="10307979" y="1362115"/>
            <a:ext cx="540001" cy="766453"/>
          </a:xfrm>
          <a:prstGeom prst="bracketPair">
            <a:avLst/>
          </a:prstGeom>
        </p:spPr>
        <p:style>
          <a:lnRef idx="2">
            <a:schemeClr val="dk1"/>
          </a:lnRef>
          <a:fillRef idx="0">
            <a:schemeClr val="dk1"/>
          </a:fillRef>
          <a:effectRef idx="1">
            <a:schemeClr val="dk1"/>
          </a:effectRef>
          <a:fontRef idx="minor">
            <a:schemeClr val="tx1"/>
          </a:fontRef>
        </p:style>
        <p:txBody>
          <a:bodyPr rtlCol="0" anchor="ctr"/>
          <a:lstStyle/>
          <a:p>
            <a:pPr algn="ctr"/>
            <a:r>
              <a:rPr lang="en-US" dirty="0"/>
              <a:t>0.9</a:t>
            </a:r>
          </a:p>
          <a:p>
            <a:pPr algn="ctr"/>
            <a:r>
              <a:rPr lang="en-US" dirty="0"/>
              <a:t>0.2</a:t>
            </a:r>
          </a:p>
          <a:p>
            <a:pPr algn="ctr"/>
            <a:r>
              <a:rPr lang="en-US" dirty="0"/>
              <a:t>0.4</a:t>
            </a:r>
          </a:p>
        </p:txBody>
      </p:sp>
      <p:sp>
        <p:nvSpPr>
          <p:cNvPr id="22" name="TextBox 21">
            <a:extLst>
              <a:ext uri="{FF2B5EF4-FFF2-40B4-BE49-F238E27FC236}">
                <a16:creationId xmlns:a16="http://schemas.microsoft.com/office/drawing/2014/main" id="{100DD3E7-CAE5-7647-A9BA-F764D37B2A06}"/>
              </a:ext>
            </a:extLst>
          </p:cNvPr>
          <p:cNvSpPr txBox="1"/>
          <p:nvPr/>
        </p:nvSpPr>
        <p:spPr>
          <a:xfrm>
            <a:off x="1076446" y="2220993"/>
            <a:ext cx="398169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Neural networks cannot interpret words</a:t>
            </a:r>
          </a:p>
        </p:txBody>
      </p:sp>
      <p:sp>
        <p:nvSpPr>
          <p:cNvPr id="23" name="TextBox 22">
            <a:extLst>
              <a:ext uri="{FF2B5EF4-FFF2-40B4-BE49-F238E27FC236}">
                <a16:creationId xmlns:a16="http://schemas.microsoft.com/office/drawing/2014/main" id="{9687D799-6B4A-8141-AE05-E7570A9C01DF}"/>
              </a:ext>
            </a:extLst>
          </p:cNvPr>
          <p:cNvSpPr txBox="1"/>
          <p:nvPr/>
        </p:nvSpPr>
        <p:spPr>
          <a:xfrm>
            <a:off x="6886937" y="2220993"/>
            <a:ext cx="410703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Neural networks require numerical inputs</a:t>
            </a:r>
          </a:p>
        </p:txBody>
      </p:sp>
      <p:sp>
        <p:nvSpPr>
          <p:cNvPr id="24" name="TextBox 23">
            <a:extLst>
              <a:ext uri="{FF2B5EF4-FFF2-40B4-BE49-F238E27FC236}">
                <a16:creationId xmlns:a16="http://schemas.microsoft.com/office/drawing/2014/main" id="{DA0A8B07-61DB-174D-B144-2C28B8D09AF0}"/>
              </a:ext>
            </a:extLst>
          </p:cNvPr>
          <p:cNvSpPr txBox="1"/>
          <p:nvPr/>
        </p:nvSpPr>
        <p:spPr>
          <a:xfrm>
            <a:off x="2260846" y="2768236"/>
            <a:ext cx="7217592" cy="461665"/>
          </a:xfrm>
          <a:prstGeom prst="rect">
            <a:avLst/>
          </a:prstGeom>
          <a:noFill/>
        </p:spPr>
        <p:txBody>
          <a:bodyPr wrap="square" rtlCol="0">
            <a:spAutoFit/>
          </a:bodyPr>
          <a:lstStyle/>
          <a:p>
            <a:r>
              <a:rPr lang="en-US" sz="2400" dirty="0"/>
              <a:t>Embedding: transform indexes into a vector of fixed size.</a:t>
            </a:r>
          </a:p>
        </p:txBody>
      </p:sp>
      <p:sp>
        <p:nvSpPr>
          <p:cNvPr id="25" name="Rounded Rectangle 24">
            <a:extLst>
              <a:ext uri="{FF2B5EF4-FFF2-40B4-BE49-F238E27FC236}">
                <a16:creationId xmlns:a16="http://schemas.microsoft.com/office/drawing/2014/main" id="{E7F19A73-2DCD-AD49-9B78-927A11D55231}"/>
              </a:ext>
            </a:extLst>
          </p:cNvPr>
          <p:cNvSpPr/>
          <p:nvPr/>
        </p:nvSpPr>
        <p:spPr>
          <a:xfrm>
            <a:off x="271231" y="3551488"/>
            <a:ext cx="2414096" cy="155276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26" name="Rounded Rectangle 25">
            <a:extLst>
              <a:ext uri="{FF2B5EF4-FFF2-40B4-BE49-F238E27FC236}">
                <a16:creationId xmlns:a16="http://schemas.microsoft.com/office/drawing/2014/main" id="{460A877C-69F1-864C-9E7B-1E864AF0E275}"/>
              </a:ext>
            </a:extLst>
          </p:cNvPr>
          <p:cNvSpPr/>
          <p:nvPr/>
        </p:nvSpPr>
        <p:spPr>
          <a:xfrm>
            <a:off x="3271746" y="3558598"/>
            <a:ext cx="2331144" cy="15456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  a     </a:t>
            </a:r>
            <a:r>
              <a:rPr lang="en-US" dirty="0">
                <a:sym typeface="Wingdings" pitchFamily="2" charset="2"/>
              </a:rPr>
              <a:t> </a:t>
            </a:r>
            <a:r>
              <a:rPr lang="en-US" dirty="0"/>
              <a:t>   I    </a:t>
            </a:r>
          </a:p>
          <a:p>
            <a:pPr algn="ctr"/>
            <a:r>
              <a:rPr lang="en-US" dirty="0"/>
              <a:t>cat     </a:t>
            </a:r>
            <a:r>
              <a:rPr lang="en-US" dirty="0">
                <a:sym typeface="Wingdings" pitchFamily="2" charset="2"/>
              </a:rPr>
              <a:t></a:t>
            </a:r>
            <a:r>
              <a:rPr lang="en-US" dirty="0"/>
              <a:t>   2  </a:t>
            </a:r>
          </a:p>
          <a:p>
            <a:pPr algn="ctr"/>
            <a:r>
              <a:rPr lang="en-US" dirty="0"/>
              <a:t>…             …  </a:t>
            </a:r>
          </a:p>
          <a:p>
            <a:pPr algn="ctr"/>
            <a:r>
              <a:rPr lang="en-US" dirty="0"/>
              <a:t>Walk  </a:t>
            </a:r>
            <a:r>
              <a:rPr lang="en-US" dirty="0">
                <a:sym typeface="Wingdings" pitchFamily="2" charset="2"/>
              </a:rPr>
              <a:t></a:t>
            </a:r>
            <a:r>
              <a:rPr lang="en-US" dirty="0"/>
              <a:t>   N</a:t>
            </a:r>
          </a:p>
        </p:txBody>
      </p:sp>
      <p:sp>
        <p:nvSpPr>
          <p:cNvPr id="28" name="Rounded Rectangle 27">
            <a:extLst>
              <a:ext uri="{FF2B5EF4-FFF2-40B4-BE49-F238E27FC236}">
                <a16:creationId xmlns:a16="http://schemas.microsoft.com/office/drawing/2014/main" id="{CFE60A1F-6A0F-6A4A-81BF-EFDBE886C74E}"/>
              </a:ext>
            </a:extLst>
          </p:cNvPr>
          <p:cNvSpPr/>
          <p:nvPr/>
        </p:nvSpPr>
        <p:spPr>
          <a:xfrm>
            <a:off x="6235609" y="3551489"/>
            <a:ext cx="5685159" cy="15527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41401036-06A7-0246-A05F-C31C1CF9C3E3}"/>
              </a:ext>
            </a:extLst>
          </p:cNvPr>
          <p:cNvCxnSpPr>
            <a:cxnSpLocks/>
            <a:stCxn id="28" idx="0"/>
            <a:endCxn id="28" idx="2"/>
          </p:cNvCxnSpPr>
          <p:nvPr/>
        </p:nvCxnSpPr>
        <p:spPr>
          <a:xfrm>
            <a:off x="9078189" y="3551489"/>
            <a:ext cx="0" cy="155276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ADF9CAAB-8D9E-A740-95BE-F5619482269C}"/>
              </a:ext>
            </a:extLst>
          </p:cNvPr>
          <p:cNvSpPr txBox="1"/>
          <p:nvPr/>
        </p:nvSpPr>
        <p:spPr>
          <a:xfrm>
            <a:off x="9478438" y="3651384"/>
            <a:ext cx="208467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Learned embedding</a:t>
            </a:r>
          </a:p>
        </p:txBody>
      </p:sp>
      <p:sp>
        <p:nvSpPr>
          <p:cNvPr id="33" name="TextBox 32">
            <a:extLst>
              <a:ext uri="{FF2B5EF4-FFF2-40B4-BE49-F238E27FC236}">
                <a16:creationId xmlns:a16="http://schemas.microsoft.com/office/drawing/2014/main" id="{B1B9E382-7F2A-484D-95E3-E32FC1A70E73}"/>
              </a:ext>
            </a:extLst>
          </p:cNvPr>
          <p:cNvSpPr txBox="1"/>
          <p:nvPr/>
        </p:nvSpPr>
        <p:spPr>
          <a:xfrm>
            <a:off x="6635859" y="3647411"/>
            <a:ext cx="208467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One-hot embedding</a:t>
            </a:r>
          </a:p>
        </p:txBody>
      </p:sp>
      <p:sp>
        <p:nvSpPr>
          <p:cNvPr id="38" name="TextBox 37">
            <a:extLst>
              <a:ext uri="{FF2B5EF4-FFF2-40B4-BE49-F238E27FC236}">
                <a16:creationId xmlns:a16="http://schemas.microsoft.com/office/drawing/2014/main" id="{71712AB8-632D-4049-B0AD-CB0DDE5B3D13}"/>
              </a:ext>
            </a:extLst>
          </p:cNvPr>
          <p:cNvSpPr txBox="1"/>
          <p:nvPr/>
        </p:nvSpPr>
        <p:spPr>
          <a:xfrm>
            <a:off x="6458920" y="4112666"/>
            <a:ext cx="2400751" cy="369332"/>
          </a:xfrm>
          <a:prstGeom prst="rect">
            <a:avLst/>
          </a:prstGeom>
          <a:noFill/>
        </p:spPr>
        <p:txBody>
          <a:bodyPr wrap="square" rtlCol="0">
            <a:spAutoFit/>
          </a:bodyPr>
          <a:lstStyle/>
          <a:p>
            <a:r>
              <a:rPr lang="en-US" dirty="0"/>
              <a:t>“cat” = [ 0, </a:t>
            </a:r>
            <a:r>
              <a:rPr lang="en-US" dirty="0">
                <a:solidFill>
                  <a:schemeClr val="accent1">
                    <a:lumMod val="60000"/>
                    <a:lumOff val="40000"/>
                  </a:schemeClr>
                </a:solidFill>
              </a:rPr>
              <a:t>I</a:t>
            </a:r>
            <a:r>
              <a:rPr lang="en-US" dirty="0"/>
              <a:t>, 0, 0, 0, 0 ]</a:t>
            </a:r>
          </a:p>
        </p:txBody>
      </p:sp>
      <p:cxnSp>
        <p:nvCxnSpPr>
          <p:cNvPr id="40" name="Straight Arrow Connector 39">
            <a:extLst>
              <a:ext uri="{FF2B5EF4-FFF2-40B4-BE49-F238E27FC236}">
                <a16:creationId xmlns:a16="http://schemas.microsoft.com/office/drawing/2014/main" id="{85F58159-F80B-2E4D-ABA7-B5EA79CC5B15}"/>
              </a:ext>
            </a:extLst>
          </p:cNvPr>
          <p:cNvCxnSpPr>
            <a:cxnSpLocks/>
          </p:cNvCxnSpPr>
          <p:nvPr/>
        </p:nvCxnSpPr>
        <p:spPr>
          <a:xfrm flipV="1">
            <a:off x="7651899" y="4481998"/>
            <a:ext cx="0" cy="275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1654B6F-D270-CF44-ACD0-C48B812C57CC}"/>
              </a:ext>
            </a:extLst>
          </p:cNvPr>
          <p:cNvSpPr txBox="1"/>
          <p:nvPr/>
        </p:nvSpPr>
        <p:spPr>
          <a:xfrm>
            <a:off x="7065566" y="4658898"/>
            <a:ext cx="1187457" cy="369332"/>
          </a:xfrm>
          <a:prstGeom prst="rect">
            <a:avLst/>
          </a:prstGeom>
          <a:noFill/>
        </p:spPr>
        <p:txBody>
          <a:bodyPr wrap="square" rtlCol="0">
            <a:spAutoFit/>
          </a:bodyPr>
          <a:lstStyle/>
          <a:p>
            <a:r>
              <a:rPr lang="en-US" dirty="0" err="1">
                <a:solidFill>
                  <a:schemeClr val="accent1">
                    <a:lumMod val="60000"/>
                    <a:lumOff val="40000"/>
                  </a:schemeClr>
                </a:solidFill>
              </a:rPr>
              <a:t>i-th</a:t>
            </a:r>
            <a:r>
              <a:rPr lang="en-US" dirty="0">
                <a:solidFill>
                  <a:schemeClr val="accent1">
                    <a:lumMod val="60000"/>
                    <a:lumOff val="40000"/>
                  </a:schemeClr>
                </a:solidFill>
              </a:rPr>
              <a:t> index</a:t>
            </a:r>
          </a:p>
        </p:txBody>
      </p:sp>
      <p:cxnSp>
        <p:nvCxnSpPr>
          <p:cNvPr id="47" name="Straight Arrow Connector 46">
            <a:extLst>
              <a:ext uri="{FF2B5EF4-FFF2-40B4-BE49-F238E27FC236}">
                <a16:creationId xmlns:a16="http://schemas.microsoft.com/office/drawing/2014/main" id="{1E4B3EB9-7971-7443-AE38-D61C30CF7DD2}"/>
              </a:ext>
            </a:extLst>
          </p:cNvPr>
          <p:cNvCxnSpPr>
            <a:cxnSpLocks/>
          </p:cNvCxnSpPr>
          <p:nvPr/>
        </p:nvCxnSpPr>
        <p:spPr>
          <a:xfrm>
            <a:off x="9248172" y="4483796"/>
            <a:ext cx="2520000"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5D971A03-28C1-034B-95A1-242956F40BB7}"/>
              </a:ext>
            </a:extLst>
          </p:cNvPr>
          <p:cNvCxnSpPr>
            <a:cxnSpLocks/>
          </p:cNvCxnSpPr>
          <p:nvPr/>
        </p:nvCxnSpPr>
        <p:spPr>
          <a:xfrm>
            <a:off x="10496029" y="4016743"/>
            <a:ext cx="0" cy="101148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57" name="TextBox 56">
            <a:extLst>
              <a:ext uri="{FF2B5EF4-FFF2-40B4-BE49-F238E27FC236}">
                <a16:creationId xmlns:a16="http://schemas.microsoft.com/office/drawing/2014/main" id="{986115BF-7CBE-F547-8EC8-89AE469C3D67}"/>
              </a:ext>
            </a:extLst>
          </p:cNvPr>
          <p:cNvSpPr txBox="1"/>
          <p:nvPr/>
        </p:nvSpPr>
        <p:spPr>
          <a:xfrm>
            <a:off x="9526680" y="4016743"/>
            <a:ext cx="615138" cy="415498"/>
          </a:xfrm>
          <a:prstGeom prst="rect">
            <a:avLst/>
          </a:prstGeom>
          <a:noFill/>
        </p:spPr>
        <p:txBody>
          <a:bodyPr wrap="square" rtlCol="0">
            <a:spAutoFit/>
          </a:bodyPr>
          <a:lstStyle/>
          <a:p>
            <a:r>
              <a:rPr lang="en-US" sz="1050" dirty="0"/>
              <a:t>run</a:t>
            </a:r>
          </a:p>
          <a:p>
            <a:r>
              <a:rPr lang="en-US" sz="1050" dirty="0"/>
              <a:t>      walk</a:t>
            </a:r>
          </a:p>
        </p:txBody>
      </p:sp>
      <p:sp>
        <p:nvSpPr>
          <p:cNvPr id="58" name="TextBox 57">
            <a:extLst>
              <a:ext uri="{FF2B5EF4-FFF2-40B4-BE49-F238E27FC236}">
                <a16:creationId xmlns:a16="http://schemas.microsoft.com/office/drawing/2014/main" id="{DFDD36CC-D258-7741-B183-675EFA6DFF2D}"/>
              </a:ext>
            </a:extLst>
          </p:cNvPr>
          <p:cNvSpPr txBox="1"/>
          <p:nvPr/>
        </p:nvSpPr>
        <p:spPr>
          <a:xfrm>
            <a:off x="10847980" y="4024880"/>
            <a:ext cx="615138" cy="415498"/>
          </a:xfrm>
          <a:prstGeom prst="rect">
            <a:avLst/>
          </a:prstGeom>
          <a:noFill/>
        </p:spPr>
        <p:txBody>
          <a:bodyPr wrap="square" rtlCol="0">
            <a:spAutoFit/>
          </a:bodyPr>
          <a:lstStyle/>
          <a:p>
            <a:r>
              <a:rPr lang="en-US" sz="1050" dirty="0"/>
              <a:t>dog</a:t>
            </a:r>
          </a:p>
          <a:p>
            <a:r>
              <a:rPr lang="en-US" sz="1050" dirty="0"/>
              <a:t>       cat</a:t>
            </a:r>
          </a:p>
        </p:txBody>
      </p:sp>
      <p:sp>
        <p:nvSpPr>
          <p:cNvPr id="59" name="TextBox 58">
            <a:extLst>
              <a:ext uri="{FF2B5EF4-FFF2-40B4-BE49-F238E27FC236}">
                <a16:creationId xmlns:a16="http://schemas.microsoft.com/office/drawing/2014/main" id="{33D871C5-E6F5-404F-9877-C0D1C3C8C536}"/>
              </a:ext>
            </a:extLst>
          </p:cNvPr>
          <p:cNvSpPr txBox="1"/>
          <p:nvPr/>
        </p:nvSpPr>
        <p:spPr>
          <a:xfrm>
            <a:off x="9665498" y="4522486"/>
            <a:ext cx="615138" cy="415498"/>
          </a:xfrm>
          <a:prstGeom prst="rect">
            <a:avLst/>
          </a:prstGeom>
          <a:noFill/>
        </p:spPr>
        <p:txBody>
          <a:bodyPr wrap="square" rtlCol="0">
            <a:spAutoFit/>
          </a:bodyPr>
          <a:lstStyle/>
          <a:p>
            <a:r>
              <a:rPr lang="en-US" sz="1050" dirty="0"/>
              <a:t>day</a:t>
            </a:r>
          </a:p>
          <a:p>
            <a:r>
              <a:rPr lang="en-US" sz="1050" dirty="0"/>
              <a:t>      sun</a:t>
            </a:r>
          </a:p>
        </p:txBody>
      </p:sp>
      <p:sp>
        <p:nvSpPr>
          <p:cNvPr id="60" name="TextBox 59">
            <a:extLst>
              <a:ext uri="{FF2B5EF4-FFF2-40B4-BE49-F238E27FC236}">
                <a16:creationId xmlns:a16="http://schemas.microsoft.com/office/drawing/2014/main" id="{205AA87C-B63D-C742-B7E8-98168A62CA4B}"/>
              </a:ext>
            </a:extLst>
          </p:cNvPr>
          <p:cNvSpPr txBox="1"/>
          <p:nvPr/>
        </p:nvSpPr>
        <p:spPr>
          <a:xfrm>
            <a:off x="10894613" y="4542989"/>
            <a:ext cx="615138" cy="415498"/>
          </a:xfrm>
          <a:prstGeom prst="rect">
            <a:avLst/>
          </a:prstGeom>
          <a:noFill/>
        </p:spPr>
        <p:txBody>
          <a:bodyPr wrap="square" rtlCol="0">
            <a:spAutoFit/>
          </a:bodyPr>
          <a:lstStyle/>
          <a:p>
            <a:r>
              <a:rPr lang="en-US" sz="1050" dirty="0"/>
              <a:t>happy</a:t>
            </a:r>
          </a:p>
          <a:p>
            <a:r>
              <a:rPr lang="en-US" sz="1050" dirty="0"/>
              <a:t>        sad</a:t>
            </a:r>
          </a:p>
        </p:txBody>
      </p:sp>
      <p:sp>
        <p:nvSpPr>
          <p:cNvPr id="61" name="TextBox 60">
            <a:extLst>
              <a:ext uri="{FF2B5EF4-FFF2-40B4-BE49-F238E27FC236}">
                <a16:creationId xmlns:a16="http://schemas.microsoft.com/office/drawing/2014/main" id="{44497133-8E72-D64B-AAA6-F52E529A2F0D}"/>
              </a:ext>
            </a:extLst>
          </p:cNvPr>
          <p:cNvSpPr txBox="1"/>
          <p:nvPr/>
        </p:nvSpPr>
        <p:spPr>
          <a:xfrm>
            <a:off x="372215" y="3832077"/>
            <a:ext cx="513354" cy="338554"/>
          </a:xfrm>
          <a:prstGeom prst="rect">
            <a:avLst/>
          </a:prstGeom>
          <a:noFill/>
        </p:spPr>
        <p:txBody>
          <a:bodyPr wrap="square" rtlCol="0">
            <a:spAutoFit/>
          </a:bodyPr>
          <a:lstStyle/>
          <a:p>
            <a:r>
              <a:rPr lang="en-US" sz="1600" dirty="0"/>
              <a:t>this</a:t>
            </a:r>
            <a:endParaRPr lang="en-US" dirty="0"/>
          </a:p>
        </p:txBody>
      </p:sp>
      <p:sp>
        <p:nvSpPr>
          <p:cNvPr id="62" name="TextBox 61">
            <a:extLst>
              <a:ext uri="{FF2B5EF4-FFF2-40B4-BE49-F238E27FC236}">
                <a16:creationId xmlns:a16="http://schemas.microsoft.com/office/drawing/2014/main" id="{91B4624B-6988-0549-936C-B43F982613E8}"/>
              </a:ext>
            </a:extLst>
          </p:cNvPr>
          <p:cNvSpPr txBox="1"/>
          <p:nvPr/>
        </p:nvSpPr>
        <p:spPr>
          <a:xfrm>
            <a:off x="422289" y="4184441"/>
            <a:ext cx="447554" cy="338554"/>
          </a:xfrm>
          <a:prstGeom prst="rect">
            <a:avLst/>
          </a:prstGeom>
          <a:noFill/>
        </p:spPr>
        <p:txBody>
          <a:bodyPr wrap="square" rtlCol="0">
            <a:spAutoFit/>
          </a:bodyPr>
          <a:lstStyle/>
          <a:p>
            <a:r>
              <a:rPr lang="en-US" sz="1600" dirty="0"/>
              <a:t>my</a:t>
            </a:r>
            <a:endParaRPr lang="en-US" dirty="0"/>
          </a:p>
        </p:txBody>
      </p:sp>
      <p:sp>
        <p:nvSpPr>
          <p:cNvPr id="63" name="TextBox 62">
            <a:extLst>
              <a:ext uri="{FF2B5EF4-FFF2-40B4-BE49-F238E27FC236}">
                <a16:creationId xmlns:a16="http://schemas.microsoft.com/office/drawing/2014/main" id="{E2EE538C-40EA-324F-8A53-7F7BD9660FC1}"/>
              </a:ext>
            </a:extLst>
          </p:cNvPr>
          <p:cNvSpPr txBox="1"/>
          <p:nvPr/>
        </p:nvSpPr>
        <p:spPr>
          <a:xfrm>
            <a:off x="416607" y="4566072"/>
            <a:ext cx="310481" cy="369332"/>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24857B94-8934-C142-9575-F1F3852C3883}"/>
              </a:ext>
            </a:extLst>
          </p:cNvPr>
          <p:cNvSpPr txBox="1"/>
          <p:nvPr/>
        </p:nvSpPr>
        <p:spPr>
          <a:xfrm>
            <a:off x="1238394" y="3582963"/>
            <a:ext cx="513354" cy="338554"/>
          </a:xfrm>
          <a:prstGeom prst="rect">
            <a:avLst/>
          </a:prstGeom>
          <a:noFill/>
        </p:spPr>
        <p:txBody>
          <a:bodyPr wrap="square" rtlCol="0">
            <a:spAutoFit/>
          </a:bodyPr>
          <a:lstStyle/>
          <a:p>
            <a:r>
              <a:rPr lang="en-US" sz="1600" dirty="0"/>
              <a:t>cat</a:t>
            </a:r>
            <a:endParaRPr lang="en-US" dirty="0"/>
          </a:p>
        </p:txBody>
      </p:sp>
      <p:sp>
        <p:nvSpPr>
          <p:cNvPr id="65" name="TextBox 64">
            <a:extLst>
              <a:ext uri="{FF2B5EF4-FFF2-40B4-BE49-F238E27FC236}">
                <a16:creationId xmlns:a16="http://schemas.microsoft.com/office/drawing/2014/main" id="{BBA565E6-B47B-064A-A11A-E2E6A8F05C79}"/>
              </a:ext>
            </a:extLst>
          </p:cNvPr>
          <p:cNvSpPr txBox="1"/>
          <p:nvPr/>
        </p:nvSpPr>
        <p:spPr>
          <a:xfrm>
            <a:off x="1906055" y="3852510"/>
            <a:ext cx="513354" cy="338554"/>
          </a:xfrm>
          <a:prstGeom prst="rect">
            <a:avLst/>
          </a:prstGeom>
          <a:noFill/>
        </p:spPr>
        <p:txBody>
          <a:bodyPr wrap="square" rtlCol="0">
            <a:spAutoFit/>
          </a:bodyPr>
          <a:lstStyle/>
          <a:p>
            <a:r>
              <a:rPr lang="en-US" sz="1600" dirty="0"/>
              <a:t>for</a:t>
            </a:r>
            <a:endParaRPr lang="en-US" dirty="0"/>
          </a:p>
        </p:txBody>
      </p:sp>
      <p:sp>
        <p:nvSpPr>
          <p:cNvPr id="66" name="TextBox 65">
            <a:extLst>
              <a:ext uri="{FF2B5EF4-FFF2-40B4-BE49-F238E27FC236}">
                <a16:creationId xmlns:a16="http://schemas.microsoft.com/office/drawing/2014/main" id="{21E8F6FA-279C-C945-8209-95B954D0D2D4}"/>
              </a:ext>
            </a:extLst>
          </p:cNvPr>
          <p:cNvSpPr txBox="1"/>
          <p:nvPr/>
        </p:nvSpPr>
        <p:spPr>
          <a:xfrm>
            <a:off x="1250109" y="4063352"/>
            <a:ext cx="603798" cy="338554"/>
          </a:xfrm>
          <a:prstGeom prst="rect">
            <a:avLst/>
          </a:prstGeom>
          <a:noFill/>
        </p:spPr>
        <p:txBody>
          <a:bodyPr wrap="square" rtlCol="0">
            <a:spAutoFit/>
          </a:bodyPr>
          <a:lstStyle/>
          <a:p>
            <a:r>
              <a:rPr lang="en-US" sz="1600" dirty="0"/>
              <a:t>took</a:t>
            </a:r>
            <a:endParaRPr lang="en-US" dirty="0"/>
          </a:p>
        </p:txBody>
      </p:sp>
      <p:sp>
        <p:nvSpPr>
          <p:cNvPr id="67" name="TextBox 66">
            <a:extLst>
              <a:ext uri="{FF2B5EF4-FFF2-40B4-BE49-F238E27FC236}">
                <a16:creationId xmlns:a16="http://schemas.microsoft.com/office/drawing/2014/main" id="{046DFE51-E7C7-394C-A746-F30ED93A08E3}"/>
              </a:ext>
            </a:extLst>
          </p:cNvPr>
          <p:cNvSpPr txBox="1"/>
          <p:nvPr/>
        </p:nvSpPr>
        <p:spPr>
          <a:xfrm>
            <a:off x="1880217" y="4281042"/>
            <a:ext cx="640435" cy="338554"/>
          </a:xfrm>
          <a:prstGeom prst="rect">
            <a:avLst/>
          </a:prstGeom>
          <a:noFill/>
        </p:spPr>
        <p:txBody>
          <a:bodyPr wrap="square" rtlCol="0">
            <a:spAutoFit/>
          </a:bodyPr>
          <a:lstStyle/>
          <a:p>
            <a:r>
              <a:rPr lang="en-US" sz="1600" dirty="0"/>
              <a:t>walk</a:t>
            </a:r>
            <a:endParaRPr lang="en-US" dirty="0"/>
          </a:p>
        </p:txBody>
      </p:sp>
      <p:sp>
        <p:nvSpPr>
          <p:cNvPr id="68" name="TextBox 67">
            <a:extLst>
              <a:ext uri="{FF2B5EF4-FFF2-40B4-BE49-F238E27FC236}">
                <a16:creationId xmlns:a16="http://schemas.microsoft.com/office/drawing/2014/main" id="{0C80B422-A793-7D4F-BE1E-D84A3A44BE9C}"/>
              </a:ext>
            </a:extLst>
          </p:cNvPr>
          <p:cNvSpPr txBox="1"/>
          <p:nvPr/>
        </p:nvSpPr>
        <p:spPr>
          <a:xfrm>
            <a:off x="1368789" y="4416076"/>
            <a:ext cx="513354" cy="338554"/>
          </a:xfrm>
          <a:prstGeom prst="rect">
            <a:avLst/>
          </a:prstGeom>
          <a:noFill/>
        </p:spPr>
        <p:txBody>
          <a:bodyPr wrap="square" rtlCol="0">
            <a:spAutoFit/>
          </a:bodyPr>
          <a:lstStyle/>
          <a:p>
            <a:r>
              <a:rPr lang="en-US" sz="1600" dirty="0"/>
              <a:t>I</a:t>
            </a:r>
            <a:endParaRPr lang="en-US" dirty="0"/>
          </a:p>
        </p:txBody>
      </p:sp>
      <p:sp>
        <p:nvSpPr>
          <p:cNvPr id="69" name="TextBox 68">
            <a:extLst>
              <a:ext uri="{FF2B5EF4-FFF2-40B4-BE49-F238E27FC236}">
                <a16:creationId xmlns:a16="http://schemas.microsoft.com/office/drawing/2014/main" id="{DCFF5483-3D41-334D-A393-B761EE393426}"/>
              </a:ext>
            </a:extLst>
          </p:cNvPr>
          <p:cNvSpPr txBox="1"/>
          <p:nvPr/>
        </p:nvSpPr>
        <p:spPr>
          <a:xfrm>
            <a:off x="1151259" y="4723735"/>
            <a:ext cx="1139528" cy="338554"/>
          </a:xfrm>
          <a:prstGeom prst="rect">
            <a:avLst/>
          </a:prstGeom>
          <a:noFill/>
        </p:spPr>
        <p:txBody>
          <a:bodyPr wrap="square" rtlCol="0">
            <a:spAutoFit/>
          </a:bodyPr>
          <a:lstStyle/>
          <a:p>
            <a:r>
              <a:rPr lang="en-US" sz="1600" dirty="0"/>
              <a:t>morning</a:t>
            </a:r>
            <a:endParaRPr lang="en-US" dirty="0"/>
          </a:p>
        </p:txBody>
      </p:sp>
      <p:sp>
        <p:nvSpPr>
          <p:cNvPr id="70" name="TextBox 69">
            <a:extLst>
              <a:ext uri="{FF2B5EF4-FFF2-40B4-BE49-F238E27FC236}">
                <a16:creationId xmlns:a16="http://schemas.microsoft.com/office/drawing/2014/main" id="{07C8A4AF-8A5E-6442-BD7A-F1EED02575A0}"/>
              </a:ext>
            </a:extLst>
          </p:cNvPr>
          <p:cNvSpPr txBox="1"/>
          <p:nvPr/>
        </p:nvSpPr>
        <p:spPr>
          <a:xfrm>
            <a:off x="608921" y="5347504"/>
            <a:ext cx="1772299" cy="646331"/>
          </a:xfrm>
          <a:prstGeom prst="rect">
            <a:avLst/>
          </a:prstGeom>
          <a:noFill/>
        </p:spPr>
        <p:txBody>
          <a:bodyPr wrap="square" rtlCol="0">
            <a:spAutoFit/>
          </a:bodyPr>
          <a:lstStyle/>
          <a:p>
            <a:r>
              <a:rPr lang="en-US" b="1" dirty="0"/>
              <a:t>1. </a:t>
            </a:r>
            <a:r>
              <a:rPr lang="en-US" b="1" dirty="0">
                <a:latin typeface="Times New Roman" panose="02020603050405020304" pitchFamily="18" charset="0"/>
                <a:cs typeface="Times New Roman" panose="02020603050405020304" pitchFamily="18" charset="0"/>
              </a:rPr>
              <a:t>Vocabulary</a:t>
            </a:r>
            <a:r>
              <a:rPr lang="en-US" b="1" dirty="0"/>
              <a:t>:</a:t>
            </a:r>
          </a:p>
          <a:p>
            <a:r>
              <a:rPr lang="en-US" dirty="0">
                <a:latin typeface="Times New Roman" panose="02020603050405020304" pitchFamily="18" charset="0"/>
                <a:cs typeface="Times New Roman" panose="02020603050405020304" pitchFamily="18" charset="0"/>
              </a:rPr>
              <a:t>Corpus of words</a:t>
            </a:r>
          </a:p>
        </p:txBody>
      </p:sp>
      <p:sp>
        <p:nvSpPr>
          <p:cNvPr id="71" name="TextBox 70">
            <a:extLst>
              <a:ext uri="{FF2B5EF4-FFF2-40B4-BE49-F238E27FC236}">
                <a16:creationId xmlns:a16="http://schemas.microsoft.com/office/drawing/2014/main" id="{BAC295D8-55E9-064D-832D-A55A782E3E45}"/>
              </a:ext>
            </a:extLst>
          </p:cNvPr>
          <p:cNvSpPr txBox="1"/>
          <p:nvPr/>
        </p:nvSpPr>
        <p:spPr>
          <a:xfrm>
            <a:off x="3685572" y="5352698"/>
            <a:ext cx="1772299" cy="646331"/>
          </a:xfrm>
          <a:prstGeom prst="rect">
            <a:avLst/>
          </a:prstGeom>
          <a:noFill/>
        </p:spPr>
        <p:txBody>
          <a:bodyPr wrap="square" rtlCol="0">
            <a:spAutoFit/>
          </a:bodyPr>
          <a:lstStyle/>
          <a:p>
            <a:r>
              <a:rPr lang="en-US" b="1" dirty="0"/>
              <a:t>2. </a:t>
            </a:r>
            <a:r>
              <a:rPr lang="en-US" b="1" dirty="0" err="1">
                <a:latin typeface="Times New Roman" panose="02020603050405020304" pitchFamily="18" charset="0"/>
                <a:cs typeface="Times New Roman" panose="02020603050405020304" pitchFamily="18" charset="0"/>
              </a:rPr>
              <a:t>Iendexing</a:t>
            </a:r>
            <a:r>
              <a:rPr lang="en-US" b="1" dirty="0"/>
              <a:t>:</a:t>
            </a:r>
          </a:p>
          <a:p>
            <a:r>
              <a:rPr lang="en-US" dirty="0"/>
              <a:t>Word to index</a:t>
            </a:r>
          </a:p>
        </p:txBody>
      </p:sp>
      <p:sp>
        <p:nvSpPr>
          <p:cNvPr id="72" name="TextBox 71">
            <a:extLst>
              <a:ext uri="{FF2B5EF4-FFF2-40B4-BE49-F238E27FC236}">
                <a16:creationId xmlns:a16="http://schemas.microsoft.com/office/drawing/2014/main" id="{C1119A6A-6B12-0549-B2B2-829F0A67B8FC}"/>
              </a:ext>
            </a:extLst>
          </p:cNvPr>
          <p:cNvSpPr txBox="1"/>
          <p:nvPr/>
        </p:nvSpPr>
        <p:spPr>
          <a:xfrm>
            <a:off x="7825131" y="5352697"/>
            <a:ext cx="3011912"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         3. Embedding:</a:t>
            </a:r>
          </a:p>
          <a:p>
            <a:r>
              <a:rPr lang="en-US" dirty="0">
                <a:latin typeface="Times New Roman" panose="02020603050405020304" pitchFamily="18" charset="0"/>
                <a:cs typeface="Times New Roman" panose="02020603050405020304" pitchFamily="18" charset="0"/>
              </a:rPr>
              <a:t>Index to fixed-sized vector</a:t>
            </a:r>
          </a:p>
        </p:txBody>
      </p:sp>
      <p:sp>
        <p:nvSpPr>
          <p:cNvPr id="3" name="Slide Number Placeholder 3">
            <a:extLst>
              <a:ext uri="{FF2B5EF4-FFF2-40B4-BE49-F238E27FC236}">
                <a16:creationId xmlns:a16="http://schemas.microsoft.com/office/drawing/2014/main" id="{537E72D0-C6E8-EEC5-53B9-AF03A84829A9}"/>
              </a:ext>
            </a:extLst>
          </p:cNvPr>
          <p:cNvSpPr txBox="1">
            <a:spLocks/>
          </p:cNvSpPr>
          <p:nvPr/>
        </p:nvSpPr>
        <p:spPr>
          <a:xfrm>
            <a:off x="4549" y="617114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26</a:t>
            </a:fld>
            <a:endParaRPr lang="en-US" dirty="0"/>
          </a:p>
        </p:txBody>
      </p:sp>
      <p:sp>
        <p:nvSpPr>
          <p:cNvPr id="53" name="TextBox 52">
            <a:extLst>
              <a:ext uri="{FF2B5EF4-FFF2-40B4-BE49-F238E27FC236}">
                <a16:creationId xmlns:a16="http://schemas.microsoft.com/office/drawing/2014/main" id="{175D28A7-68B0-B348-8ABB-51679D6D19BA}"/>
              </a:ext>
            </a:extLst>
          </p:cNvPr>
          <p:cNvSpPr txBox="1"/>
          <p:nvPr/>
        </p:nvSpPr>
        <p:spPr>
          <a:xfrm>
            <a:off x="5052271" y="5870724"/>
            <a:ext cx="5102963"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[Source: </a:t>
            </a:r>
            <a:r>
              <a:rPr lang="en-IN" sz="1000" dirty="0">
                <a:latin typeface="Times New Roman" panose="02020603050405020304" pitchFamily="18" charset="0"/>
                <a:cs typeface="Times New Roman" panose="02020603050405020304" pitchFamily="18" charset="0"/>
                <a:hlinkClick r:id="rId2"/>
              </a:rPr>
              <a:t>https://tinyurl.com/3pawnch9</a:t>
            </a:r>
            <a:r>
              <a:rPr lang="en-IN" sz="1000" dirty="0">
                <a:latin typeface="Times New Roman" panose="02020603050405020304" pitchFamily="18" charset="0"/>
                <a:cs typeface="Times New Roman" panose="02020603050405020304" pitchFamily="18" charset="0"/>
              </a:rPr>
              <a:t> ]</a:t>
            </a:r>
            <a:endParaRPr lang="en-CA" sz="1000" dirty="0"/>
          </a:p>
        </p:txBody>
      </p:sp>
    </p:spTree>
    <p:extLst>
      <p:ext uri="{BB962C8B-B14F-4D97-AF65-F5344CB8AC3E}">
        <p14:creationId xmlns:p14="http://schemas.microsoft.com/office/powerpoint/2010/main" val="2818581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1DE-A7CA-2849-B5C5-7130D9F04C89}"/>
              </a:ext>
            </a:extLst>
          </p:cNvPr>
          <p:cNvSpPr>
            <a:spLocks noGrp="1"/>
          </p:cNvSpPr>
          <p:nvPr>
            <p:ph type="title"/>
          </p:nvPr>
        </p:nvSpPr>
        <p:spPr/>
        <p:txBody>
          <a:bodyPr>
            <a:normAutofit/>
          </a:bodyPr>
          <a:lstStyle/>
          <a:p>
            <a:pPr algn="ctr"/>
            <a:r>
              <a:rPr lang="en-US" sz="3600" b="1" dirty="0">
                <a:latin typeface="Times New Roman" panose="02020603050405020304" pitchFamily="18" charset="0"/>
                <a:cs typeface="Times New Roman" panose="02020603050405020304" pitchFamily="18" charset="0"/>
              </a:rPr>
              <a:t>Handle Variable Sequence Lengths</a:t>
            </a:r>
          </a:p>
        </p:txBody>
      </p:sp>
      <p:sp>
        <p:nvSpPr>
          <p:cNvPr id="3" name="Content Placeholder 2">
            <a:extLst>
              <a:ext uri="{FF2B5EF4-FFF2-40B4-BE49-F238E27FC236}">
                <a16:creationId xmlns:a16="http://schemas.microsoft.com/office/drawing/2014/main" id="{2E6B4E74-A043-054A-BBF9-01BB12DA4CCF}"/>
              </a:ext>
            </a:extLst>
          </p:cNvPr>
          <p:cNvSpPr>
            <a:spLocks noGrp="1"/>
          </p:cNvSpPr>
          <p:nvPr>
            <p:ph idx="1"/>
          </p:nvPr>
        </p:nvSpPr>
        <p:spPr/>
        <p:txBody>
          <a:bodyPr>
            <a:normAutofit/>
          </a:bodyPr>
          <a:lstStyle/>
          <a:p>
            <a:pPr marL="0" indent="0" algn="ctr">
              <a:buNone/>
            </a:pPr>
            <a:r>
              <a:rPr lang="en-US" sz="2400" dirty="0">
                <a:latin typeface="Times New Roman" panose="02020603050405020304" pitchFamily="18" charset="0"/>
                <a:cs typeface="Times New Roman" panose="02020603050405020304" pitchFamily="18" charset="0"/>
              </a:rPr>
              <a:t>  The food was great</a:t>
            </a:r>
          </a:p>
          <a:p>
            <a:pPr marL="0" indent="0" algn="ctr">
              <a:buNone/>
            </a:pPr>
            <a:endParaRPr lang="en-US" sz="2400" dirty="0">
              <a:latin typeface="Times New Roman" panose="02020603050405020304" pitchFamily="18" charset="0"/>
              <a:cs typeface="Times New Roman" panose="02020603050405020304" pitchFamily="18" charset="0"/>
            </a:endParaRPr>
          </a:p>
          <a:p>
            <a:pPr marL="0" indent="0" algn="ctr">
              <a:buNone/>
            </a:pPr>
            <a:r>
              <a:rPr lang="en-US" sz="2400" dirty="0">
                <a:latin typeface="Times New Roman" panose="02020603050405020304" pitchFamily="18" charset="0"/>
                <a:cs typeface="Times New Roman" panose="02020603050405020304" pitchFamily="18" charset="0"/>
              </a:rPr>
              <a:t>vs.</a:t>
            </a:r>
          </a:p>
          <a:p>
            <a:pPr marL="0" indent="0" algn="ctr">
              <a:buNone/>
            </a:pPr>
            <a:r>
              <a:rPr lang="en-US" sz="2400" dirty="0">
                <a:latin typeface="Times New Roman" panose="02020603050405020304" pitchFamily="18" charset="0"/>
                <a:cs typeface="Times New Roman" panose="02020603050405020304" pitchFamily="18" charset="0"/>
              </a:rPr>
              <a:t> </a:t>
            </a:r>
          </a:p>
          <a:p>
            <a:pPr marL="0" indent="0" algn="ctr">
              <a:buNone/>
            </a:pPr>
            <a:r>
              <a:rPr lang="en-US" sz="2400" dirty="0">
                <a:latin typeface="Times New Roman" panose="02020603050405020304" pitchFamily="18" charset="0"/>
                <a:cs typeface="Times New Roman" panose="02020603050405020304" pitchFamily="18" charset="0"/>
              </a:rPr>
              <a:t>We visited a restaurant for lunch</a:t>
            </a:r>
          </a:p>
          <a:p>
            <a:pPr marL="0" indent="0" algn="ctr">
              <a:buNone/>
            </a:pPr>
            <a:endParaRPr lang="en-US" sz="2400" dirty="0">
              <a:latin typeface="Times New Roman" panose="02020603050405020304" pitchFamily="18" charset="0"/>
              <a:cs typeface="Times New Roman" panose="02020603050405020304" pitchFamily="18" charset="0"/>
            </a:endParaRPr>
          </a:p>
          <a:p>
            <a:pPr marL="0" indent="0" algn="ctr">
              <a:buNone/>
            </a:pPr>
            <a:r>
              <a:rPr lang="en-US" sz="2400" dirty="0">
                <a:latin typeface="Times New Roman" panose="02020603050405020304" pitchFamily="18" charset="0"/>
                <a:cs typeface="Times New Roman" panose="02020603050405020304" pitchFamily="18" charset="0"/>
              </a:rPr>
              <a:t>vs.</a:t>
            </a:r>
          </a:p>
          <a:p>
            <a:pPr marL="0" indent="0" algn="ctr">
              <a:buNone/>
            </a:pPr>
            <a:endParaRPr lang="en-US" sz="2400" dirty="0">
              <a:latin typeface="Times New Roman" panose="02020603050405020304" pitchFamily="18" charset="0"/>
              <a:cs typeface="Times New Roman" panose="02020603050405020304" pitchFamily="18" charset="0"/>
            </a:endParaRPr>
          </a:p>
          <a:p>
            <a:pPr marL="0" indent="0" algn="ctr">
              <a:buNone/>
            </a:pPr>
            <a:r>
              <a:rPr lang="en-US" sz="2400" dirty="0">
                <a:latin typeface="Times New Roman" panose="02020603050405020304" pitchFamily="18" charset="0"/>
                <a:cs typeface="Times New Roman" panose="02020603050405020304" pitchFamily="18" charset="0"/>
              </a:rPr>
              <a:t>We were hungry but cleaned the house before eating</a:t>
            </a:r>
          </a:p>
        </p:txBody>
      </p:sp>
      <p:sp>
        <p:nvSpPr>
          <p:cNvPr id="5" name="Slide Number Placeholder 3">
            <a:extLst>
              <a:ext uri="{FF2B5EF4-FFF2-40B4-BE49-F238E27FC236}">
                <a16:creationId xmlns:a16="http://schemas.microsoft.com/office/drawing/2014/main" id="{B66D98B1-7E61-680A-B186-CA73E75ACA8C}"/>
              </a:ext>
            </a:extLst>
          </p:cNvPr>
          <p:cNvSpPr txBox="1">
            <a:spLocks/>
          </p:cNvSpPr>
          <p:nvPr/>
        </p:nvSpPr>
        <p:spPr>
          <a:xfrm>
            <a:off x="4549" y="617114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27</a:t>
            </a:fld>
            <a:endParaRPr lang="en-US" dirty="0"/>
          </a:p>
        </p:txBody>
      </p:sp>
    </p:spTree>
    <p:extLst>
      <p:ext uri="{BB962C8B-B14F-4D97-AF65-F5344CB8AC3E}">
        <p14:creationId xmlns:p14="http://schemas.microsoft.com/office/powerpoint/2010/main" val="4049390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CF006-2472-174E-BD8E-C447A6B5F97A}"/>
              </a:ext>
            </a:extLst>
          </p:cNvPr>
          <p:cNvSpPr>
            <a:spLocks noGrp="1"/>
          </p:cNvSpPr>
          <p:nvPr>
            <p:ph type="title"/>
          </p:nvPr>
        </p:nvSpPr>
        <p:spPr/>
        <p:txBody>
          <a:bodyPr>
            <a:normAutofit/>
          </a:bodyPr>
          <a:lstStyle/>
          <a:p>
            <a:pPr algn="ctr"/>
            <a:r>
              <a:rPr lang="en-US" sz="3600" b="1" dirty="0">
                <a:latin typeface="Times New Roman" panose="02020603050405020304" pitchFamily="18" charset="0"/>
                <a:cs typeface="Times New Roman" panose="02020603050405020304" pitchFamily="18" charset="0"/>
              </a:rPr>
              <a:t>Model Long-Term Dependencies</a:t>
            </a:r>
          </a:p>
        </p:txBody>
      </p:sp>
      <p:sp>
        <p:nvSpPr>
          <p:cNvPr id="3" name="Content Placeholder 2">
            <a:extLst>
              <a:ext uri="{FF2B5EF4-FFF2-40B4-BE49-F238E27FC236}">
                <a16:creationId xmlns:a16="http://schemas.microsoft.com/office/drawing/2014/main" id="{6D423995-73DC-404D-AEA6-102A281C4BC8}"/>
              </a:ext>
            </a:extLst>
          </p:cNvPr>
          <p:cNvSpPr>
            <a:spLocks noGrp="1"/>
          </p:cNvSpPr>
          <p:nvPr>
            <p:ph idx="1"/>
          </p:nvPr>
        </p:nvSpPr>
        <p:spPr>
          <a:xfrm>
            <a:off x="104171" y="1825625"/>
            <a:ext cx="11968223" cy="4351339"/>
          </a:xfrm>
        </p:spPr>
        <p:txBody>
          <a:bodyPr>
            <a:normAutofit/>
          </a:bodyPr>
          <a:lstStyle/>
          <a:p>
            <a:pPr marL="0" indent="0" algn="ctr">
              <a:buNone/>
            </a:pPr>
            <a:r>
              <a:rPr lang="en-US" sz="2400"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France</a:t>
            </a:r>
            <a:r>
              <a:rPr lang="en-US" sz="2400" dirty="0">
                <a:latin typeface="Times New Roman" panose="02020603050405020304" pitchFamily="18" charset="0"/>
                <a:cs typeface="Times New Roman" panose="02020603050405020304" pitchFamily="18" charset="0"/>
              </a:rPr>
              <a:t> is where I grew up, but I now live in Boston. I speak fluent ___.”</a:t>
            </a:r>
          </a:p>
          <a:p>
            <a:pPr marL="0" indent="0" algn="ctr">
              <a:buNone/>
            </a:pPr>
            <a:endParaRPr lang="en-US" sz="2400" dirty="0">
              <a:latin typeface="Times New Roman" panose="02020603050405020304" pitchFamily="18" charset="0"/>
              <a:cs typeface="Times New Roman" panose="02020603050405020304" pitchFamily="18" charset="0"/>
            </a:endParaRPr>
          </a:p>
          <a:p>
            <a:pPr marL="0" indent="0" algn="ctr">
              <a:buNone/>
            </a:pPr>
            <a:endParaRPr lang="en-US" sz="2400" dirty="0">
              <a:latin typeface="Times New Roman" panose="02020603050405020304" pitchFamily="18" charset="0"/>
              <a:cs typeface="Times New Roman" panose="02020603050405020304" pitchFamily="18" charset="0"/>
            </a:endParaRPr>
          </a:p>
          <a:p>
            <a:pPr marL="0" indent="0" algn="ctr">
              <a:buNone/>
            </a:pPr>
            <a:endParaRPr lang="en-US" sz="2400" dirty="0">
              <a:latin typeface="Times New Roman" panose="02020603050405020304" pitchFamily="18" charset="0"/>
              <a:cs typeface="Times New Roman" panose="02020603050405020304" pitchFamily="18" charset="0"/>
            </a:endParaRPr>
          </a:p>
          <a:p>
            <a:pPr marL="0" indent="0" algn="ctr">
              <a:buNone/>
            </a:pPr>
            <a:endParaRPr lang="en-US" sz="2400" dirty="0">
              <a:latin typeface="Times New Roman" panose="02020603050405020304" pitchFamily="18" charset="0"/>
              <a:cs typeface="Times New Roman" panose="02020603050405020304" pitchFamily="18" charset="0"/>
            </a:endParaRPr>
          </a:p>
          <a:p>
            <a:pPr marL="0" indent="0" algn="ctr">
              <a:buNone/>
            </a:pPr>
            <a:endParaRPr lang="en-US" sz="2400" dirty="0">
              <a:latin typeface="Times New Roman" panose="02020603050405020304" pitchFamily="18" charset="0"/>
              <a:cs typeface="Times New Roman" panose="02020603050405020304" pitchFamily="18" charset="0"/>
            </a:endParaRPr>
          </a:p>
          <a:p>
            <a:pPr marL="0" indent="0" algn="ctr">
              <a:buNone/>
            </a:pPr>
            <a:r>
              <a:rPr lang="en-US" sz="2400" dirty="0">
                <a:latin typeface="Times New Roman" panose="02020603050405020304" pitchFamily="18" charset="0"/>
                <a:cs typeface="Times New Roman" panose="02020603050405020304" pitchFamily="18" charset="0"/>
              </a:rPr>
              <a:t>   We need information from the distant past to accurately </a:t>
            </a:r>
          </a:p>
          <a:p>
            <a:pPr marL="0" indent="0" algn="ctr">
              <a:buNone/>
            </a:pPr>
            <a:r>
              <a:rPr lang="en-US" sz="2400" dirty="0">
                <a:latin typeface="Times New Roman" panose="02020603050405020304" pitchFamily="18" charset="0"/>
                <a:cs typeface="Times New Roman" panose="02020603050405020304" pitchFamily="18" charset="0"/>
              </a:rPr>
              <a:t> predict the correct word. </a:t>
            </a:r>
          </a:p>
        </p:txBody>
      </p:sp>
      <p:sp>
        <p:nvSpPr>
          <p:cNvPr id="5" name="Heart 4">
            <a:extLst>
              <a:ext uri="{FF2B5EF4-FFF2-40B4-BE49-F238E27FC236}">
                <a16:creationId xmlns:a16="http://schemas.microsoft.com/office/drawing/2014/main" id="{89277AF4-6EA9-BD46-B694-5A0564E2B10C}"/>
              </a:ext>
            </a:extLst>
          </p:cNvPr>
          <p:cNvSpPr/>
          <p:nvPr/>
        </p:nvSpPr>
        <p:spPr>
          <a:xfrm rot="19865620">
            <a:off x="2077654" y="2685830"/>
            <a:ext cx="914400" cy="914400"/>
          </a:xfrm>
          <a:prstGeom prst="hear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art 5">
            <a:extLst>
              <a:ext uri="{FF2B5EF4-FFF2-40B4-BE49-F238E27FC236}">
                <a16:creationId xmlns:a16="http://schemas.microsoft.com/office/drawing/2014/main" id="{E15215A3-B9AB-F04F-82E0-8308CFB99CBA}"/>
              </a:ext>
            </a:extLst>
          </p:cNvPr>
          <p:cNvSpPr/>
          <p:nvPr/>
        </p:nvSpPr>
        <p:spPr>
          <a:xfrm>
            <a:off x="2986268" y="2514491"/>
            <a:ext cx="914400" cy="914400"/>
          </a:xfrm>
          <a:prstGeom prst="heart">
            <a:avLst/>
          </a:prstGeom>
          <a:solidFill>
            <a:srgbClr val="FF0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Heart 6">
            <a:extLst>
              <a:ext uri="{FF2B5EF4-FFF2-40B4-BE49-F238E27FC236}">
                <a16:creationId xmlns:a16="http://schemas.microsoft.com/office/drawing/2014/main" id="{C0728169-D27E-DB49-958B-905E26B52B31}"/>
              </a:ext>
            </a:extLst>
          </p:cNvPr>
          <p:cNvSpPr/>
          <p:nvPr/>
        </p:nvSpPr>
        <p:spPr>
          <a:xfrm rot="1680173">
            <a:off x="2760561" y="3448084"/>
            <a:ext cx="914400" cy="914400"/>
          </a:xfrm>
          <a:prstGeom prst="hear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Heart 7">
            <a:extLst>
              <a:ext uri="{FF2B5EF4-FFF2-40B4-BE49-F238E27FC236}">
                <a16:creationId xmlns:a16="http://schemas.microsoft.com/office/drawing/2014/main" id="{771EB466-E2FA-E541-B56B-AA22FDFABF8B}"/>
              </a:ext>
            </a:extLst>
          </p:cNvPr>
          <p:cNvSpPr/>
          <p:nvPr/>
        </p:nvSpPr>
        <p:spPr>
          <a:xfrm rot="1748830">
            <a:off x="8933704" y="2685082"/>
            <a:ext cx="914400" cy="914400"/>
          </a:xfrm>
          <a:prstGeom prst="hear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art 8">
            <a:extLst>
              <a:ext uri="{FF2B5EF4-FFF2-40B4-BE49-F238E27FC236}">
                <a16:creationId xmlns:a16="http://schemas.microsoft.com/office/drawing/2014/main" id="{17ACF109-65BB-F949-9595-269679FDD762}"/>
              </a:ext>
            </a:extLst>
          </p:cNvPr>
          <p:cNvSpPr/>
          <p:nvPr/>
        </p:nvSpPr>
        <p:spPr>
          <a:xfrm>
            <a:off x="7976125" y="2509616"/>
            <a:ext cx="914400" cy="914400"/>
          </a:xfrm>
          <a:prstGeom prst="heart">
            <a:avLst/>
          </a:prstGeom>
          <a:solidFill>
            <a:srgbClr val="FF0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Heart 9">
            <a:extLst>
              <a:ext uri="{FF2B5EF4-FFF2-40B4-BE49-F238E27FC236}">
                <a16:creationId xmlns:a16="http://schemas.microsoft.com/office/drawing/2014/main" id="{8E4BFB3F-B2F0-2D47-B831-F79F0EC7ACA0}"/>
              </a:ext>
            </a:extLst>
          </p:cNvPr>
          <p:cNvSpPr/>
          <p:nvPr/>
        </p:nvSpPr>
        <p:spPr>
          <a:xfrm rot="19939834">
            <a:off x="8233532" y="3446972"/>
            <a:ext cx="914400" cy="914400"/>
          </a:xfrm>
          <a:prstGeom prst="hear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B56F7132-7778-DA40-85B9-712D8B49B75D}"/>
              </a:ext>
            </a:extLst>
          </p:cNvPr>
          <p:cNvSpPr txBox="1"/>
          <p:nvPr/>
        </p:nvSpPr>
        <p:spPr>
          <a:xfrm>
            <a:off x="4658906" y="2963780"/>
            <a:ext cx="2656361" cy="646331"/>
          </a:xfrm>
          <a:prstGeom prst="rect">
            <a:avLst/>
          </a:prstGeom>
          <a:noFill/>
        </p:spPr>
        <p:txBody>
          <a:bodyPr wrap="square" rtlCol="0">
            <a:spAutoFit/>
          </a:bodyPr>
          <a:lstStyle/>
          <a:p>
            <a:r>
              <a:rPr lang="en-US" sz="3600" dirty="0" err="1"/>
              <a:t>J’aime</a:t>
            </a:r>
            <a:r>
              <a:rPr lang="en-US" sz="3600" dirty="0"/>
              <a:t> 6.SI9I!</a:t>
            </a:r>
          </a:p>
        </p:txBody>
      </p:sp>
      <p:sp>
        <p:nvSpPr>
          <p:cNvPr id="12" name="Slide Number Placeholder 3">
            <a:extLst>
              <a:ext uri="{FF2B5EF4-FFF2-40B4-BE49-F238E27FC236}">
                <a16:creationId xmlns:a16="http://schemas.microsoft.com/office/drawing/2014/main" id="{F4EDB1CB-6FF8-EBD8-FBF2-7A73DA78F556}"/>
              </a:ext>
            </a:extLst>
          </p:cNvPr>
          <p:cNvSpPr txBox="1">
            <a:spLocks/>
          </p:cNvSpPr>
          <p:nvPr/>
        </p:nvSpPr>
        <p:spPr>
          <a:xfrm>
            <a:off x="4549" y="617114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28</a:t>
            </a:fld>
            <a:endParaRPr lang="en-US" dirty="0"/>
          </a:p>
        </p:txBody>
      </p:sp>
    </p:spTree>
    <p:extLst>
      <p:ext uri="{BB962C8B-B14F-4D97-AF65-F5344CB8AC3E}">
        <p14:creationId xmlns:p14="http://schemas.microsoft.com/office/powerpoint/2010/main" val="2165207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B53F-09D4-6E42-93FE-3CAE2AA1089B}"/>
              </a:ext>
            </a:extLst>
          </p:cNvPr>
          <p:cNvSpPr>
            <a:spLocks noGrp="1"/>
          </p:cNvSpPr>
          <p:nvPr>
            <p:ph type="title"/>
          </p:nvPr>
        </p:nvSpPr>
        <p:spPr/>
        <p:txBody>
          <a:bodyPr>
            <a:normAutofit/>
          </a:bodyPr>
          <a:lstStyle/>
          <a:p>
            <a:pPr algn="ctr"/>
            <a:r>
              <a:rPr lang="en-US" sz="3600" b="1" dirty="0">
                <a:latin typeface="Times New Roman" panose="02020603050405020304" pitchFamily="18" charset="0"/>
                <a:cs typeface="Times New Roman" panose="02020603050405020304" pitchFamily="18" charset="0"/>
              </a:rPr>
              <a:t>Capture Differences in Sequence Order  </a:t>
            </a:r>
          </a:p>
        </p:txBody>
      </p:sp>
      <p:sp>
        <p:nvSpPr>
          <p:cNvPr id="3" name="Content Placeholder 2">
            <a:extLst>
              <a:ext uri="{FF2B5EF4-FFF2-40B4-BE49-F238E27FC236}">
                <a16:creationId xmlns:a16="http://schemas.microsoft.com/office/drawing/2014/main" id="{CC43505E-3120-3844-95AF-7C255B771D99}"/>
              </a:ext>
            </a:extLst>
          </p:cNvPr>
          <p:cNvSpPr>
            <a:spLocks noGrp="1"/>
          </p:cNvSpPr>
          <p:nvPr>
            <p:ph idx="1"/>
          </p:nvPr>
        </p:nvSpPr>
        <p:spPr/>
        <p:txBody>
          <a:bodyPr>
            <a:normAutofit/>
          </a:bodyPr>
          <a:lstStyle/>
          <a:p>
            <a:pPr marL="0" indent="0" algn="ctr">
              <a:buNone/>
            </a:pPr>
            <a:endParaRPr lang="en-US" sz="2400" dirty="0">
              <a:latin typeface="Times New Roman" panose="02020603050405020304" pitchFamily="18" charset="0"/>
              <a:cs typeface="Times New Roman" panose="02020603050405020304" pitchFamily="18" charset="0"/>
            </a:endParaRPr>
          </a:p>
          <a:p>
            <a:pPr marL="0" indent="0" algn="ctr">
              <a:buNone/>
            </a:pPr>
            <a:endParaRPr lang="en-US" sz="2400" dirty="0">
              <a:latin typeface="Times New Roman" panose="02020603050405020304" pitchFamily="18" charset="0"/>
              <a:cs typeface="Times New Roman" panose="02020603050405020304" pitchFamily="18" charset="0"/>
            </a:endParaRPr>
          </a:p>
          <a:p>
            <a:pPr marL="0" indent="0" algn="ctr">
              <a:buNone/>
            </a:pPr>
            <a:r>
              <a:rPr lang="en-US" sz="2400" dirty="0">
                <a:latin typeface="Times New Roman" panose="02020603050405020304" pitchFamily="18" charset="0"/>
                <a:cs typeface="Times New Roman" panose="02020603050405020304" pitchFamily="18" charset="0"/>
              </a:rPr>
              <a:t>The food was good, not bad at all.</a:t>
            </a:r>
          </a:p>
          <a:p>
            <a:pPr marL="0" indent="0" algn="ctr">
              <a:buNone/>
            </a:pPr>
            <a:endParaRPr lang="en-US" sz="2400" dirty="0">
              <a:latin typeface="Times New Roman" panose="02020603050405020304" pitchFamily="18" charset="0"/>
              <a:cs typeface="Times New Roman" panose="02020603050405020304" pitchFamily="18" charset="0"/>
            </a:endParaRPr>
          </a:p>
          <a:p>
            <a:pPr marL="0" indent="0" algn="ctr">
              <a:buNone/>
            </a:pPr>
            <a:r>
              <a:rPr lang="en-US" sz="2400" dirty="0">
                <a:latin typeface="Times New Roman" panose="02020603050405020304" pitchFamily="18" charset="0"/>
                <a:cs typeface="Times New Roman" panose="02020603050405020304" pitchFamily="18" charset="0"/>
              </a:rPr>
              <a:t> vs.</a:t>
            </a:r>
          </a:p>
          <a:p>
            <a:pPr marL="0" indent="0" algn="ctr">
              <a:buNone/>
            </a:pPr>
            <a:endParaRPr lang="en-US" sz="2400" dirty="0">
              <a:latin typeface="Times New Roman" panose="02020603050405020304" pitchFamily="18" charset="0"/>
              <a:cs typeface="Times New Roman" panose="02020603050405020304" pitchFamily="18" charset="0"/>
            </a:endParaRPr>
          </a:p>
          <a:p>
            <a:pPr marL="0" indent="0" algn="ctr">
              <a:buNone/>
            </a:pPr>
            <a:r>
              <a:rPr lang="en-US" sz="2400" dirty="0">
                <a:latin typeface="Times New Roman" panose="02020603050405020304" pitchFamily="18" charset="0"/>
                <a:cs typeface="Times New Roman" panose="02020603050405020304" pitchFamily="18" charset="0"/>
              </a:rPr>
              <a:t>The food was bad, not good at all.</a:t>
            </a:r>
          </a:p>
        </p:txBody>
      </p:sp>
      <p:sp>
        <p:nvSpPr>
          <p:cNvPr id="5" name="Slide Number Placeholder 3">
            <a:extLst>
              <a:ext uri="{FF2B5EF4-FFF2-40B4-BE49-F238E27FC236}">
                <a16:creationId xmlns:a16="http://schemas.microsoft.com/office/drawing/2014/main" id="{4A7FC0AC-5B44-37AC-6FD4-09BC50C516B2}"/>
              </a:ext>
            </a:extLst>
          </p:cNvPr>
          <p:cNvSpPr txBox="1">
            <a:spLocks/>
          </p:cNvSpPr>
          <p:nvPr/>
        </p:nvSpPr>
        <p:spPr>
          <a:xfrm>
            <a:off x="4549" y="617114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29</a:t>
            </a:fld>
            <a:endParaRPr lang="en-US" dirty="0"/>
          </a:p>
        </p:txBody>
      </p:sp>
    </p:spTree>
    <p:extLst>
      <p:ext uri="{BB962C8B-B14F-4D97-AF65-F5344CB8AC3E}">
        <p14:creationId xmlns:p14="http://schemas.microsoft.com/office/powerpoint/2010/main" val="2051944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766EE-E4F1-67FD-4BAB-0E6D73A5F3F4}"/>
              </a:ext>
            </a:extLst>
          </p:cNvPr>
          <p:cNvSpPr>
            <a:spLocks noGrp="1"/>
          </p:cNvSpPr>
          <p:nvPr>
            <p:ph type="title"/>
          </p:nvPr>
        </p:nvSpPr>
        <p:spPr>
          <a:xfrm>
            <a:off x="304800" y="365125"/>
            <a:ext cx="11686674" cy="1325563"/>
          </a:xfrm>
        </p:spPr>
        <p:txBody>
          <a:bodyPr>
            <a:normAutofit/>
          </a:bodyPr>
          <a:lstStyle/>
          <a:p>
            <a:pPr algn="ctr"/>
            <a:r>
              <a:rPr lang="en-CA" sz="3600" b="1" dirty="0">
                <a:latin typeface="Times New Roman" panose="02020603050405020304" pitchFamily="18" charset="0"/>
                <a:cs typeface="Times New Roman" panose="02020603050405020304" pitchFamily="18" charset="0"/>
              </a:rPr>
              <a:t>What is sequencing?</a:t>
            </a:r>
          </a:p>
        </p:txBody>
      </p:sp>
      <p:sp>
        <p:nvSpPr>
          <p:cNvPr id="4" name="Slide Number Placeholder 3">
            <a:extLst>
              <a:ext uri="{FF2B5EF4-FFF2-40B4-BE49-F238E27FC236}">
                <a16:creationId xmlns:a16="http://schemas.microsoft.com/office/drawing/2014/main" id="{0F805F9A-F695-0611-A542-19390DAD2157}"/>
              </a:ext>
            </a:extLst>
          </p:cNvPr>
          <p:cNvSpPr>
            <a:spLocks noGrp="1"/>
          </p:cNvSpPr>
          <p:nvPr>
            <p:ph type="sldNum" sz="quarter" idx="12"/>
          </p:nvPr>
        </p:nvSpPr>
        <p:spPr>
          <a:xfrm>
            <a:off x="0" y="6203951"/>
            <a:ext cx="2743200" cy="365125"/>
          </a:xfrm>
        </p:spPr>
        <p:txBody>
          <a:bodyPr/>
          <a:lstStyle/>
          <a:p>
            <a:fld id="{2DEBF6B5-A8B6-5742-91AE-8DC29EBB8E42}" type="slidenum">
              <a:rPr lang="en-US" smtClean="0"/>
              <a:t>3</a:t>
            </a:fld>
            <a:endParaRPr lang="en-US" dirty="0"/>
          </a:p>
        </p:txBody>
      </p:sp>
      <p:sp>
        <p:nvSpPr>
          <p:cNvPr id="5" name="Oval 4">
            <a:extLst>
              <a:ext uri="{FF2B5EF4-FFF2-40B4-BE49-F238E27FC236}">
                <a16:creationId xmlns:a16="http://schemas.microsoft.com/office/drawing/2014/main" id="{95366830-3768-82AA-D74A-25FC6A12D823}"/>
              </a:ext>
            </a:extLst>
          </p:cNvPr>
          <p:cNvSpPr/>
          <p:nvPr/>
        </p:nvSpPr>
        <p:spPr>
          <a:xfrm>
            <a:off x="5305926" y="2160417"/>
            <a:ext cx="1684421" cy="16924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1AEE4A64-41BB-9A0D-7C5C-5EB032EA9D42}"/>
              </a:ext>
            </a:extLst>
          </p:cNvPr>
          <p:cNvSpPr txBox="1"/>
          <p:nvPr/>
        </p:nvSpPr>
        <p:spPr>
          <a:xfrm>
            <a:off x="908384" y="4322589"/>
            <a:ext cx="10375232" cy="523220"/>
          </a:xfrm>
          <a:prstGeom prst="rect">
            <a:avLst/>
          </a:prstGeom>
          <a:noFill/>
        </p:spPr>
        <p:txBody>
          <a:bodyPr wrap="square" rtlCol="0">
            <a:spAutoFit/>
          </a:bodyPr>
          <a:lstStyle/>
          <a:p>
            <a:pPr algn="ctr"/>
            <a:r>
              <a:rPr lang="en-CA" sz="2800" dirty="0">
                <a:latin typeface="Times New Roman" panose="02020603050405020304" pitchFamily="18" charset="0"/>
                <a:cs typeface="Times New Roman" panose="02020603050405020304" pitchFamily="18" charset="0"/>
              </a:rPr>
              <a:t>Given an image of a ball, can you predict where it will go next?</a:t>
            </a:r>
          </a:p>
        </p:txBody>
      </p:sp>
      <p:cxnSp>
        <p:nvCxnSpPr>
          <p:cNvPr id="10" name="Straight Arrow Connector 9">
            <a:extLst>
              <a:ext uri="{FF2B5EF4-FFF2-40B4-BE49-F238E27FC236}">
                <a16:creationId xmlns:a16="http://schemas.microsoft.com/office/drawing/2014/main" id="{9F5A15EF-42B1-9362-AF57-90C0144BCB69}"/>
              </a:ext>
            </a:extLst>
          </p:cNvPr>
          <p:cNvCxnSpPr>
            <a:cxnSpLocks/>
          </p:cNvCxnSpPr>
          <p:nvPr/>
        </p:nvCxnSpPr>
        <p:spPr>
          <a:xfrm flipH="1">
            <a:off x="4124315" y="3398806"/>
            <a:ext cx="1371636" cy="146136"/>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A37DA9A-A326-732D-21DE-F324DB2FE959}"/>
              </a:ext>
            </a:extLst>
          </p:cNvPr>
          <p:cNvCxnSpPr>
            <a:cxnSpLocks/>
          </p:cNvCxnSpPr>
          <p:nvPr/>
        </p:nvCxnSpPr>
        <p:spPr>
          <a:xfrm>
            <a:off x="6910140" y="3361429"/>
            <a:ext cx="1254219" cy="49002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945D9A-8CAD-FDFD-4671-4E2BA42CDEE8}"/>
              </a:ext>
            </a:extLst>
          </p:cNvPr>
          <p:cNvCxnSpPr>
            <a:cxnSpLocks/>
          </p:cNvCxnSpPr>
          <p:nvPr/>
        </p:nvCxnSpPr>
        <p:spPr>
          <a:xfrm flipV="1">
            <a:off x="6849979" y="1647095"/>
            <a:ext cx="1204527" cy="916919"/>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DD4A97-EC01-D80E-17D5-04BD1B6D0F4B}"/>
              </a:ext>
            </a:extLst>
          </p:cNvPr>
          <p:cNvCxnSpPr>
            <a:cxnSpLocks/>
          </p:cNvCxnSpPr>
          <p:nvPr/>
        </p:nvCxnSpPr>
        <p:spPr>
          <a:xfrm flipH="1" flipV="1">
            <a:off x="4704874" y="1922521"/>
            <a:ext cx="819150" cy="641493"/>
          </a:xfrm>
          <a:prstGeom prst="straightConnector1">
            <a:avLst/>
          </a:prstGeom>
          <a:ln w="66675" cap="rnd" cmpd="sng">
            <a:solidFill>
              <a:schemeClr val="accent1"/>
            </a:solidFill>
            <a:beve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1C41E63-60AC-7819-1543-D6790B300ADF}"/>
              </a:ext>
            </a:extLst>
          </p:cNvPr>
          <p:cNvSpPr txBox="1"/>
          <p:nvPr/>
        </p:nvSpPr>
        <p:spPr>
          <a:xfrm>
            <a:off x="7486140" y="2741461"/>
            <a:ext cx="857258" cy="584775"/>
          </a:xfrm>
          <a:prstGeom prst="rect">
            <a:avLst/>
          </a:prstGeom>
          <a:noFill/>
        </p:spPr>
        <p:txBody>
          <a:bodyPr wrap="square" rtlCol="0">
            <a:spAutoFit/>
          </a:bodyPr>
          <a:lstStyle/>
          <a:p>
            <a:r>
              <a:rPr lang="en-CA" sz="3200" dirty="0"/>
              <a:t>???</a:t>
            </a:r>
          </a:p>
        </p:txBody>
      </p:sp>
      <p:sp>
        <p:nvSpPr>
          <p:cNvPr id="15" name="TextBox 14">
            <a:extLst>
              <a:ext uri="{FF2B5EF4-FFF2-40B4-BE49-F238E27FC236}">
                <a16:creationId xmlns:a16="http://schemas.microsoft.com/office/drawing/2014/main" id="{685B0B02-F5D9-564B-A332-F43737609793}"/>
              </a:ext>
            </a:extLst>
          </p:cNvPr>
          <p:cNvSpPr txBox="1"/>
          <p:nvPr/>
        </p:nvSpPr>
        <p:spPr>
          <a:xfrm>
            <a:off x="5114449" y="4025911"/>
            <a:ext cx="5102963"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[Source: </a:t>
            </a:r>
            <a:r>
              <a:rPr lang="en-IN" sz="1000" dirty="0">
                <a:latin typeface="Times New Roman" panose="02020603050405020304" pitchFamily="18" charset="0"/>
                <a:cs typeface="Times New Roman" panose="02020603050405020304" pitchFamily="18" charset="0"/>
                <a:hlinkClick r:id="rId2"/>
              </a:rPr>
              <a:t>https://tinyurl.com/3pawnch9</a:t>
            </a:r>
            <a:r>
              <a:rPr lang="en-IN" sz="1000" dirty="0">
                <a:latin typeface="Times New Roman" panose="02020603050405020304" pitchFamily="18" charset="0"/>
                <a:cs typeface="Times New Roman" panose="02020603050405020304" pitchFamily="18" charset="0"/>
              </a:rPr>
              <a:t> ]</a:t>
            </a:r>
            <a:endParaRPr lang="en-CA" sz="1000" dirty="0"/>
          </a:p>
        </p:txBody>
      </p:sp>
    </p:spTree>
    <p:extLst>
      <p:ext uri="{BB962C8B-B14F-4D97-AF65-F5344CB8AC3E}">
        <p14:creationId xmlns:p14="http://schemas.microsoft.com/office/powerpoint/2010/main" val="299899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7"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09AAD-970B-9E40-8821-2EF4D2B5DCC8}"/>
              </a:ext>
            </a:extLst>
          </p:cNvPr>
          <p:cNvSpPr>
            <a:spLocks noGrp="1"/>
          </p:cNvSpPr>
          <p:nvPr>
            <p:ph type="title"/>
          </p:nvPr>
        </p:nvSpPr>
        <p:spPr/>
        <p:txBody>
          <a:bodyPr>
            <a:normAutofit/>
          </a:bodyPr>
          <a:lstStyle/>
          <a:p>
            <a:pPr algn="ctr"/>
            <a:r>
              <a:rPr lang="en-US" sz="3600" b="1" dirty="0">
                <a:latin typeface="Times New Roman" panose="02020603050405020304" pitchFamily="18" charset="0"/>
                <a:cs typeface="Times New Roman" panose="02020603050405020304" pitchFamily="18" charset="0"/>
              </a:rPr>
              <a:t>Recall: Backpropagation in Feed Forward Models</a:t>
            </a:r>
          </a:p>
        </p:txBody>
      </p:sp>
      <p:sp>
        <p:nvSpPr>
          <p:cNvPr id="11" name="Oval 10">
            <a:extLst>
              <a:ext uri="{FF2B5EF4-FFF2-40B4-BE49-F238E27FC236}">
                <a16:creationId xmlns:a16="http://schemas.microsoft.com/office/drawing/2014/main" id="{CB5DA2C3-D045-A54B-8E63-08297F953CAA}"/>
              </a:ext>
            </a:extLst>
          </p:cNvPr>
          <p:cNvSpPr/>
          <p:nvPr/>
        </p:nvSpPr>
        <p:spPr>
          <a:xfrm>
            <a:off x="1255107" y="2052601"/>
            <a:ext cx="720000" cy="72000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2" name="Oval 11">
            <a:extLst>
              <a:ext uri="{FF2B5EF4-FFF2-40B4-BE49-F238E27FC236}">
                <a16:creationId xmlns:a16="http://schemas.microsoft.com/office/drawing/2014/main" id="{86A6B8E3-2779-F343-810C-08E509408DA4}"/>
              </a:ext>
            </a:extLst>
          </p:cNvPr>
          <p:cNvSpPr/>
          <p:nvPr/>
        </p:nvSpPr>
        <p:spPr>
          <a:xfrm>
            <a:off x="2171436" y="2052601"/>
            <a:ext cx="720000" cy="720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B9A179B4-48D5-544E-8655-849E78F92C9F}"/>
              </a:ext>
            </a:extLst>
          </p:cNvPr>
          <p:cNvSpPr/>
          <p:nvPr/>
        </p:nvSpPr>
        <p:spPr>
          <a:xfrm>
            <a:off x="357630" y="3428345"/>
            <a:ext cx="720000" cy="720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74C41B29-1BCD-B049-A3A1-EED186EF9CFC}"/>
              </a:ext>
            </a:extLst>
          </p:cNvPr>
          <p:cNvSpPr/>
          <p:nvPr/>
        </p:nvSpPr>
        <p:spPr>
          <a:xfrm>
            <a:off x="1273959" y="3428345"/>
            <a:ext cx="720000" cy="720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9617363E-DED8-EE44-B886-95C0C3B0476B}"/>
              </a:ext>
            </a:extLst>
          </p:cNvPr>
          <p:cNvSpPr/>
          <p:nvPr/>
        </p:nvSpPr>
        <p:spPr>
          <a:xfrm>
            <a:off x="2171436" y="3429654"/>
            <a:ext cx="720000" cy="720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7A3FF537-3129-8E4C-8C69-566704F3AAE3}"/>
              </a:ext>
            </a:extLst>
          </p:cNvPr>
          <p:cNvSpPr/>
          <p:nvPr/>
        </p:nvSpPr>
        <p:spPr>
          <a:xfrm>
            <a:off x="3087765" y="3429654"/>
            <a:ext cx="720000" cy="720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DDC510A9-2AC0-A14E-AF12-28A46B5C1A0B}"/>
              </a:ext>
            </a:extLst>
          </p:cNvPr>
          <p:cNvSpPr/>
          <p:nvPr/>
        </p:nvSpPr>
        <p:spPr>
          <a:xfrm>
            <a:off x="838200" y="4804089"/>
            <a:ext cx="720000" cy="720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974F7188-C5FC-514D-AC4B-510E11ADF167}"/>
              </a:ext>
            </a:extLst>
          </p:cNvPr>
          <p:cNvSpPr/>
          <p:nvPr/>
        </p:nvSpPr>
        <p:spPr>
          <a:xfrm>
            <a:off x="1754529" y="4804089"/>
            <a:ext cx="720000" cy="720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CA78BA05-0638-FC43-A0B7-1E63670EAEF1}"/>
              </a:ext>
            </a:extLst>
          </p:cNvPr>
          <p:cNvSpPr/>
          <p:nvPr/>
        </p:nvSpPr>
        <p:spPr>
          <a:xfrm>
            <a:off x="2644729" y="4804089"/>
            <a:ext cx="720000" cy="720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FB9E7131-E331-FE4B-B69B-37705B229B9C}"/>
              </a:ext>
            </a:extLst>
          </p:cNvPr>
          <p:cNvCxnSpPr>
            <a:cxnSpLocks/>
          </p:cNvCxnSpPr>
          <p:nvPr/>
        </p:nvCxnSpPr>
        <p:spPr>
          <a:xfrm flipV="1">
            <a:off x="4375230" y="2407533"/>
            <a:ext cx="0" cy="2880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D7BA9E1E-3B6E-7C46-A667-DE33EA2E13CA}"/>
              </a:ext>
            </a:extLst>
          </p:cNvPr>
          <p:cNvCxnSpPr>
            <a:cxnSpLocks/>
          </p:cNvCxnSpPr>
          <p:nvPr/>
        </p:nvCxnSpPr>
        <p:spPr>
          <a:xfrm>
            <a:off x="4792137" y="2406053"/>
            <a:ext cx="0" cy="288148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3239ED7E-6DFB-904D-889E-5D0A0776707D}"/>
              </a:ext>
            </a:extLst>
          </p:cNvPr>
          <p:cNvCxnSpPr>
            <a:cxnSpLocks/>
            <a:stCxn id="17" idx="0"/>
            <a:endCxn id="14" idx="4"/>
          </p:cNvCxnSpPr>
          <p:nvPr/>
        </p:nvCxnSpPr>
        <p:spPr>
          <a:xfrm flipV="1">
            <a:off x="1198200" y="4148345"/>
            <a:ext cx="435759" cy="6557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713DCDBA-41E2-0746-9426-97B0BA51AE0E}"/>
              </a:ext>
            </a:extLst>
          </p:cNvPr>
          <p:cNvCxnSpPr>
            <a:cxnSpLocks/>
            <a:stCxn id="17" idx="0"/>
            <a:endCxn id="15" idx="4"/>
          </p:cNvCxnSpPr>
          <p:nvPr/>
        </p:nvCxnSpPr>
        <p:spPr>
          <a:xfrm flipV="1">
            <a:off x="1198200" y="4149654"/>
            <a:ext cx="1333236" cy="6544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8C03605E-102A-2347-ADAB-18C1D687BD2E}"/>
              </a:ext>
            </a:extLst>
          </p:cNvPr>
          <p:cNvCxnSpPr>
            <a:cxnSpLocks/>
            <a:stCxn id="17" idx="0"/>
            <a:endCxn id="16" idx="4"/>
          </p:cNvCxnSpPr>
          <p:nvPr/>
        </p:nvCxnSpPr>
        <p:spPr>
          <a:xfrm flipV="1">
            <a:off x="1198200" y="4149654"/>
            <a:ext cx="2249565" cy="6544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76611EDB-759E-3648-B8DD-EB9482439D5C}"/>
              </a:ext>
            </a:extLst>
          </p:cNvPr>
          <p:cNvCxnSpPr>
            <a:cxnSpLocks/>
            <a:stCxn id="17" idx="0"/>
            <a:endCxn id="13" idx="4"/>
          </p:cNvCxnSpPr>
          <p:nvPr/>
        </p:nvCxnSpPr>
        <p:spPr>
          <a:xfrm flipH="1" flipV="1">
            <a:off x="717630" y="4148345"/>
            <a:ext cx="480570" cy="6557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54670001-144C-664B-9BF8-62BDA4E23424}"/>
              </a:ext>
            </a:extLst>
          </p:cNvPr>
          <p:cNvCxnSpPr>
            <a:cxnSpLocks/>
            <a:stCxn id="18" idx="0"/>
            <a:endCxn id="16" idx="4"/>
          </p:cNvCxnSpPr>
          <p:nvPr/>
        </p:nvCxnSpPr>
        <p:spPr>
          <a:xfrm flipV="1">
            <a:off x="2114529" y="4149654"/>
            <a:ext cx="1333236" cy="6544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EBF0D584-AC68-A541-9C7D-22F543E010CB}"/>
              </a:ext>
            </a:extLst>
          </p:cNvPr>
          <p:cNvCxnSpPr>
            <a:cxnSpLocks/>
            <a:stCxn id="19" idx="0"/>
            <a:endCxn id="16" idx="4"/>
          </p:cNvCxnSpPr>
          <p:nvPr/>
        </p:nvCxnSpPr>
        <p:spPr>
          <a:xfrm flipV="1">
            <a:off x="3004729" y="4149654"/>
            <a:ext cx="443036" cy="6544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A789D1D5-6B95-EB45-9A45-B155E3F1645B}"/>
              </a:ext>
            </a:extLst>
          </p:cNvPr>
          <p:cNvCxnSpPr>
            <a:cxnSpLocks/>
            <a:stCxn id="18" idx="0"/>
            <a:endCxn id="15" idx="4"/>
          </p:cNvCxnSpPr>
          <p:nvPr/>
        </p:nvCxnSpPr>
        <p:spPr>
          <a:xfrm flipV="1">
            <a:off x="2114529" y="4149654"/>
            <a:ext cx="416907" cy="6544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B8E7A7EE-40CC-B048-B0B2-397B73C0A485}"/>
              </a:ext>
            </a:extLst>
          </p:cNvPr>
          <p:cNvCxnSpPr>
            <a:cxnSpLocks/>
            <a:stCxn id="19" idx="0"/>
            <a:endCxn id="15" idx="4"/>
          </p:cNvCxnSpPr>
          <p:nvPr/>
        </p:nvCxnSpPr>
        <p:spPr>
          <a:xfrm flipH="1" flipV="1">
            <a:off x="2531436" y="4149654"/>
            <a:ext cx="473293" cy="6544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1887755C-E103-AF40-B938-B46AE6B6B924}"/>
              </a:ext>
            </a:extLst>
          </p:cNvPr>
          <p:cNvCxnSpPr>
            <a:cxnSpLocks/>
            <a:stCxn id="18" idx="0"/>
            <a:endCxn id="14" idx="4"/>
          </p:cNvCxnSpPr>
          <p:nvPr/>
        </p:nvCxnSpPr>
        <p:spPr>
          <a:xfrm flipH="1" flipV="1">
            <a:off x="1633959" y="4148345"/>
            <a:ext cx="480570" cy="6557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8DEA699A-BB49-444C-8A8E-E7212C25CE2D}"/>
              </a:ext>
            </a:extLst>
          </p:cNvPr>
          <p:cNvCxnSpPr>
            <a:cxnSpLocks/>
            <a:stCxn id="18" idx="0"/>
            <a:endCxn id="13" idx="4"/>
          </p:cNvCxnSpPr>
          <p:nvPr/>
        </p:nvCxnSpPr>
        <p:spPr>
          <a:xfrm flipH="1" flipV="1">
            <a:off x="717630" y="4148345"/>
            <a:ext cx="1396899" cy="6557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07913B71-5CA8-D444-ACA2-96983B1397B2}"/>
              </a:ext>
            </a:extLst>
          </p:cNvPr>
          <p:cNvCxnSpPr>
            <a:cxnSpLocks/>
            <a:stCxn id="19" idx="0"/>
            <a:endCxn id="14" idx="4"/>
          </p:cNvCxnSpPr>
          <p:nvPr/>
        </p:nvCxnSpPr>
        <p:spPr>
          <a:xfrm flipH="1" flipV="1">
            <a:off x="1633959" y="4148345"/>
            <a:ext cx="1370770" cy="6557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8D93E035-81B7-764D-AE64-135FE3967FD5}"/>
              </a:ext>
            </a:extLst>
          </p:cNvPr>
          <p:cNvCxnSpPr>
            <a:cxnSpLocks/>
            <a:stCxn id="19" idx="0"/>
            <a:endCxn id="13" idx="4"/>
          </p:cNvCxnSpPr>
          <p:nvPr/>
        </p:nvCxnSpPr>
        <p:spPr>
          <a:xfrm flipH="1" flipV="1">
            <a:off x="717630" y="4148345"/>
            <a:ext cx="2287099" cy="6557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4141D276-95E8-CF4C-93F8-88D69A2E60E1}"/>
              </a:ext>
            </a:extLst>
          </p:cNvPr>
          <p:cNvCxnSpPr>
            <a:cxnSpLocks/>
            <a:stCxn id="13" idx="0"/>
            <a:endCxn id="11" idx="4"/>
          </p:cNvCxnSpPr>
          <p:nvPr/>
        </p:nvCxnSpPr>
        <p:spPr>
          <a:xfrm flipV="1">
            <a:off x="717630" y="2772601"/>
            <a:ext cx="897477" cy="6557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A21FBF14-8D6E-DA46-A377-A1F6909BD630}"/>
              </a:ext>
            </a:extLst>
          </p:cNvPr>
          <p:cNvCxnSpPr>
            <a:cxnSpLocks/>
            <a:stCxn id="14" idx="0"/>
            <a:endCxn id="11" idx="4"/>
          </p:cNvCxnSpPr>
          <p:nvPr/>
        </p:nvCxnSpPr>
        <p:spPr>
          <a:xfrm flipH="1" flipV="1">
            <a:off x="1615107" y="2772601"/>
            <a:ext cx="18852" cy="6557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D7B34AE3-C636-044E-8E03-779AAA6CF917}"/>
              </a:ext>
            </a:extLst>
          </p:cNvPr>
          <p:cNvCxnSpPr>
            <a:cxnSpLocks/>
            <a:stCxn id="13" idx="0"/>
            <a:endCxn id="12" idx="4"/>
          </p:cNvCxnSpPr>
          <p:nvPr/>
        </p:nvCxnSpPr>
        <p:spPr>
          <a:xfrm flipV="1">
            <a:off x="717630" y="2772601"/>
            <a:ext cx="1813806" cy="6557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8" name="Straight Arrow Connector 77">
            <a:extLst>
              <a:ext uri="{FF2B5EF4-FFF2-40B4-BE49-F238E27FC236}">
                <a16:creationId xmlns:a16="http://schemas.microsoft.com/office/drawing/2014/main" id="{2AC9B859-838F-644C-8D95-931B9A318765}"/>
              </a:ext>
            </a:extLst>
          </p:cNvPr>
          <p:cNvCxnSpPr>
            <a:cxnSpLocks/>
            <a:stCxn id="14" idx="0"/>
            <a:endCxn id="12" idx="4"/>
          </p:cNvCxnSpPr>
          <p:nvPr/>
        </p:nvCxnSpPr>
        <p:spPr>
          <a:xfrm flipV="1">
            <a:off x="1633959" y="2772601"/>
            <a:ext cx="897477" cy="6557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2" name="Straight Arrow Connector 81">
            <a:extLst>
              <a:ext uri="{FF2B5EF4-FFF2-40B4-BE49-F238E27FC236}">
                <a16:creationId xmlns:a16="http://schemas.microsoft.com/office/drawing/2014/main" id="{9E887452-C301-1046-BAF2-B7BAA890423F}"/>
              </a:ext>
            </a:extLst>
          </p:cNvPr>
          <p:cNvCxnSpPr>
            <a:cxnSpLocks/>
            <a:stCxn id="15" idx="0"/>
            <a:endCxn id="11" idx="4"/>
          </p:cNvCxnSpPr>
          <p:nvPr/>
        </p:nvCxnSpPr>
        <p:spPr>
          <a:xfrm flipH="1" flipV="1">
            <a:off x="1615107" y="2772601"/>
            <a:ext cx="916329" cy="6570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5" name="Straight Arrow Connector 84">
            <a:extLst>
              <a:ext uri="{FF2B5EF4-FFF2-40B4-BE49-F238E27FC236}">
                <a16:creationId xmlns:a16="http://schemas.microsoft.com/office/drawing/2014/main" id="{6D32A922-87C6-704A-B8F2-47BB5E5BA742}"/>
              </a:ext>
            </a:extLst>
          </p:cNvPr>
          <p:cNvCxnSpPr>
            <a:cxnSpLocks/>
            <a:stCxn id="15" idx="0"/>
            <a:endCxn id="12" idx="4"/>
          </p:cNvCxnSpPr>
          <p:nvPr/>
        </p:nvCxnSpPr>
        <p:spPr>
          <a:xfrm flipV="1">
            <a:off x="2531436" y="2772601"/>
            <a:ext cx="0" cy="6570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8" name="Straight Arrow Connector 87">
            <a:extLst>
              <a:ext uri="{FF2B5EF4-FFF2-40B4-BE49-F238E27FC236}">
                <a16:creationId xmlns:a16="http://schemas.microsoft.com/office/drawing/2014/main" id="{0BE15045-DDCC-B640-BC4D-AE77DE900002}"/>
              </a:ext>
            </a:extLst>
          </p:cNvPr>
          <p:cNvCxnSpPr>
            <a:cxnSpLocks/>
            <a:stCxn id="16" idx="0"/>
            <a:endCxn id="11" idx="4"/>
          </p:cNvCxnSpPr>
          <p:nvPr/>
        </p:nvCxnSpPr>
        <p:spPr>
          <a:xfrm flipH="1" flipV="1">
            <a:off x="1615107" y="2772601"/>
            <a:ext cx="1832658" cy="6570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1" name="Straight Arrow Connector 90">
            <a:extLst>
              <a:ext uri="{FF2B5EF4-FFF2-40B4-BE49-F238E27FC236}">
                <a16:creationId xmlns:a16="http://schemas.microsoft.com/office/drawing/2014/main" id="{7DBF1961-E09F-C840-B99C-A6355BCEAA1F}"/>
              </a:ext>
            </a:extLst>
          </p:cNvPr>
          <p:cNvCxnSpPr>
            <a:cxnSpLocks/>
            <a:stCxn id="16" idx="0"/>
            <a:endCxn id="12" idx="4"/>
          </p:cNvCxnSpPr>
          <p:nvPr/>
        </p:nvCxnSpPr>
        <p:spPr>
          <a:xfrm flipH="1" flipV="1">
            <a:off x="2531436" y="2772601"/>
            <a:ext cx="916329" cy="6570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4832287B-1B0A-E448-9FD6-D23896ABDD98}"/>
              </a:ext>
            </a:extLst>
          </p:cNvPr>
          <p:cNvCxnSpPr>
            <a:cxnSpLocks/>
            <a:stCxn id="11" idx="4"/>
            <a:endCxn id="13" idx="0"/>
          </p:cNvCxnSpPr>
          <p:nvPr/>
        </p:nvCxnSpPr>
        <p:spPr>
          <a:xfrm flipH="1">
            <a:off x="717630" y="2772601"/>
            <a:ext cx="897477" cy="65574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03" name="Straight Arrow Connector 102">
            <a:extLst>
              <a:ext uri="{FF2B5EF4-FFF2-40B4-BE49-F238E27FC236}">
                <a16:creationId xmlns:a16="http://schemas.microsoft.com/office/drawing/2014/main" id="{6704754A-F55B-6E48-9ED7-95B9F0449BF2}"/>
              </a:ext>
            </a:extLst>
          </p:cNvPr>
          <p:cNvCxnSpPr>
            <a:cxnSpLocks/>
            <a:stCxn id="11" idx="4"/>
            <a:endCxn id="14" idx="0"/>
          </p:cNvCxnSpPr>
          <p:nvPr/>
        </p:nvCxnSpPr>
        <p:spPr>
          <a:xfrm>
            <a:off x="1615107" y="2772601"/>
            <a:ext cx="18852" cy="65574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06" name="Straight Arrow Connector 105">
            <a:extLst>
              <a:ext uri="{FF2B5EF4-FFF2-40B4-BE49-F238E27FC236}">
                <a16:creationId xmlns:a16="http://schemas.microsoft.com/office/drawing/2014/main" id="{2286AA0C-2B7E-1944-9973-D51431B887F3}"/>
              </a:ext>
            </a:extLst>
          </p:cNvPr>
          <p:cNvCxnSpPr>
            <a:cxnSpLocks/>
            <a:stCxn id="11" idx="4"/>
            <a:endCxn id="15" idx="0"/>
          </p:cNvCxnSpPr>
          <p:nvPr/>
        </p:nvCxnSpPr>
        <p:spPr>
          <a:xfrm>
            <a:off x="1615107" y="2772601"/>
            <a:ext cx="916329" cy="65705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10" name="Straight Arrow Connector 109">
            <a:extLst>
              <a:ext uri="{FF2B5EF4-FFF2-40B4-BE49-F238E27FC236}">
                <a16:creationId xmlns:a16="http://schemas.microsoft.com/office/drawing/2014/main" id="{18FCD4C9-1E2B-C745-A33F-1D4EA0274D63}"/>
              </a:ext>
            </a:extLst>
          </p:cNvPr>
          <p:cNvCxnSpPr>
            <a:cxnSpLocks/>
            <a:stCxn id="11" idx="4"/>
            <a:endCxn id="16" idx="0"/>
          </p:cNvCxnSpPr>
          <p:nvPr/>
        </p:nvCxnSpPr>
        <p:spPr>
          <a:xfrm>
            <a:off x="1615107" y="2772601"/>
            <a:ext cx="1832658" cy="65705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13" name="Straight Arrow Connector 112">
            <a:extLst>
              <a:ext uri="{FF2B5EF4-FFF2-40B4-BE49-F238E27FC236}">
                <a16:creationId xmlns:a16="http://schemas.microsoft.com/office/drawing/2014/main" id="{83C9BE56-A883-BE4D-832D-C8058476DD82}"/>
              </a:ext>
            </a:extLst>
          </p:cNvPr>
          <p:cNvCxnSpPr>
            <a:cxnSpLocks/>
            <a:stCxn id="12" idx="4"/>
            <a:endCxn id="13" idx="0"/>
          </p:cNvCxnSpPr>
          <p:nvPr/>
        </p:nvCxnSpPr>
        <p:spPr>
          <a:xfrm flipH="1">
            <a:off x="717630" y="2772601"/>
            <a:ext cx="1813806" cy="65574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16" name="Straight Arrow Connector 115">
            <a:extLst>
              <a:ext uri="{FF2B5EF4-FFF2-40B4-BE49-F238E27FC236}">
                <a16:creationId xmlns:a16="http://schemas.microsoft.com/office/drawing/2014/main" id="{96041199-4B32-454C-8E3C-0A525C9CB060}"/>
              </a:ext>
            </a:extLst>
          </p:cNvPr>
          <p:cNvCxnSpPr>
            <a:cxnSpLocks/>
            <a:stCxn id="12" idx="4"/>
            <a:endCxn id="14" idx="0"/>
          </p:cNvCxnSpPr>
          <p:nvPr/>
        </p:nvCxnSpPr>
        <p:spPr>
          <a:xfrm flipH="1">
            <a:off x="1633959" y="2772601"/>
            <a:ext cx="897477" cy="65574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19" name="Straight Arrow Connector 118">
            <a:extLst>
              <a:ext uri="{FF2B5EF4-FFF2-40B4-BE49-F238E27FC236}">
                <a16:creationId xmlns:a16="http://schemas.microsoft.com/office/drawing/2014/main" id="{06F68F4C-4F6A-9740-BAB5-E382538115DF}"/>
              </a:ext>
            </a:extLst>
          </p:cNvPr>
          <p:cNvCxnSpPr>
            <a:cxnSpLocks/>
            <a:stCxn id="12" idx="4"/>
            <a:endCxn id="15" idx="0"/>
          </p:cNvCxnSpPr>
          <p:nvPr/>
        </p:nvCxnSpPr>
        <p:spPr>
          <a:xfrm>
            <a:off x="2531436" y="2772601"/>
            <a:ext cx="0" cy="65705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22" name="Straight Arrow Connector 121">
            <a:extLst>
              <a:ext uri="{FF2B5EF4-FFF2-40B4-BE49-F238E27FC236}">
                <a16:creationId xmlns:a16="http://schemas.microsoft.com/office/drawing/2014/main" id="{AF02EF21-3462-F144-A735-FED769C3C24F}"/>
              </a:ext>
            </a:extLst>
          </p:cNvPr>
          <p:cNvCxnSpPr>
            <a:cxnSpLocks/>
            <a:stCxn id="12" idx="4"/>
            <a:endCxn id="16" idx="0"/>
          </p:cNvCxnSpPr>
          <p:nvPr/>
        </p:nvCxnSpPr>
        <p:spPr>
          <a:xfrm>
            <a:off x="2531436" y="2772601"/>
            <a:ext cx="916329" cy="65705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25" name="Straight Arrow Connector 124">
            <a:extLst>
              <a:ext uri="{FF2B5EF4-FFF2-40B4-BE49-F238E27FC236}">
                <a16:creationId xmlns:a16="http://schemas.microsoft.com/office/drawing/2014/main" id="{AD33D3DF-5193-C741-92FF-11ABDDB6463C}"/>
              </a:ext>
            </a:extLst>
          </p:cNvPr>
          <p:cNvCxnSpPr>
            <a:cxnSpLocks/>
            <a:stCxn id="13" idx="4"/>
            <a:endCxn id="17" idx="0"/>
          </p:cNvCxnSpPr>
          <p:nvPr/>
        </p:nvCxnSpPr>
        <p:spPr>
          <a:xfrm>
            <a:off x="717630" y="4148345"/>
            <a:ext cx="480570" cy="65574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28" name="Straight Arrow Connector 127">
            <a:extLst>
              <a:ext uri="{FF2B5EF4-FFF2-40B4-BE49-F238E27FC236}">
                <a16:creationId xmlns:a16="http://schemas.microsoft.com/office/drawing/2014/main" id="{E0F890D0-B6C7-5342-BAC6-ADA4D3574AD3}"/>
              </a:ext>
            </a:extLst>
          </p:cNvPr>
          <p:cNvCxnSpPr>
            <a:cxnSpLocks/>
            <a:stCxn id="14" idx="4"/>
            <a:endCxn id="18" idx="0"/>
          </p:cNvCxnSpPr>
          <p:nvPr/>
        </p:nvCxnSpPr>
        <p:spPr>
          <a:xfrm>
            <a:off x="1633959" y="4148345"/>
            <a:ext cx="480570" cy="65574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31" name="Straight Arrow Connector 130">
            <a:extLst>
              <a:ext uri="{FF2B5EF4-FFF2-40B4-BE49-F238E27FC236}">
                <a16:creationId xmlns:a16="http://schemas.microsoft.com/office/drawing/2014/main" id="{1C82ECB9-1E0D-244F-A7BC-87D2E5818005}"/>
              </a:ext>
            </a:extLst>
          </p:cNvPr>
          <p:cNvCxnSpPr>
            <a:cxnSpLocks/>
            <a:stCxn id="15" idx="4"/>
            <a:endCxn id="19" idx="0"/>
          </p:cNvCxnSpPr>
          <p:nvPr/>
        </p:nvCxnSpPr>
        <p:spPr>
          <a:xfrm>
            <a:off x="2531436" y="4149654"/>
            <a:ext cx="473293" cy="65443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34" name="Straight Arrow Connector 133">
            <a:extLst>
              <a:ext uri="{FF2B5EF4-FFF2-40B4-BE49-F238E27FC236}">
                <a16:creationId xmlns:a16="http://schemas.microsoft.com/office/drawing/2014/main" id="{DE7477B9-1AD6-BA4E-A914-2925D41509A6}"/>
              </a:ext>
            </a:extLst>
          </p:cNvPr>
          <p:cNvCxnSpPr>
            <a:cxnSpLocks/>
            <a:stCxn id="16" idx="4"/>
            <a:endCxn id="19" idx="0"/>
          </p:cNvCxnSpPr>
          <p:nvPr/>
        </p:nvCxnSpPr>
        <p:spPr>
          <a:xfrm flipH="1">
            <a:off x="3004729" y="4149654"/>
            <a:ext cx="443036" cy="65443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37" name="Straight Arrow Connector 136">
            <a:extLst>
              <a:ext uri="{FF2B5EF4-FFF2-40B4-BE49-F238E27FC236}">
                <a16:creationId xmlns:a16="http://schemas.microsoft.com/office/drawing/2014/main" id="{C7D2FA15-6DCD-AD4B-A05C-F24DD0693839}"/>
              </a:ext>
            </a:extLst>
          </p:cNvPr>
          <p:cNvCxnSpPr>
            <a:cxnSpLocks/>
            <a:stCxn id="13" idx="4"/>
            <a:endCxn id="18" idx="0"/>
          </p:cNvCxnSpPr>
          <p:nvPr/>
        </p:nvCxnSpPr>
        <p:spPr>
          <a:xfrm>
            <a:off x="717630" y="4148345"/>
            <a:ext cx="1396899" cy="65574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0" name="Straight Arrow Connector 139">
            <a:extLst>
              <a:ext uri="{FF2B5EF4-FFF2-40B4-BE49-F238E27FC236}">
                <a16:creationId xmlns:a16="http://schemas.microsoft.com/office/drawing/2014/main" id="{54F0FC7C-7924-A24A-A2A9-A9E337CC461B}"/>
              </a:ext>
            </a:extLst>
          </p:cNvPr>
          <p:cNvCxnSpPr>
            <a:cxnSpLocks/>
            <a:stCxn id="13" idx="4"/>
            <a:endCxn id="19" idx="0"/>
          </p:cNvCxnSpPr>
          <p:nvPr/>
        </p:nvCxnSpPr>
        <p:spPr>
          <a:xfrm>
            <a:off x="717630" y="4148345"/>
            <a:ext cx="2287099" cy="65574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3" name="Straight Arrow Connector 142">
            <a:extLst>
              <a:ext uri="{FF2B5EF4-FFF2-40B4-BE49-F238E27FC236}">
                <a16:creationId xmlns:a16="http://schemas.microsoft.com/office/drawing/2014/main" id="{E7E950FD-8B16-5749-A13E-A058FDB1687D}"/>
              </a:ext>
            </a:extLst>
          </p:cNvPr>
          <p:cNvCxnSpPr>
            <a:cxnSpLocks/>
            <a:stCxn id="14" idx="4"/>
            <a:endCxn id="17" idx="0"/>
          </p:cNvCxnSpPr>
          <p:nvPr/>
        </p:nvCxnSpPr>
        <p:spPr>
          <a:xfrm flipH="1">
            <a:off x="1198200" y="4148345"/>
            <a:ext cx="435759" cy="65574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6" name="Straight Arrow Connector 145">
            <a:extLst>
              <a:ext uri="{FF2B5EF4-FFF2-40B4-BE49-F238E27FC236}">
                <a16:creationId xmlns:a16="http://schemas.microsoft.com/office/drawing/2014/main" id="{CEEFF1D8-F8DE-654B-9896-4E760C726059}"/>
              </a:ext>
            </a:extLst>
          </p:cNvPr>
          <p:cNvCxnSpPr>
            <a:cxnSpLocks/>
            <a:stCxn id="14" idx="4"/>
            <a:endCxn id="19" idx="0"/>
          </p:cNvCxnSpPr>
          <p:nvPr/>
        </p:nvCxnSpPr>
        <p:spPr>
          <a:xfrm>
            <a:off x="1633959" y="4148345"/>
            <a:ext cx="1370770" cy="65574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57" name="Straight Arrow Connector 156">
            <a:extLst>
              <a:ext uri="{FF2B5EF4-FFF2-40B4-BE49-F238E27FC236}">
                <a16:creationId xmlns:a16="http://schemas.microsoft.com/office/drawing/2014/main" id="{FA6C3D84-D7FD-AF4A-A6E1-8A2DBD8E00C3}"/>
              </a:ext>
            </a:extLst>
          </p:cNvPr>
          <p:cNvCxnSpPr>
            <a:cxnSpLocks/>
            <a:stCxn id="15" idx="4"/>
            <a:endCxn id="18" idx="0"/>
          </p:cNvCxnSpPr>
          <p:nvPr/>
        </p:nvCxnSpPr>
        <p:spPr>
          <a:xfrm flipH="1">
            <a:off x="2114529" y="4149654"/>
            <a:ext cx="416907" cy="65443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60" name="Straight Arrow Connector 159">
            <a:extLst>
              <a:ext uri="{FF2B5EF4-FFF2-40B4-BE49-F238E27FC236}">
                <a16:creationId xmlns:a16="http://schemas.microsoft.com/office/drawing/2014/main" id="{4BDE4BAD-DCFC-0949-AEF9-B85240CBCB48}"/>
              </a:ext>
            </a:extLst>
          </p:cNvPr>
          <p:cNvCxnSpPr>
            <a:cxnSpLocks/>
            <a:stCxn id="16" idx="4"/>
            <a:endCxn id="18" idx="0"/>
          </p:cNvCxnSpPr>
          <p:nvPr/>
        </p:nvCxnSpPr>
        <p:spPr>
          <a:xfrm flipH="1">
            <a:off x="2114529" y="4149654"/>
            <a:ext cx="1333236" cy="65443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63" name="Straight Arrow Connector 162">
            <a:extLst>
              <a:ext uri="{FF2B5EF4-FFF2-40B4-BE49-F238E27FC236}">
                <a16:creationId xmlns:a16="http://schemas.microsoft.com/office/drawing/2014/main" id="{7A99CBAA-0767-3545-A893-D94D774E9066}"/>
              </a:ext>
            </a:extLst>
          </p:cNvPr>
          <p:cNvCxnSpPr>
            <a:cxnSpLocks/>
            <a:stCxn id="16" idx="4"/>
            <a:endCxn id="17" idx="0"/>
          </p:cNvCxnSpPr>
          <p:nvPr/>
        </p:nvCxnSpPr>
        <p:spPr>
          <a:xfrm flipH="1">
            <a:off x="1198200" y="4149654"/>
            <a:ext cx="2249565" cy="65443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66" name="Straight Arrow Connector 165">
            <a:extLst>
              <a:ext uri="{FF2B5EF4-FFF2-40B4-BE49-F238E27FC236}">
                <a16:creationId xmlns:a16="http://schemas.microsoft.com/office/drawing/2014/main" id="{435E8187-D74E-FA42-BD2C-1D55B42EFA12}"/>
              </a:ext>
            </a:extLst>
          </p:cNvPr>
          <p:cNvCxnSpPr>
            <a:cxnSpLocks/>
            <a:stCxn id="15" idx="4"/>
            <a:endCxn id="17" idx="0"/>
          </p:cNvCxnSpPr>
          <p:nvPr/>
        </p:nvCxnSpPr>
        <p:spPr>
          <a:xfrm flipH="1">
            <a:off x="1198200" y="4149654"/>
            <a:ext cx="1333236" cy="65443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69" name="TextBox 168">
            <a:extLst>
              <a:ext uri="{FF2B5EF4-FFF2-40B4-BE49-F238E27FC236}">
                <a16:creationId xmlns:a16="http://schemas.microsoft.com/office/drawing/2014/main" id="{26B1666E-CFD7-4A4A-8594-BDE460A45F85}"/>
              </a:ext>
            </a:extLst>
          </p:cNvPr>
          <p:cNvSpPr txBox="1"/>
          <p:nvPr/>
        </p:nvSpPr>
        <p:spPr>
          <a:xfrm>
            <a:off x="5590572" y="2511706"/>
            <a:ext cx="4514127" cy="3416320"/>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Backpropagation algorithm: </a:t>
            </a:r>
          </a:p>
          <a:p>
            <a:endParaRPr lang="en-US" sz="2400" b="1" dirty="0">
              <a:latin typeface="Times New Roman" panose="02020603050405020304" pitchFamily="18" charset="0"/>
              <a:cs typeface="Times New Roman" panose="02020603050405020304" pitchFamily="18" charset="0"/>
            </a:endParaRPr>
          </a:p>
          <a:p>
            <a:pPr marL="342900" indent="-342900">
              <a:buAutoNum type="arabicPeriod"/>
            </a:pPr>
            <a:r>
              <a:rPr lang="en-US" sz="2400" dirty="0">
                <a:latin typeface="Times New Roman" panose="02020603050405020304" pitchFamily="18" charset="0"/>
                <a:cs typeface="Times New Roman" panose="02020603050405020304" pitchFamily="18" charset="0"/>
              </a:rPr>
              <a:t>Take the derivative(gradient) of the loss with respect to each parameter.</a:t>
            </a:r>
          </a:p>
          <a:p>
            <a:pPr marL="342900" indent="-342900">
              <a:buAutoNum type="arabicPeriod" startAt="2"/>
            </a:pPr>
            <a:r>
              <a:rPr lang="en-US" sz="2400" dirty="0">
                <a:latin typeface="Times New Roman" panose="02020603050405020304" pitchFamily="18" charset="0"/>
                <a:cs typeface="Times New Roman" panose="02020603050405020304" pitchFamily="18" charset="0"/>
              </a:rPr>
              <a:t>Shift parameters in order to minimize loss</a:t>
            </a:r>
          </a:p>
          <a:p>
            <a:pPr marL="342900" indent="-342900">
              <a:buAutoNum type="arabicPeriod"/>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170" name="TextBox 169">
            <a:extLst>
              <a:ext uri="{FF2B5EF4-FFF2-40B4-BE49-F238E27FC236}">
                <a16:creationId xmlns:a16="http://schemas.microsoft.com/office/drawing/2014/main" id="{B031A14F-D0AF-6F4B-AB1A-CE5323117150}"/>
              </a:ext>
            </a:extLst>
          </p:cNvPr>
          <p:cNvSpPr txBox="1"/>
          <p:nvPr/>
        </p:nvSpPr>
        <p:spPr>
          <a:xfrm>
            <a:off x="553448" y="2221387"/>
            <a:ext cx="402330" cy="369332"/>
          </a:xfrm>
          <a:prstGeom prst="rect">
            <a:avLst/>
          </a:prstGeom>
          <a:noFill/>
        </p:spPr>
        <p:txBody>
          <a:bodyPr wrap="square" rtlCol="0">
            <a:spAutoFit/>
          </a:bodyPr>
          <a:lstStyle/>
          <a:p>
            <a:r>
              <a:rPr lang="en-US" dirty="0"/>
              <a:t>y</a:t>
            </a:r>
          </a:p>
        </p:txBody>
      </p:sp>
      <p:sp>
        <p:nvSpPr>
          <p:cNvPr id="172" name="TextBox 171">
            <a:extLst>
              <a:ext uri="{FF2B5EF4-FFF2-40B4-BE49-F238E27FC236}">
                <a16:creationId xmlns:a16="http://schemas.microsoft.com/office/drawing/2014/main" id="{9745C0DE-D96F-C54C-B47D-33E1D26F888B}"/>
              </a:ext>
            </a:extLst>
          </p:cNvPr>
          <p:cNvSpPr txBox="1"/>
          <p:nvPr/>
        </p:nvSpPr>
        <p:spPr>
          <a:xfrm>
            <a:off x="349941" y="4979423"/>
            <a:ext cx="402330" cy="369332"/>
          </a:xfrm>
          <a:prstGeom prst="rect">
            <a:avLst/>
          </a:prstGeom>
          <a:noFill/>
        </p:spPr>
        <p:txBody>
          <a:bodyPr wrap="square" rtlCol="0">
            <a:spAutoFit/>
          </a:bodyPr>
          <a:lstStyle/>
          <a:p>
            <a:r>
              <a:rPr lang="en-US" dirty="0"/>
              <a:t>x</a:t>
            </a:r>
          </a:p>
        </p:txBody>
      </p:sp>
      <p:sp>
        <p:nvSpPr>
          <p:cNvPr id="3" name="Slide Number Placeholder 3">
            <a:extLst>
              <a:ext uri="{FF2B5EF4-FFF2-40B4-BE49-F238E27FC236}">
                <a16:creationId xmlns:a16="http://schemas.microsoft.com/office/drawing/2014/main" id="{82E7DD6E-AE84-82BA-9272-53A4F322F973}"/>
              </a:ext>
            </a:extLst>
          </p:cNvPr>
          <p:cNvSpPr txBox="1">
            <a:spLocks/>
          </p:cNvSpPr>
          <p:nvPr/>
        </p:nvSpPr>
        <p:spPr>
          <a:xfrm>
            <a:off x="4549" y="617114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30</a:t>
            </a:fld>
            <a:endParaRPr lang="en-US" dirty="0"/>
          </a:p>
        </p:txBody>
      </p:sp>
      <p:sp>
        <p:nvSpPr>
          <p:cNvPr id="59" name="TextBox 58">
            <a:extLst>
              <a:ext uri="{FF2B5EF4-FFF2-40B4-BE49-F238E27FC236}">
                <a16:creationId xmlns:a16="http://schemas.microsoft.com/office/drawing/2014/main" id="{598422AB-2B83-6C4D-9919-6BAE62647F28}"/>
              </a:ext>
            </a:extLst>
          </p:cNvPr>
          <p:cNvSpPr txBox="1"/>
          <p:nvPr/>
        </p:nvSpPr>
        <p:spPr>
          <a:xfrm>
            <a:off x="717630" y="5603889"/>
            <a:ext cx="5102963"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[Source: </a:t>
            </a:r>
            <a:r>
              <a:rPr lang="en-IN" sz="1000" dirty="0">
                <a:latin typeface="Times New Roman" panose="02020603050405020304" pitchFamily="18" charset="0"/>
                <a:cs typeface="Times New Roman" panose="02020603050405020304" pitchFamily="18" charset="0"/>
                <a:hlinkClick r:id="rId2"/>
              </a:rPr>
              <a:t>https://tinyurl.com/3pawnch9</a:t>
            </a:r>
            <a:r>
              <a:rPr lang="en-IN" sz="1000" dirty="0">
                <a:latin typeface="Times New Roman" panose="02020603050405020304" pitchFamily="18" charset="0"/>
                <a:cs typeface="Times New Roman" panose="02020603050405020304" pitchFamily="18" charset="0"/>
              </a:rPr>
              <a:t> ]</a:t>
            </a:r>
            <a:endParaRPr lang="en-CA" sz="1000" dirty="0"/>
          </a:p>
        </p:txBody>
      </p:sp>
    </p:spTree>
    <p:extLst>
      <p:ext uri="{BB962C8B-B14F-4D97-AF65-F5344CB8AC3E}">
        <p14:creationId xmlns:p14="http://schemas.microsoft.com/office/powerpoint/2010/main" val="328891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0C44-CE67-47D3-8BA0-3A4AD89F6DC7}"/>
              </a:ext>
            </a:extLst>
          </p:cNvPr>
          <p:cNvSpPr>
            <a:spLocks noGrp="1"/>
          </p:cNvSpPr>
          <p:nvPr>
            <p:ph type="title"/>
          </p:nvPr>
        </p:nvSpPr>
        <p:spPr>
          <a:xfrm>
            <a:off x="903161" y="-158431"/>
            <a:ext cx="10515600" cy="1076866"/>
          </a:xfrm>
        </p:spPr>
        <p:txBody>
          <a:bodyPr>
            <a:normAutofit/>
          </a:bodyPr>
          <a:lstStyle/>
          <a:p>
            <a:pPr algn="ctr"/>
            <a:r>
              <a:rPr lang="en-US" sz="3600" b="1" dirty="0">
                <a:latin typeface="Times New Roman" panose="02020603050405020304" pitchFamily="18" charset="0"/>
                <a:cs typeface="Times New Roman" panose="02020603050405020304" pitchFamily="18" charset="0"/>
              </a:rPr>
              <a:t>RNNs: Backpropagation Through Time</a:t>
            </a:r>
          </a:p>
        </p:txBody>
      </p:sp>
      <p:sp>
        <p:nvSpPr>
          <p:cNvPr id="5" name="Oval 4">
            <a:extLst>
              <a:ext uri="{FF2B5EF4-FFF2-40B4-BE49-F238E27FC236}">
                <a16:creationId xmlns:a16="http://schemas.microsoft.com/office/drawing/2014/main" id="{5A6BB027-45CD-A648-9AC5-39C32415E062}"/>
              </a:ext>
            </a:extLst>
          </p:cNvPr>
          <p:cNvSpPr/>
          <p:nvPr/>
        </p:nvSpPr>
        <p:spPr>
          <a:xfrm>
            <a:off x="2350884" y="2828133"/>
            <a:ext cx="651510" cy="674372"/>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ln w="0"/>
                <a:solidFill>
                  <a:schemeClr val="tx1"/>
                </a:solidFill>
                <a:effectLst>
                  <a:outerShdw blurRad="38100" dist="19050" dir="2700000" algn="tl" rotWithShape="0">
                    <a:schemeClr val="dk1">
                      <a:alpha val="40000"/>
                    </a:schemeClr>
                  </a:outerShdw>
                </a:effectLst>
              </a:rPr>
              <a:t>Yt</a:t>
            </a:r>
            <a:endParaRPr lang="en-US" i="1" dirty="0">
              <a:ln w="0"/>
              <a:solidFill>
                <a:schemeClr val="tx1"/>
              </a:solidFill>
              <a:effectLst>
                <a:outerShdw blurRad="38100" dist="19050" dir="2700000" algn="tl" rotWithShape="0">
                  <a:schemeClr val="dk1">
                    <a:alpha val="40000"/>
                  </a:schemeClr>
                </a:outerShdw>
              </a:effectLst>
            </a:endParaRPr>
          </a:p>
        </p:txBody>
      </p:sp>
      <p:sp>
        <p:nvSpPr>
          <p:cNvPr id="6" name="Rounded Rectangle 5">
            <a:extLst>
              <a:ext uri="{FF2B5EF4-FFF2-40B4-BE49-F238E27FC236}">
                <a16:creationId xmlns:a16="http://schemas.microsoft.com/office/drawing/2014/main" id="{3BD7E749-B233-5E4C-9ED3-BD980228579A}"/>
              </a:ext>
            </a:extLst>
          </p:cNvPr>
          <p:cNvSpPr/>
          <p:nvPr/>
        </p:nvSpPr>
        <p:spPr>
          <a:xfrm>
            <a:off x="2219439" y="4075596"/>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RNN</a:t>
            </a:r>
            <a:endParaRPr lang="en-US" dirty="0">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4B235CBF-2D56-1840-B5C5-57FFB097CBC4}"/>
              </a:ext>
            </a:extLst>
          </p:cNvPr>
          <p:cNvCxnSpPr/>
          <p:nvPr/>
        </p:nvCxnSpPr>
        <p:spPr>
          <a:xfrm>
            <a:off x="3133839" y="4400954"/>
            <a:ext cx="508635" cy="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EAECBE2-B925-784C-B5A7-515E23351A14}"/>
              </a:ext>
            </a:extLst>
          </p:cNvPr>
          <p:cNvCxnSpPr>
            <a:cxnSpLocks/>
          </p:cNvCxnSpPr>
          <p:nvPr/>
        </p:nvCxnSpPr>
        <p:spPr>
          <a:xfrm flipV="1">
            <a:off x="3642474" y="3843423"/>
            <a:ext cx="0" cy="557531"/>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9E800DD4-B213-0142-A571-E94EB7B33DE2}"/>
              </a:ext>
            </a:extLst>
          </p:cNvPr>
          <p:cNvCxnSpPr>
            <a:cxnSpLocks/>
          </p:cNvCxnSpPr>
          <p:nvPr/>
        </p:nvCxnSpPr>
        <p:spPr>
          <a:xfrm>
            <a:off x="1733664" y="3843423"/>
            <a:ext cx="1908810" cy="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BA5D937-6E79-C141-B2C3-C96529CD94CC}"/>
              </a:ext>
            </a:extLst>
          </p:cNvPr>
          <p:cNvCxnSpPr>
            <a:cxnSpLocks/>
          </p:cNvCxnSpPr>
          <p:nvPr/>
        </p:nvCxnSpPr>
        <p:spPr>
          <a:xfrm>
            <a:off x="1745093" y="3845329"/>
            <a:ext cx="0" cy="557531"/>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947B8967-238C-B94D-881D-49AC8F6F3A63}"/>
              </a:ext>
            </a:extLst>
          </p:cNvPr>
          <p:cNvCxnSpPr/>
          <p:nvPr/>
        </p:nvCxnSpPr>
        <p:spPr>
          <a:xfrm>
            <a:off x="1745093" y="4400954"/>
            <a:ext cx="4743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329E986-F738-5D46-905F-107B7D703B13}"/>
              </a:ext>
            </a:extLst>
          </p:cNvPr>
          <p:cNvCxnSpPr>
            <a:cxnSpLocks/>
            <a:stCxn id="6" idx="0"/>
            <a:endCxn id="5" idx="4"/>
          </p:cNvCxnSpPr>
          <p:nvPr/>
        </p:nvCxnSpPr>
        <p:spPr>
          <a:xfrm flipV="1">
            <a:off x="2676639" y="3502505"/>
            <a:ext cx="0" cy="5730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74548857-764B-D84C-A022-19AB0FDDC30F}"/>
              </a:ext>
            </a:extLst>
          </p:cNvPr>
          <p:cNvCxnSpPr>
            <a:cxnSpLocks/>
            <a:stCxn id="35" idx="0"/>
            <a:endCxn id="6" idx="2"/>
          </p:cNvCxnSpPr>
          <p:nvPr/>
        </p:nvCxnSpPr>
        <p:spPr>
          <a:xfrm flipH="1" flipV="1">
            <a:off x="2676639" y="4726312"/>
            <a:ext cx="7769" cy="471811"/>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5" name="Oval 34">
            <a:extLst>
              <a:ext uri="{FF2B5EF4-FFF2-40B4-BE49-F238E27FC236}">
                <a16:creationId xmlns:a16="http://schemas.microsoft.com/office/drawing/2014/main" id="{830EEC1D-FEA4-194A-B471-585DE00C9173}"/>
              </a:ext>
            </a:extLst>
          </p:cNvPr>
          <p:cNvSpPr/>
          <p:nvPr/>
        </p:nvSpPr>
        <p:spPr>
          <a:xfrm>
            <a:off x="2358653" y="5198123"/>
            <a:ext cx="651510" cy="67437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Xt</a:t>
            </a:r>
            <a:endParaRPr lang="en-US" i="1" dirty="0"/>
          </a:p>
        </p:txBody>
      </p:sp>
      <p:sp>
        <p:nvSpPr>
          <p:cNvPr id="49" name="Oval 48">
            <a:extLst>
              <a:ext uri="{FF2B5EF4-FFF2-40B4-BE49-F238E27FC236}">
                <a16:creationId xmlns:a16="http://schemas.microsoft.com/office/drawing/2014/main" id="{D014A761-0350-9642-BF1A-BD36D51ADD48}"/>
              </a:ext>
            </a:extLst>
          </p:cNvPr>
          <p:cNvSpPr/>
          <p:nvPr/>
        </p:nvSpPr>
        <p:spPr>
          <a:xfrm>
            <a:off x="4712642" y="2873637"/>
            <a:ext cx="651510" cy="674372"/>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Y0</a:t>
            </a:r>
          </a:p>
        </p:txBody>
      </p:sp>
      <p:sp>
        <p:nvSpPr>
          <p:cNvPr id="50" name="Rounded Rectangle 49">
            <a:extLst>
              <a:ext uri="{FF2B5EF4-FFF2-40B4-BE49-F238E27FC236}">
                <a16:creationId xmlns:a16="http://schemas.microsoft.com/office/drawing/2014/main" id="{148FDCFE-2511-5940-A81C-0096A741AF53}"/>
              </a:ext>
            </a:extLst>
          </p:cNvPr>
          <p:cNvSpPr/>
          <p:nvPr/>
        </p:nvSpPr>
        <p:spPr>
          <a:xfrm>
            <a:off x="4580319" y="4075596"/>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Arrow Connector 55">
            <a:extLst>
              <a:ext uri="{FF2B5EF4-FFF2-40B4-BE49-F238E27FC236}">
                <a16:creationId xmlns:a16="http://schemas.microsoft.com/office/drawing/2014/main" id="{DE052493-38AD-5B4A-8B48-F4E82416F103}"/>
              </a:ext>
            </a:extLst>
          </p:cNvPr>
          <p:cNvCxnSpPr>
            <a:cxnSpLocks/>
            <a:stCxn id="50" idx="0"/>
            <a:endCxn id="49" idx="4"/>
          </p:cNvCxnSpPr>
          <p:nvPr/>
        </p:nvCxnSpPr>
        <p:spPr>
          <a:xfrm flipV="1">
            <a:off x="5037519" y="3548009"/>
            <a:ext cx="878" cy="5275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7" name="Oval 56">
            <a:extLst>
              <a:ext uri="{FF2B5EF4-FFF2-40B4-BE49-F238E27FC236}">
                <a16:creationId xmlns:a16="http://schemas.microsoft.com/office/drawing/2014/main" id="{9898489C-9579-094D-B56B-368E9AD5C232}"/>
              </a:ext>
            </a:extLst>
          </p:cNvPr>
          <p:cNvSpPr/>
          <p:nvPr/>
        </p:nvSpPr>
        <p:spPr>
          <a:xfrm>
            <a:off x="4708643" y="5205376"/>
            <a:ext cx="651510" cy="67437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X0</a:t>
            </a:r>
            <a:endParaRPr lang="en-US" i="1" dirty="0"/>
          </a:p>
        </p:txBody>
      </p:sp>
      <p:sp>
        <p:nvSpPr>
          <p:cNvPr id="58" name="Oval 57">
            <a:extLst>
              <a:ext uri="{FF2B5EF4-FFF2-40B4-BE49-F238E27FC236}">
                <a16:creationId xmlns:a16="http://schemas.microsoft.com/office/drawing/2014/main" id="{EF694187-C5FB-244D-9C0F-4DF251BB2B0D}"/>
              </a:ext>
            </a:extLst>
          </p:cNvPr>
          <p:cNvSpPr/>
          <p:nvPr/>
        </p:nvSpPr>
        <p:spPr>
          <a:xfrm>
            <a:off x="7464416" y="2872229"/>
            <a:ext cx="651510" cy="674372"/>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Y2</a:t>
            </a:r>
          </a:p>
        </p:txBody>
      </p:sp>
      <p:sp>
        <p:nvSpPr>
          <p:cNvPr id="59" name="Rounded Rectangle 58">
            <a:extLst>
              <a:ext uri="{FF2B5EF4-FFF2-40B4-BE49-F238E27FC236}">
                <a16:creationId xmlns:a16="http://schemas.microsoft.com/office/drawing/2014/main" id="{69475E3A-8000-5B43-8D83-0632C0EA94B7}"/>
              </a:ext>
            </a:extLst>
          </p:cNvPr>
          <p:cNvSpPr/>
          <p:nvPr/>
        </p:nvSpPr>
        <p:spPr>
          <a:xfrm>
            <a:off x="7332761" y="4075596"/>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 name="Straight Arrow Connector 64">
            <a:extLst>
              <a:ext uri="{FF2B5EF4-FFF2-40B4-BE49-F238E27FC236}">
                <a16:creationId xmlns:a16="http://schemas.microsoft.com/office/drawing/2014/main" id="{B9AEBB56-9A51-7C46-8757-E4BB3508BB62}"/>
              </a:ext>
            </a:extLst>
          </p:cNvPr>
          <p:cNvCxnSpPr>
            <a:cxnSpLocks/>
            <a:stCxn id="59" idx="0"/>
            <a:endCxn id="58" idx="4"/>
          </p:cNvCxnSpPr>
          <p:nvPr/>
        </p:nvCxnSpPr>
        <p:spPr>
          <a:xfrm flipV="1">
            <a:off x="7789961" y="3546601"/>
            <a:ext cx="210" cy="5289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6" name="Oval 65">
            <a:extLst>
              <a:ext uri="{FF2B5EF4-FFF2-40B4-BE49-F238E27FC236}">
                <a16:creationId xmlns:a16="http://schemas.microsoft.com/office/drawing/2014/main" id="{6876FD5E-6675-4940-A846-0C51561A5BE9}"/>
              </a:ext>
            </a:extLst>
          </p:cNvPr>
          <p:cNvSpPr/>
          <p:nvPr/>
        </p:nvSpPr>
        <p:spPr>
          <a:xfrm>
            <a:off x="7468893" y="5202134"/>
            <a:ext cx="651510" cy="67437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X2</a:t>
            </a:r>
            <a:endParaRPr lang="en-US" i="1" dirty="0"/>
          </a:p>
        </p:txBody>
      </p:sp>
      <p:sp>
        <p:nvSpPr>
          <p:cNvPr id="69" name="Oval 68">
            <a:extLst>
              <a:ext uri="{FF2B5EF4-FFF2-40B4-BE49-F238E27FC236}">
                <a16:creationId xmlns:a16="http://schemas.microsoft.com/office/drawing/2014/main" id="{266BD005-834A-294B-9D11-76DDAAB67558}"/>
              </a:ext>
            </a:extLst>
          </p:cNvPr>
          <p:cNvSpPr/>
          <p:nvPr/>
        </p:nvSpPr>
        <p:spPr>
          <a:xfrm>
            <a:off x="9188069" y="2873406"/>
            <a:ext cx="651510" cy="674372"/>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ln w="0"/>
                <a:solidFill>
                  <a:schemeClr val="tx1"/>
                </a:solidFill>
                <a:effectLst>
                  <a:outerShdw blurRad="38100" dist="19050" dir="2700000" algn="tl" rotWithShape="0">
                    <a:schemeClr val="dk1">
                      <a:alpha val="40000"/>
                    </a:schemeClr>
                  </a:outerShdw>
                </a:effectLst>
              </a:rPr>
              <a:t>Yt</a:t>
            </a:r>
            <a:endParaRPr lang="en-US" i="1" dirty="0">
              <a:ln w="0"/>
              <a:solidFill>
                <a:schemeClr val="tx1"/>
              </a:solidFill>
              <a:effectLst>
                <a:outerShdw blurRad="38100" dist="19050" dir="2700000" algn="tl" rotWithShape="0">
                  <a:schemeClr val="dk1">
                    <a:alpha val="40000"/>
                  </a:schemeClr>
                </a:outerShdw>
              </a:effectLst>
            </a:endParaRPr>
          </a:p>
        </p:txBody>
      </p:sp>
      <p:sp>
        <p:nvSpPr>
          <p:cNvPr id="70" name="Rounded Rectangle 69">
            <a:extLst>
              <a:ext uri="{FF2B5EF4-FFF2-40B4-BE49-F238E27FC236}">
                <a16:creationId xmlns:a16="http://schemas.microsoft.com/office/drawing/2014/main" id="{3822DE03-8259-444E-9579-B7EFED6F1351}"/>
              </a:ext>
            </a:extLst>
          </p:cNvPr>
          <p:cNvSpPr/>
          <p:nvPr/>
        </p:nvSpPr>
        <p:spPr>
          <a:xfrm>
            <a:off x="9056624" y="4075596"/>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6" name="Straight Arrow Connector 75">
            <a:extLst>
              <a:ext uri="{FF2B5EF4-FFF2-40B4-BE49-F238E27FC236}">
                <a16:creationId xmlns:a16="http://schemas.microsoft.com/office/drawing/2014/main" id="{31BCE9B5-D873-9E41-B9B8-D3AB83E07521}"/>
              </a:ext>
            </a:extLst>
          </p:cNvPr>
          <p:cNvCxnSpPr>
            <a:cxnSpLocks/>
            <a:stCxn id="70" idx="0"/>
            <a:endCxn id="69" idx="4"/>
          </p:cNvCxnSpPr>
          <p:nvPr/>
        </p:nvCxnSpPr>
        <p:spPr>
          <a:xfrm flipV="1">
            <a:off x="9513824" y="3547778"/>
            <a:ext cx="0" cy="5278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3A1BCBF0-EC50-9B4F-9A50-D14D70FF7713}"/>
              </a:ext>
            </a:extLst>
          </p:cNvPr>
          <p:cNvSpPr/>
          <p:nvPr/>
        </p:nvSpPr>
        <p:spPr>
          <a:xfrm>
            <a:off x="9188069" y="5205376"/>
            <a:ext cx="651510" cy="67437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Xt</a:t>
            </a:r>
            <a:endParaRPr lang="en-US" i="1" dirty="0"/>
          </a:p>
        </p:txBody>
      </p:sp>
      <p:cxnSp>
        <p:nvCxnSpPr>
          <p:cNvPr id="80" name="Straight Arrow Connector 79">
            <a:extLst>
              <a:ext uri="{FF2B5EF4-FFF2-40B4-BE49-F238E27FC236}">
                <a16:creationId xmlns:a16="http://schemas.microsoft.com/office/drawing/2014/main" id="{F6FE825A-BDA4-4943-A49B-EB82EA87EFCB}"/>
              </a:ext>
            </a:extLst>
          </p:cNvPr>
          <p:cNvCxnSpPr>
            <a:cxnSpLocks/>
            <a:stCxn id="57" idx="0"/>
            <a:endCxn id="50" idx="2"/>
          </p:cNvCxnSpPr>
          <p:nvPr/>
        </p:nvCxnSpPr>
        <p:spPr>
          <a:xfrm flipV="1">
            <a:off x="5034398" y="4726312"/>
            <a:ext cx="3121" cy="479064"/>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81" name="Oval 80">
            <a:extLst>
              <a:ext uri="{FF2B5EF4-FFF2-40B4-BE49-F238E27FC236}">
                <a16:creationId xmlns:a16="http://schemas.microsoft.com/office/drawing/2014/main" id="{F5EC224C-28CF-C042-A989-98A8A7E45DF2}"/>
              </a:ext>
            </a:extLst>
          </p:cNvPr>
          <p:cNvSpPr/>
          <p:nvPr/>
        </p:nvSpPr>
        <p:spPr>
          <a:xfrm>
            <a:off x="6088023" y="2873406"/>
            <a:ext cx="651510" cy="674372"/>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Y1</a:t>
            </a:r>
          </a:p>
        </p:txBody>
      </p:sp>
      <p:sp>
        <p:nvSpPr>
          <p:cNvPr id="82" name="Rounded Rectangle 81">
            <a:extLst>
              <a:ext uri="{FF2B5EF4-FFF2-40B4-BE49-F238E27FC236}">
                <a16:creationId xmlns:a16="http://schemas.microsoft.com/office/drawing/2014/main" id="{E3DE39D0-AA12-7C4A-964B-BCFD8850ADB8}"/>
              </a:ext>
            </a:extLst>
          </p:cNvPr>
          <p:cNvSpPr/>
          <p:nvPr/>
        </p:nvSpPr>
        <p:spPr>
          <a:xfrm>
            <a:off x="5956221" y="4077699"/>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3" name="Straight Arrow Connector 82">
            <a:extLst>
              <a:ext uri="{FF2B5EF4-FFF2-40B4-BE49-F238E27FC236}">
                <a16:creationId xmlns:a16="http://schemas.microsoft.com/office/drawing/2014/main" id="{8106CE27-E42E-0E46-AD79-A367CFCC16E3}"/>
              </a:ext>
            </a:extLst>
          </p:cNvPr>
          <p:cNvCxnSpPr>
            <a:cxnSpLocks/>
            <a:stCxn id="82" idx="0"/>
            <a:endCxn id="81" idx="4"/>
          </p:cNvCxnSpPr>
          <p:nvPr/>
        </p:nvCxnSpPr>
        <p:spPr>
          <a:xfrm flipV="1">
            <a:off x="6413421" y="3547778"/>
            <a:ext cx="357" cy="5299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4" name="Oval 83">
            <a:extLst>
              <a:ext uri="{FF2B5EF4-FFF2-40B4-BE49-F238E27FC236}">
                <a16:creationId xmlns:a16="http://schemas.microsoft.com/office/drawing/2014/main" id="{FB2E1DDB-5F59-0249-97CB-133FB5A6FE66}"/>
              </a:ext>
            </a:extLst>
          </p:cNvPr>
          <p:cNvSpPr/>
          <p:nvPr/>
        </p:nvSpPr>
        <p:spPr>
          <a:xfrm>
            <a:off x="6088023" y="5205376"/>
            <a:ext cx="651510" cy="67437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X1</a:t>
            </a:r>
            <a:endParaRPr lang="en-US" i="1" dirty="0"/>
          </a:p>
        </p:txBody>
      </p:sp>
      <p:cxnSp>
        <p:nvCxnSpPr>
          <p:cNvPr id="85" name="Straight Arrow Connector 84">
            <a:extLst>
              <a:ext uri="{FF2B5EF4-FFF2-40B4-BE49-F238E27FC236}">
                <a16:creationId xmlns:a16="http://schemas.microsoft.com/office/drawing/2014/main" id="{64753506-D32C-A948-91B4-CC155AAD0BCC}"/>
              </a:ext>
            </a:extLst>
          </p:cNvPr>
          <p:cNvCxnSpPr>
            <a:cxnSpLocks/>
            <a:stCxn id="84" idx="0"/>
            <a:endCxn id="82" idx="2"/>
          </p:cNvCxnSpPr>
          <p:nvPr/>
        </p:nvCxnSpPr>
        <p:spPr>
          <a:xfrm flipH="1" flipV="1">
            <a:off x="6413421" y="4728415"/>
            <a:ext cx="357" cy="476961"/>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86" name="Straight Arrow Connector 85">
            <a:extLst>
              <a:ext uri="{FF2B5EF4-FFF2-40B4-BE49-F238E27FC236}">
                <a16:creationId xmlns:a16="http://schemas.microsoft.com/office/drawing/2014/main" id="{BA6C3D2B-7E64-1B49-8E98-0265D33295A7}"/>
              </a:ext>
            </a:extLst>
          </p:cNvPr>
          <p:cNvCxnSpPr>
            <a:cxnSpLocks/>
            <a:stCxn id="50" idx="3"/>
            <a:endCxn id="82" idx="1"/>
          </p:cNvCxnSpPr>
          <p:nvPr/>
        </p:nvCxnSpPr>
        <p:spPr>
          <a:xfrm>
            <a:off x="5494719" y="4400954"/>
            <a:ext cx="461502" cy="210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91" name="Straight Arrow Connector 90">
            <a:extLst>
              <a:ext uri="{FF2B5EF4-FFF2-40B4-BE49-F238E27FC236}">
                <a16:creationId xmlns:a16="http://schemas.microsoft.com/office/drawing/2014/main" id="{4157A163-BC87-C445-88C4-F41DB9621591}"/>
              </a:ext>
            </a:extLst>
          </p:cNvPr>
          <p:cNvCxnSpPr>
            <a:cxnSpLocks/>
            <a:stCxn id="82" idx="3"/>
            <a:endCxn id="59" idx="1"/>
          </p:cNvCxnSpPr>
          <p:nvPr/>
        </p:nvCxnSpPr>
        <p:spPr>
          <a:xfrm flipV="1">
            <a:off x="6870621" y="4400954"/>
            <a:ext cx="462140" cy="210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92" name="Straight Arrow Connector 91">
            <a:extLst>
              <a:ext uri="{FF2B5EF4-FFF2-40B4-BE49-F238E27FC236}">
                <a16:creationId xmlns:a16="http://schemas.microsoft.com/office/drawing/2014/main" id="{836198FB-8B28-B54E-83FE-67225405C600}"/>
              </a:ext>
            </a:extLst>
          </p:cNvPr>
          <p:cNvCxnSpPr>
            <a:cxnSpLocks/>
            <a:stCxn id="66" idx="0"/>
            <a:endCxn id="59" idx="2"/>
          </p:cNvCxnSpPr>
          <p:nvPr/>
        </p:nvCxnSpPr>
        <p:spPr>
          <a:xfrm flipH="1" flipV="1">
            <a:off x="7789961" y="4726312"/>
            <a:ext cx="4687" cy="475822"/>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93" name="Straight Arrow Connector 92">
            <a:extLst>
              <a:ext uri="{FF2B5EF4-FFF2-40B4-BE49-F238E27FC236}">
                <a16:creationId xmlns:a16="http://schemas.microsoft.com/office/drawing/2014/main" id="{2D97AFAF-574A-004F-9C27-BB24EE606630}"/>
              </a:ext>
            </a:extLst>
          </p:cNvPr>
          <p:cNvCxnSpPr>
            <a:cxnSpLocks/>
            <a:stCxn id="77" idx="0"/>
            <a:endCxn id="70" idx="2"/>
          </p:cNvCxnSpPr>
          <p:nvPr/>
        </p:nvCxnSpPr>
        <p:spPr>
          <a:xfrm flipV="1">
            <a:off x="9513824" y="4726312"/>
            <a:ext cx="0" cy="479064"/>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97" name="Equals 96">
            <a:extLst>
              <a:ext uri="{FF2B5EF4-FFF2-40B4-BE49-F238E27FC236}">
                <a16:creationId xmlns:a16="http://schemas.microsoft.com/office/drawing/2014/main" id="{8039DE85-4FB4-4C45-B53A-12DA61457DB6}"/>
              </a:ext>
            </a:extLst>
          </p:cNvPr>
          <p:cNvSpPr/>
          <p:nvPr/>
        </p:nvSpPr>
        <p:spPr>
          <a:xfrm>
            <a:off x="3943487" y="4256954"/>
            <a:ext cx="432000" cy="288000"/>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ysClr val="windowText" lastClr="000000"/>
                </a:solidFill>
              </a:ln>
              <a:solidFill>
                <a:schemeClr val="tx1"/>
              </a:solidFill>
            </a:endParaRPr>
          </a:p>
        </p:txBody>
      </p:sp>
      <p:sp>
        <p:nvSpPr>
          <p:cNvPr id="98" name="Connector 97">
            <a:extLst>
              <a:ext uri="{FF2B5EF4-FFF2-40B4-BE49-F238E27FC236}">
                <a16:creationId xmlns:a16="http://schemas.microsoft.com/office/drawing/2014/main" id="{9CDBDB47-393C-7548-AA55-10EC10B95C04}"/>
              </a:ext>
            </a:extLst>
          </p:cNvPr>
          <p:cNvSpPr/>
          <p:nvPr/>
        </p:nvSpPr>
        <p:spPr>
          <a:xfrm>
            <a:off x="8296404" y="3241752"/>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Connector 98">
            <a:extLst>
              <a:ext uri="{FF2B5EF4-FFF2-40B4-BE49-F238E27FC236}">
                <a16:creationId xmlns:a16="http://schemas.microsoft.com/office/drawing/2014/main" id="{8BC5AD27-961A-9A49-AEC1-0D705A2DA295}"/>
              </a:ext>
            </a:extLst>
          </p:cNvPr>
          <p:cNvSpPr/>
          <p:nvPr/>
        </p:nvSpPr>
        <p:spPr>
          <a:xfrm>
            <a:off x="8586816" y="3242721"/>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Connector 99">
            <a:extLst>
              <a:ext uri="{FF2B5EF4-FFF2-40B4-BE49-F238E27FC236}">
                <a16:creationId xmlns:a16="http://schemas.microsoft.com/office/drawing/2014/main" id="{6103029E-0ED7-A446-9AC0-25900EA0C64E}"/>
              </a:ext>
            </a:extLst>
          </p:cNvPr>
          <p:cNvSpPr/>
          <p:nvPr/>
        </p:nvSpPr>
        <p:spPr>
          <a:xfrm>
            <a:off x="8902339" y="3241752"/>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Connector 119">
            <a:extLst>
              <a:ext uri="{FF2B5EF4-FFF2-40B4-BE49-F238E27FC236}">
                <a16:creationId xmlns:a16="http://schemas.microsoft.com/office/drawing/2014/main" id="{BE553E0E-8B80-9649-8852-47C0BD3890DB}"/>
              </a:ext>
            </a:extLst>
          </p:cNvPr>
          <p:cNvSpPr/>
          <p:nvPr/>
        </p:nvSpPr>
        <p:spPr>
          <a:xfrm>
            <a:off x="8345818" y="5427309"/>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Connector 120">
            <a:extLst>
              <a:ext uri="{FF2B5EF4-FFF2-40B4-BE49-F238E27FC236}">
                <a16:creationId xmlns:a16="http://schemas.microsoft.com/office/drawing/2014/main" id="{D5B2FE0C-0279-2F40-BAC5-D4087D7977AC}"/>
              </a:ext>
            </a:extLst>
          </p:cNvPr>
          <p:cNvSpPr/>
          <p:nvPr/>
        </p:nvSpPr>
        <p:spPr>
          <a:xfrm>
            <a:off x="8638159" y="5427309"/>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2" name="Connector 121">
            <a:extLst>
              <a:ext uri="{FF2B5EF4-FFF2-40B4-BE49-F238E27FC236}">
                <a16:creationId xmlns:a16="http://schemas.microsoft.com/office/drawing/2014/main" id="{7C5C06C5-9149-D340-B69F-95ED727458F7}"/>
              </a:ext>
            </a:extLst>
          </p:cNvPr>
          <p:cNvSpPr/>
          <p:nvPr/>
        </p:nvSpPr>
        <p:spPr>
          <a:xfrm>
            <a:off x="8902339" y="5427309"/>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4" name="Straight Arrow Connector 123">
            <a:extLst>
              <a:ext uri="{FF2B5EF4-FFF2-40B4-BE49-F238E27FC236}">
                <a16:creationId xmlns:a16="http://schemas.microsoft.com/office/drawing/2014/main" id="{A1B0ABF2-B665-354F-8DDE-6A3F9EA13CFD}"/>
              </a:ext>
            </a:extLst>
          </p:cNvPr>
          <p:cNvCxnSpPr>
            <a:cxnSpLocks/>
            <a:endCxn id="70" idx="1"/>
          </p:cNvCxnSpPr>
          <p:nvPr/>
        </p:nvCxnSpPr>
        <p:spPr>
          <a:xfrm>
            <a:off x="8234498" y="4400954"/>
            <a:ext cx="82212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6" name="Oval 45">
            <a:extLst>
              <a:ext uri="{FF2B5EF4-FFF2-40B4-BE49-F238E27FC236}">
                <a16:creationId xmlns:a16="http://schemas.microsoft.com/office/drawing/2014/main" id="{3E0F43E1-82EA-9B4F-B71F-B5105EEFD3DE}"/>
              </a:ext>
            </a:extLst>
          </p:cNvPr>
          <p:cNvSpPr/>
          <p:nvPr/>
        </p:nvSpPr>
        <p:spPr>
          <a:xfrm>
            <a:off x="4707655" y="1745978"/>
            <a:ext cx="651510" cy="67437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L0</a:t>
            </a:r>
          </a:p>
        </p:txBody>
      </p:sp>
      <p:sp>
        <p:nvSpPr>
          <p:cNvPr id="47" name="Oval 46">
            <a:extLst>
              <a:ext uri="{FF2B5EF4-FFF2-40B4-BE49-F238E27FC236}">
                <a16:creationId xmlns:a16="http://schemas.microsoft.com/office/drawing/2014/main" id="{9D41401F-8C89-F94B-8B67-D26DD387465E}"/>
              </a:ext>
            </a:extLst>
          </p:cNvPr>
          <p:cNvSpPr/>
          <p:nvPr/>
        </p:nvSpPr>
        <p:spPr>
          <a:xfrm>
            <a:off x="9188069" y="1745978"/>
            <a:ext cx="651510" cy="67437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L3</a:t>
            </a:r>
          </a:p>
        </p:txBody>
      </p:sp>
      <p:sp>
        <p:nvSpPr>
          <p:cNvPr id="48" name="Oval 47">
            <a:extLst>
              <a:ext uri="{FF2B5EF4-FFF2-40B4-BE49-F238E27FC236}">
                <a16:creationId xmlns:a16="http://schemas.microsoft.com/office/drawing/2014/main" id="{FBD25463-4901-E24C-A23E-EC3C0E94ED74}"/>
              </a:ext>
            </a:extLst>
          </p:cNvPr>
          <p:cNvSpPr/>
          <p:nvPr/>
        </p:nvSpPr>
        <p:spPr>
          <a:xfrm>
            <a:off x="7461228" y="1745978"/>
            <a:ext cx="651510" cy="67437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L2</a:t>
            </a:r>
          </a:p>
        </p:txBody>
      </p:sp>
      <p:sp>
        <p:nvSpPr>
          <p:cNvPr id="51" name="Oval 50">
            <a:extLst>
              <a:ext uri="{FF2B5EF4-FFF2-40B4-BE49-F238E27FC236}">
                <a16:creationId xmlns:a16="http://schemas.microsoft.com/office/drawing/2014/main" id="{39FA2773-45A4-3F48-B0A4-7CC2C90705DF}"/>
              </a:ext>
            </a:extLst>
          </p:cNvPr>
          <p:cNvSpPr/>
          <p:nvPr/>
        </p:nvSpPr>
        <p:spPr>
          <a:xfrm>
            <a:off x="6088024" y="1745978"/>
            <a:ext cx="651510" cy="67437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L1</a:t>
            </a:r>
          </a:p>
        </p:txBody>
      </p:sp>
      <p:cxnSp>
        <p:nvCxnSpPr>
          <p:cNvPr id="52" name="Straight Arrow Connector 51">
            <a:extLst>
              <a:ext uri="{FF2B5EF4-FFF2-40B4-BE49-F238E27FC236}">
                <a16:creationId xmlns:a16="http://schemas.microsoft.com/office/drawing/2014/main" id="{28EE424D-7128-8D40-BBCA-8E2AA706CB30}"/>
              </a:ext>
            </a:extLst>
          </p:cNvPr>
          <p:cNvCxnSpPr>
            <a:cxnSpLocks/>
            <a:stCxn id="49" idx="0"/>
            <a:endCxn id="46" idx="4"/>
          </p:cNvCxnSpPr>
          <p:nvPr/>
        </p:nvCxnSpPr>
        <p:spPr>
          <a:xfrm flipH="1" flipV="1">
            <a:off x="5033410" y="2420350"/>
            <a:ext cx="4987" cy="4532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ED3E619B-D0F5-2C40-A813-896C4AAAEFE0}"/>
              </a:ext>
            </a:extLst>
          </p:cNvPr>
          <p:cNvCxnSpPr>
            <a:cxnSpLocks/>
            <a:stCxn id="81" idx="0"/>
            <a:endCxn id="51" idx="4"/>
          </p:cNvCxnSpPr>
          <p:nvPr/>
        </p:nvCxnSpPr>
        <p:spPr>
          <a:xfrm flipV="1">
            <a:off x="6413778" y="2420350"/>
            <a:ext cx="1" cy="4530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2B5E8B18-9027-734E-812D-85A86E8A7335}"/>
              </a:ext>
            </a:extLst>
          </p:cNvPr>
          <p:cNvCxnSpPr>
            <a:cxnSpLocks/>
            <a:stCxn id="69" idx="0"/>
            <a:endCxn id="47" idx="4"/>
          </p:cNvCxnSpPr>
          <p:nvPr/>
        </p:nvCxnSpPr>
        <p:spPr>
          <a:xfrm flipV="1">
            <a:off x="9513824" y="2420350"/>
            <a:ext cx="0" cy="4530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3C2951CA-62C6-BA41-83FC-E517ECEDC2BA}"/>
              </a:ext>
            </a:extLst>
          </p:cNvPr>
          <p:cNvCxnSpPr>
            <a:cxnSpLocks/>
            <a:stCxn id="58" idx="0"/>
            <a:endCxn id="48" idx="4"/>
          </p:cNvCxnSpPr>
          <p:nvPr/>
        </p:nvCxnSpPr>
        <p:spPr>
          <a:xfrm flipH="1" flipV="1">
            <a:off x="7786983" y="2420350"/>
            <a:ext cx="3188" cy="4518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4" name="TextBox 63">
            <a:extLst>
              <a:ext uri="{FF2B5EF4-FFF2-40B4-BE49-F238E27FC236}">
                <a16:creationId xmlns:a16="http://schemas.microsoft.com/office/drawing/2014/main" id="{A51563AB-BE68-094D-BC4A-03489D6A6F6D}"/>
              </a:ext>
            </a:extLst>
          </p:cNvPr>
          <p:cNvSpPr txBox="1"/>
          <p:nvPr/>
        </p:nvSpPr>
        <p:spPr>
          <a:xfrm>
            <a:off x="4513490" y="3610036"/>
            <a:ext cx="536044" cy="369332"/>
          </a:xfrm>
          <a:prstGeom prst="rect">
            <a:avLst/>
          </a:prstGeom>
          <a:noFill/>
        </p:spPr>
        <p:txBody>
          <a:bodyPr wrap="none" rtlCol="0">
            <a:spAutoFit/>
          </a:bodyPr>
          <a:lstStyle/>
          <a:p>
            <a:r>
              <a:rPr lang="en-US" dirty="0"/>
              <a:t>W</a:t>
            </a:r>
            <a:r>
              <a:rPr lang="en-US" baseline="-25000" dirty="0"/>
              <a:t>hy</a:t>
            </a:r>
          </a:p>
        </p:txBody>
      </p:sp>
      <p:sp>
        <p:nvSpPr>
          <p:cNvPr id="67" name="TextBox 66">
            <a:extLst>
              <a:ext uri="{FF2B5EF4-FFF2-40B4-BE49-F238E27FC236}">
                <a16:creationId xmlns:a16="http://schemas.microsoft.com/office/drawing/2014/main" id="{9AC7F221-9A5D-5446-ACB8-50CD2F63F13F}"/>
              </a:ext>
            </a:extLst>
          </p:cNvPr>
          <p:cNvSpPr txBox="1"/>
          <p:nvPr/>
        </p:nvSpPr>
        <p:spPr>
          <a:xfrm>
            <a:off x="5444061" y="4320521"/>
            <a:ext cx="550151" cy="369333"/>
          </a:xfrm>
          <a:prstGeom prst="rect">
            <a:avLst/>
          </a:prstGeom>
          <a:noFill/>
        </p:spPr>
        <p:txBody>
          <a:bodyPr wrap="square" rtlCol="0">
            <a:spAutoFit/>
          </a:bodyPr>
          <a:lstStyle/>
          <a:p>
            <a:r>
              <a:rPr lang="en-US" dirty="0" err="1"/>
              <a:t>W</a:t>
            </a:r>
            <a:r>
              <a:rPr lang="en-US" baseline="-25000" dirty="0" err="1"/>
              <a:t>hh</a:t>
            </a:r>
            <a:endParaRPr lang="en-US" baseline="-25000" dirty="0"/>
          </a:p>
        </p:txBody>
      </p:sp>
      <p:sp>
        <p:nvSpPr>
          <p:cNvPr id="68" name="TextBox 67">
            <a:extLst>
              <a:ext uri="{FF2B5EF4-FFF2-40B4-BE49-F238E27FC236}">
                <a16:creationId xmlns:a16="http://schemas.microsoft.com/office/drawing/2014/main" id="{ECD08E6C-10F0-DC4B-800F-AC0E3541EDFE}"/>
              </a:ext>
            </a:extLst>
          </p:cNvPr>
          <p:cNvSpPr txBox="1"/>
          <p:nvPr/>
        </p:nvSpPr>
        <p:spPr>
          <a:xfrm>
            <a:off x="6832578" y="4338564"/>
            <a:ext cx="550151" cy="369333"/>
          </a:xfrm>
          <a:prstGeom prst="rect">
            <a:avLst/>
          </a:prstGeom>
          <a:noFill/>
        </p:spPr>
        <p:txBody>
          <a:bodyPr wrap="none" rtlCol="0">
            <a:spAutoFit/>
          </a:bodyPr>
          <a:lstStyle/>
          <a:p>
            <a:r>
              <a:rPr lang="en-US" dirty="0" err="1"/>
              <a:t>W</a:t>
            </a:r>
            <a:r>
              <a:rPr lang="en-US" baseline="-25000" dirty="0" err="1"/>
              <a:t>hh</a:t>
            </a:r>
            <a:endParaRPr lang="en-US" baseline="-25000" dirty="0"/>
          </a:p>
        </p:txBody>
      </p:sp>
      <p:sp>
        <p:nvSpPr>
          <p:cNvPr id="71" name="TextBox 70">
            <a:extLst>
              <a:ext uri="{FF2B5EF4-FFF2-40B4-BE49-F238E27FC236}">
                <a16:creationId xmlns:a16="http://schemas.microsoft.com/office/drawing/2014/main" id="{9617E072-BB19-9247-9D61-556848B5B424}"/>
              </a:ext>
            </a:extLst>
          </p:cNvPr>
          <p:cNvSpPr txBox="1"/>
          <p:nvPr/>
        </p:nvSpPr>
        <p:spPr>
          <a:xfrm>
            <a:off x="8381499" y="4338565"/>
            <a:ext cx="550151" cy="369333"/>
          </a:xfrm>
          <a:prstGeom prst="rect">
            <a:avLst/>
          </a:prstGeom>
          <a:noFill/>
        </p:spPr>
        <p:txBody>
          <a:bodyPr wrap="none" rtlCol="0">
            <a:spAutoFit/>
          </a:bodyPr>
          <a:lstStyle/>
          <a:p>
            <a:r>
              <a:rPr lang="en-US" dirty="0" err="1"/>
              <a:t>W</a:t>
            </a:r>
            <a:r>
              <a:rPr lang="en-US" baseline="-25000" dirty="0" err="1"/>
              <a:t>hh</a:t>
            </a:r>
            <a:endParaRPr lang="en-US" baseline="-25000" dirty="0"/>
          </a:p>
        </p:txBody>
      </p:sp>
      <p:sp>
        <p:nvSpPr>
          <p:cNvPr id="75" name="TextBox 74">
            <a:extLst>
              <a:ext uri="{FF2B5EF4-FFF2-40B4-BE49-F238E27FC236}">
                <a16:creationId xmlns:a16="http://schemas.microsoft.com/office/drawing/2014/main" id="{A6F3768C-CEB9-C345-B23B-7E97BA3C80F4}"/>
              </a:ext>
            </a:extLst>
          </p:cNvPr>
          <p:cNvSpPr txBox="1"/>
          <p:nvPr/>
        </p:nvSpPr>
        <p:spPr>
          <a:xfrm>
            <a:off x="4551223" y="4726312"/>
            <a:ext cx="537327" cy="369332"/>
          </a:xfrm>
          <a:prstGeom prst="rect">
            <a:avLst/>
          </a:prstGeom>
          <a:noFill/>
        </p:spPr>
        <p:txBody>
          <a:bodyPr wrap="none" rtlCol="0">
            <a:spAutoFit/>
          </a:bodyPr>
          <a:lstStyle/>
          <a:p>
            <a:r>
              <a:rPr lang="en-US" dirty="0" err="1"/>
              <a:t>W</a:t>
            </a:r>
            <a:r>
              <a:rPr lang="en-US" baseline="-25000" dirty="0" err="1"/>
              <a:t>xh</a:t>
            </a:r>
            <a:endParaRPr lang="en-US" baseline="-25000" dirty="0"/>
          </a:p>
        </p:txBody>
      </p:sp>
      <p:sp>
        <p:nvSpPr>
          <p:cNvPr id="3" name="TextBox 2">
            <a:extLst>
              <a:ext uri="{FF2B5EF4-FFF2-40B4-BE49-F238E27FC236}">
                <a16:creationId xmlns:a16="http://schemas.microsoft.com/office/drawing/2014/main" id="{8F13E122-54F1-294D-BD77-5A37239E6DEF}"/>
              </a:ext>
            </a:extLst>
          </p:cNvPr>
          <p:cNvSpPr txBox="1"/>
          <p:nvPr/>
        </p:nvSpPr>
        <p:spPr>
          <a:xfrm>
            <a:off x="1018963" y="986053"/>
            <a:ext cx="200167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Forward Pass</a:t>
            </a:r>
          </a:p>
        </p:txBody>
      </p:sp>
      <p:cxnSp>
        <p:nvCxnSpPr>
          <p:cNvPr id="8" name="Straight Arrow Connector 7">
            <a:extLst>
              <a:ext uri="{FF2B5EF4-FFF2-40B4-BE49-F238E27FC236}">
                <a16:creationId xmlns:a16="http://schemas.microsoft.com/office/drawing/2014/main" id="{6C982990-0266-6243-95EE-9D5056A0F3CB}"/>
              </a:ext>
            </a:extLst>
          </p:cNvPr>
          <p:cNvCxnSpPr>
            <a:cxnSpLocks/>
          </p:cNvCxnSpPr>
          <p:nvPr/>
        </p:nvCxnSpPr>
        <p:spPr>
          <a:xfrm>
            <a:off x="951194" y="1173082"/>
            <a:ext cx="60489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Rounded Rectangle 6">
            <a:extLst>
              <a:ext uri="{FF2B5EF4-FFF2-40B4-BE49-F238E27FC236}">
                <a16:creationId xmlns:a16="http://schemas.microsoft.com/office/drawing/2014/main" id="{74B2CC22-7E8C-624E-ADE8-D5BA364EAC50}"/>
              </a:ext>
            </a:extLst>
          </p:cNvPr>
          <p:cNvSpPr/>
          <p:nvPr/>
        </p:nvSpPr>
        <p:spPr>
          <a:xfrm>
            <a:off x="8250600" y="675038"/>
            <a:ext cx="720000" cy="72000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L</a:t>
            </a:r>
          </a:p>
        </p:txBody>
      </p:sp>
      <p:cxnSp>
        <p:nvCxnSpPr>
          <p:cNvPr id="24" name="Curved Connector 23">
            <a:extLst>
              <a:ext uri="{FF2B5EF4-FFF2-40B4-BE49-F238E27FC236}">
                <a16:creationId xmlns:a16="http://schemas.microsoft.com/office/drawing/2014/main" id="{2994EF01-ABBF-7546-902E-E6FBC8F254B7}"/>
              </a:ext>
            </a:extLst>
          </p:cNvPr>
          <p:cNvCxnSpPr>
            <a:cxnSpLocks/>
            <a:stCxn id="46" idx="0"/>
            <a:endCxn id="7" idx="1"/>
          </p:cNvCxnSpPr>
          <p:nvPr/>
        </p:nvCxnSpPr>
        <p:spPr>
          <a:xfrm rot="5400000" flipH="1" flipV="1">
            <a:off x="6286535" y="-218087"/>
            <a:ext cx="710940" cy="3217190"/>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9" name="Curved Connector 28">
            <a:extLst>
              <a:ext uri="{FF2B5EF4-FFF2-40B4-BE49-F238E27FC236}">
                <a16:creationId xmlns:a16="http://schemas.microsoft.com/office/drawing/2014/main" id="{5ED94426-2267-CE48-9355-19E8528D87CA}"/>
              </a:ext>
            </a:extLst>
          </p:cNvPr>
          <p:cNvCxnSpPr>
            <a:cxnSpLocks/>
            <a:stCxn id="51" idx="0"/>
            <a:endCxn id="7" idx="1"/>
          </p:cNvCxnSpPr>
          <p:nvPr/>
        </p:nvCxnSpPr>
        <p:spPr>
          <a:xfrm rot="5400000" flipH="1" flipV="1">
            <a:off x="6976719" y="472098"/>
            <a:ext cx="710940" cy="1836821"/>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4" name="Curved Connector 33">
            <a:extLst>
              <a:ext uri="{FF2B5EF4-FFF2-40B4-BE49-F238E27FC236}">
                <a16:creationId xmlns:a16="http://schemas.microsoft.com/office/drawing/2014/main" id="{FFBDB3A7-10C2-2A42-A349-B9A9F5CC771C}"/>
              </a:ext>
            </a:extLst>
          </p:cNvPr>
          <p:cNvCxnSpPr>
            <a:stCxn id="48" idx="0"/>
            <a:endCxn id="7" idx="1"/>
          </p:cNvCxnSpPr>
          <p:nvPr/>
        </p:nvCxnSpPr>
        <p:spPr>
          <a:xfrm rot="5400000" flipH="1" flipV="1">
            <a:off x="7663321" y="1158700"/>
            <a:ext cx="710940" cy="463617"/>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7" name="Curved Connector 36">
            <a:extLst>
              <a:ext uri="{FF2B5EF4-FFF2-40B4-BE49-F238E27FC236}">
                <a16:creationId xmlns:a16="http://schemas.microsoft.com/office/drawing/2014/main" id="{7C57FB23-4424-344D-BC61-6CD3D41CA3EC}"/>
              </a:ext>
            </a:extLst>
          </p:cNvPr>
          <p:cNvCxnSpPr>
            <a:cxnSpLocks/>
            <a:stCxn id="47" idx="0"/>
            <a:endCxn id="7" idx="3"/>
          </p:cNvCxnSpPr>
          <p:nvPr/>
        </p:nvCxnSpPr>
        <p:spPr>
          <a:xfrm rot="16200000" flipV="1">
            <a:off x="8886742" y="1118896"/>
            <a:ext cx="710940" cy="543224"/>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sp>
        <p:nvSpPr>
          <p:cNvPr id="132" name="TextBox 131">
            <a:extLst>
              <a:ext uri="{FF2B5EF4-FFF2-40B4-BE49-F238E27FC236}">
                <a16:creationId xmlns:a16="http://schemas.microsoft.com/office/drawing/2014/main" id="{811AADC2-E5D3-974F-B249-326F98D97616}"/>
              </a:ext>
            </a:extLst>
          </p:cNvPr>
          <p:cNvSpPr txBox="1"/>
          <p:nvPr/>
        </p:nvSpPr>
        <p:spPr>
          <a:xfrm>
            <a:off x="5894158" y="3610036"/>
            <a:ext cx="536044" cy="369332"/>
          </a:xfrm>
          <a:prstGeom prst="rect">
            <a:avLst/>
          </a:prstGeom>
          <a:noFill/>
        </p:spPr>
        <p:txBody>
          <a:bodyPr wrap="none" rtlCol="0">
            <a:spAutoFit/>
          </a:bodyPr>
          <a:lstStyle/>
          <a:p>
            <a:r>
              <a:rPr lang="en-US" dirty="0"/>
              <a:t>W</a:t>
            </a:r>
            <a:r>
              <a:rPr lang="en-US" baseline="-25000" dirty="0"/>
              <a:t>hy</a:t>
            </a:r>
          </a:p>
        </p:txBody>
      </p:sp>
      <p:sp>
        <p:nvSpPr>
          <p:cNvPr id="133" name="TextBox 132">
            <a:extLst>
              <a:ext uri="{FF2B5EF4-FFF2-40B4-BE49-F238E27FC236}">
                <a16:creationId xmlns:a16="http://schemas.microsoft.com/office/drawing/2014/main" id="{845CCEB8-ADAE-8F48-A3C4-53D573C4A96B}"/>
              </a:ext>
            </a:extLst>
          </p:cNvPr>
          <p:cNvSpPr txBox="1"/>
          <p:nvPr/>
        </p:nvSpPr>
        <p:spPr>
          <a:xfrm>
            <a:off x="7282790" y="3610036"/>
            <a:ext cx="536044" cy="369332"/>
          </a:xfrm>
          <a:prstGeom prst="rect">
            <a:avLst/>
          </a:prstGeom>
          <a:noFill/>
        </p:spPr>
        <p:txBody>
          <a:bodyPr wrap="none" rtlCol="0">
            <a:spAutoFit/>
          </a:bodyPr>
          <a:lstStyle/>
          <a:p>
            <a:r>
              <a:rPr lang="en-US" dirty="0"/>
              <a:t>W</a:t>
            </a:r>
            <a:r>
              <a:rPr lang="en-US" baseline="-25000" dirty="0"/>
              <a:t>hy</a:t>
            </a:r>
          </a:p>
        </p:txBody>
      </p:sp>
      <p:sp>
        <p:nvSpPr>
          <p:cNvPr id="134" name="TextBox 133">
            <a:extLst>
              <a:ext uri="{FF2B5EF4-FFF2-40B4-BE49-F238E27FC236}">
                <a16:creationId xmlns:a16="http://schemas.microsoft.com/office/drawing/2014/main" id="{BBADA0CF-871B-194B-9EC1-AF85A2F90005}"/>
              </a:ext>
            </a:extLst>
          </p:cNvPr>
          <p:cNvSpPr txBox="1"/>
          <p:nvPr/>
        </p:nvSpPr>
        <p:spPr>
          <a:xfrm>
            <a:off x="9010339" y="3610036"/>
            <a:ext cx="536044" cy="369332"/>
          </a:xfrm>
          <a:prstGeom prst="rect">
            <a:avLst/>
          </a:prstGeom>
          <a:noFill/>
        </p:spPr>
        <p:txBody>
          <a:bodyPr wrap="none" rtlCol="0">
            <a:spAutoFit/>
          </a:bodyPr>
          <a:lstStyle/>
          <a:p>
            <a:r>
              <a:rPr lang="en-US" dirty="0"/>
              <a:t>W</a:t>
            </a:r>
            <a:r>
              <a:rPr lang="en-US" baseline="-25000" dirty="0"/>
              <a:t>hy</a:t>
            </a:r>
          </a:p>
        </p:txBody>
      </p:sp>
      <p:sp>
        <p:nvSpPr>
          <p:cNvPr id="135" name="TextBox 134">
            <a:extLst>
              <a:ext uri="{FF2B5EF4-FFF2-40B4-BE49-F238E27FC236}">
                <a16:creationId xmlns:a16="http://schemas.microsoft.com/office/drawing/2014/main" id="{D29D57B7-7B05-E048-BCF7-BA301E9E30F2}"/>
              </a:ext>
            </a:extLst>
          </p:cNvPr>
          <p:cNvSpPr txBox="1"/>
          <p:nvPr/>
        </p:nvSpPr>
        <p:spPr>
          <a:xfrm>
            <a:off x="5933473" y="4726312"/>
            <a:ext cx="537327" cy="369332"/>
          </a:xfrm>
          <a:prstGeom prst="rect">
            <a:avLst/>
          </a:prstGeom>
          <a:noFill/>
        </p:spPr>
        <p:txBody>
          <a:bodyPr wrap="none" rtlCol="0">
            <a:spAutoFit/>
          </a:bodyPr>
          <a:lstStyle/>
          <a:p>
            <a:r>
              <a:rPr lang="en-US" dirty="0" err="1"/>
              <a:t>W</a:t>
            </a:r>
            <a:r>
              <a:rPr lang="en-US" baseline="-25000" dirty="0" err="1"/>
              <a:t>xh</a:t>
            </a:r>
            <a:endParaRPr lang="en-US" baseline="-25000" dirty="0"/>
          </a:p>
        </p:txBody>
      </p:sp>
      <p:sp>
        <p:nvSpPr>
          <p:cNvPr id="136" name="TextBox 135">
            <a:extLst>
              <a:ext uri="{FF2B5EF4-FFF2-40B4-BE49-F238E27FC236}">
                <a16:creationId xmlns:a16="http://schemas.microsoft.com/office/drawing/2014/main" id="{7A8924F9-2C8B-3346-BC1B-5B267B9B57D8}"/>
              </a:ext>
            </a:extLst>
          </p:cNvPr>
          <p:cNvSpPr txBox="1"/>
          <p:nvPr/>
        </p:nvSpPr>
        <p:spPr>
          <a:xfrm>
            <a:off x="7303899" y="4726312"/>
            <a:ext cx="537327" cy="369332"/>
          </a:xfrm>
          <a:prstGeom prst="rect">
            <a:avLst/>
          </a:prstGeom>
          <a:noFill/>
        </p:spPr>
        <p:txBody>
          <a:bodyPr wrap="none" rtlCol="0">
            <a:spAutoFit/>
          </a:bodyPr>
          <a:lstStyle/>
          <a:p>
            <a:r>
              <a:rPr lang="en-US" dirty="0" err="1"/>
              <a:t>W</a:t>
            </a:r>
            <a:r>
              <a:rPr lang="en-US" baseline="-25000" dirty="0" err="1"/>
              <a:t>xh</a:t>
            </a:r>
            <a:endParaRPr lang="en-US" baseline="-25000" dirty="0"/>
          </a:p>
        </p:txBody>
      </p:sp>
      <p:sp>
        <p:nvSpPr>
          <p:cNvPr id="137" name="TextBox 136">
            <a:extLst>
              <a:ext uri="{FF2B5EF4-FFF2-40B4-BE49-F238E27FC236}">
                <a16:creationId xmlns:a16="http://schemas.microsoft.com/office/drawing/2014/main" id="{AC7E1327-3035-FE47-8AE7-99F3004BF6A2}"/>
              </a:ext>
            </a:extLst>
          </p:cNvPr>
          <p:cNvSpPr txBox="1"/>
          <p:nvPr/>
        </p:nvSpPr>
        <p:spPr>
          <a:xfrm>
            <a:off x="9022513" y="4726312"/>
            <a:ext cx="537327" cy="369332"/>
          </a:xfrm>
          <a:prstGeom prst="rect">
            <a:avLst/>
          </a:prstGeom>
          <a:noFill/>
        </p:spPr>
        <p:txBody>
          <a:bodyPr wrap="none" rtlCol="0">
            <a:spAutoFit/>
          </a:bodyPr>
          <a:lstStyle/>
          <a:p>
            <a:r>
              <a:rPr lang="en-US" dirty="0" err="1"/>
              <a:t>W</a:t>
            </a:r>
            <a:r>
              <a:rPr lang="en-US" baseline="-25000" dirty="0" err="1"/>
              <a:t>xh</a:t>
            </a:r>
            <a:endParaRPr lang="en-US" baseline="-25000" dirty="0"/>
          </a:p>
        </p:txBody>
      </p:sp>
      <p:cxnSp>
        <p:nvCxnSpPr>
          <p:cNvPr id="139" name="Curved Connector 138">
            <a:extLst>
              <a:ext uri="{FF2B5EF4-FFF2-40B4-BE49-F238E27FC236}">
                <a16:creationId xmlns:a16="http://schemas.microsoft.com/office/drawing/2014/main" id="{33FB49BF-9333-2645-A4A6-2B6F18054548}"/>
              </a:ext>
            </a:extLst>
          </p:cNvPr>
          <p:cNvCxnSpPr>
            <a:cxnSpLocks/>
            <a:stCxn id="7" idx="1"/>
            <a:endCxn id="46" idx="7"/>
          </p:cNvCxnSpPr>
          <p:nvPr/>
        </p:nvCxnSpPr>
        <p:spPr>
          <a:xfrm rot="10800000" flipV="1">
            <a:off x="5263754" y="1035037"/>
            <a:ext cx="2986846" cy="809699"/>
          </a:xfrm>
          <a:prstGeom prst="curvedConnector2">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42" name="Curved Connector 141">
            <a:extLst>
              <a:ext uri="{FF2B5EF4-FFF2-40B4-BE49-F238E27FC236}">
                <a16:creationId xmlns:a16="http://schemas.microsoft.com/office/drawing/2014/main" id="{E0B22A00-71AF-5B48-A499-81A71F6DB365}"/>
              </a:ext>
            </a:extLst>
          </p:cNvPr>
          <p:cNvCxnSpPr>
            <a:cxnSpLocks/>
            <a:stCxn id="7" idx="1"/>
            <a:endCxn id="51" idx="7"/>
          </p:cNvCxnSpPr>
          <p:nvPr/>
        </p:nvCxnSpPr>
        <p:spPr>
          <a:xfrm rot="10800000" flipV="1">
            <a:off x="6644124" y="1035037"/>
            <a:ext cx="1606477" cy="809699"/>
          </a:xfrm>
          <a:prstGeom prst="curvedConnector2">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45" name="Curved Connector 144">
            <a:extLst>
              <a:ext uri="{FF2B5EF4-FFF2-40B4-BE49-F238E27FC236}">
                <a16:creationId xmlns:a16="http://schemas.microsoft.com/office/drawing/2014/main" id="{03679E3D-5B9C-0B4B-8E04-CA0A928CF2C1}"/>
              </a:ext>
            </a:extLst>
          </p:cNvPr>
          <p:cNvCxnSpPr>
            <a:cxnSpLocks/>
            <a:stCxn id="7" idx="1"/>
            <a:endCxn id="48" idx="7"/>
          </p:cNvCxnSpPr>
          <p:nvPr/>
        </p:nvCxnSpPr>
        <p:spPr>
          <a:xfrm rot="10800000" flipV="1">
            <a:off x="8017328" y="1035037"/>
            <a:ext cx="233273" cy="809699"/>
          </a:xfrm>
          <a:prstGeom prst="curvedConnector2">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49" name="Curved Connector 148">
            <a:extLst>
              <a:ext uri="{FF2B5EF4-FFF2-40B4-BE49-F238E27FC236}">
                <a16:creationId xmlns:a16="http://schemas.microsoft.com/office/drawing/2014/main" id="{22605236-2886-E044-A8BE-732D146276E9}"/>
              </a:ext>
            </a:extLst>
          </p:cNvPr>
          <p:cNvCxnSpPr>
            <a:cxnSpLocks/>
            <a:stCxn id="7" idx="3"/>
            <a:endCxn id="47" idx="1"/>
          </p:cNvCxnSpPr>
          <p:nvPr/>
        </p:nvCxnSpPr>
        <p:spPr>
          <a:xfrm>
            <a:off x="8970600" y="1035038"/>
            <a:ext cx="312880" cy="809699"/>
          </a:xfrm>
          <a:prstGeom prst="curvedConnector2">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52" name="Straight Arrow Connector 151">
            <a:extLst>
              <a:ext uri="{FF2B5EF4-FFF2-40B4-BE49-F238E27FC236}">
                <a16:creationId xmlns:a16="http://schemas.microsoft.com/office/drawing/2014/main" id="{1160194B-9270-2640-9046-D3696B4021A2}"/>
              </a:ext>
            </a:extLst>
          </p:cNvPr>
          <p:cNvCxnSpPr>
            <a:cxnSpLocks/>
          </p:cNvCxnSpPr>
          <p:nvPr/>
        </p:nvCxnSpPr>
        <p:spPr>
          <a:xfrm>
            <a:off x="5135561" y="2420350"/>
            <a:ext cx="0" cy="46800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57" name="Straight Arrow Connector 156">
            <a:extLst>
              <a:ext uri="{FF2B5EF4-FFF2-40B4-BE49-F238E27FC236}">
                <a16:creationId xmlns:a16="http://schemas.microsoft.com/office/drawing/2014/main" id="{BCCD30FB-083F-3B44-AA79-52C146422D72}"/>
              </a:ext>
            </a:extLst>
          </p:cNvPr>
          <p:cNvCxnSpPr>
            <a:cxnSpLocks/>
          </p:cNvCxnSpPr>
          <p:nvPr/>
        </p:nvCxnSpPr>
        <p:spPr>
          <a:xfrm>
            <a:off x="6503856" y="2420350"/>
            <a:ext cx="0" cy="46800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58" name="Straight Arrow Connector 157">
            <a:extLst>
              <a:ext uri="{FF2B5EF4-FFF2-40B4-BE49-F238E27FC236}">
                <a16:creationId xmlns:a16="http://schemas.microsoft.com/office/drawing/2014/main" id="{4CA73604-01C6-B14A-ADA1-9DD018843D5E}"/>
              </a:ext>
            </a:extLst>
          </p:cNvPr>
          <p:cNvCxnSpPr>
            <a:cxnSpLocks/>
          </p:cNvCxnSpPr>
          <p:nvPr/>
        </p:nvCxnSpPr>
        <p:spPr>
          <a:xfrm>
            <a:off x="7875951" y="2420350"/>
            <a:ext cx="0" cy="46800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59" name="Straight Arrow Connector 158">
            <a:extLst>
              <a:ext uri="{FF2B5EF4-FFF2-40B4-BE49-F238E27FC236}">
                <a16:creationId xmlns:a16="http://schemas.microsoft.com/office/drawing/2014/main" id="{49C49AF6-912F-AF4B-9176-2C9DE8855A39}"/>
              </a:ext>
            </a:extLst>
          </p:cNvPr>
          <p:cNvCxnSpPr>
            <a:cxnSpLocks/>
          </p:cNvCxnSpPr>
          <p:nvPr/>
        </p:nvCxnSpPr>
        <p:spPr>
          <a:xfrm>
            <a:off x="9606952" y="2420350"/>
            <a:ext cx="0" cy="46800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60" name="Straight Arrow Connector 159">
            <a:extLst>
              <a:ext uri="{FF2B5EF4-FFF2-40B4-BE49-F238E27FC236}">
                <a16:creationId xmlns:a16="http://schemas.microsoft.com/office/drawing/2014/main" id="{2733A2B3-E582-C243-AF73-A8C4225571F0}"/>
              </a:ext>
            </a:extLst>
          </p:cNvPr>
          <p:cNvCxnSpPr>
            <a:cxnSpLocks/>
          </p:cNvCxnSpPr>
          <p:nvPr/>
        </p:nvCxnSpPr>
        <p:spPr>
          <a:xfrm>
            <a:off x="6503856" y="3546601"/>
            <a:ext cx="0" cy="52899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62" name="Straight Arrow Connector 161">
            <a:extLst>
              <a:ext uri="{FF2B5EF4-FFF2-40B4-BE49-F238E27FC236}">
                <a16:creationId xmlns:a16="http://schemas.microsoft.com/office/drawing/2014/main" id="{4894BDCD-B38B-4040-9F57-6CAFCDE4B68F}"/>
              </a:ext>
            </a:extLst>
          </p:cNvPr>
          <p:cNvCxnSpPr>
            <a:cxnSpLocks/>
          </p:cNvCxnSpPr>
          <p:nvPr/>
        </p:nvCxnSpPr>
        <p:spPr>
          <a:xfrm>
            <a:off x="5135561" y="3546601"/>
            <a:ext cx="0" cy="52899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63" name="Straight Arrow Connector 162">
            <a:extLst>
              <a:ext uri="{FF2B5EF4-FFF2-40B4-BE49-F238E27FC236}">
                <a16:creationId xmlns:a16="http://schemas.microsoft.com/office/drawing/2014/main" id="{6503B6A0-E6BE-C449-A67B-A794449A5792}"/>
              </a:ext>
            </a:extLst>
          </p:cNvPr>
          <p:cNvCxnSpPr>
            <a:cxnSpLocks/>
          </p:cNvCxnSpPr>
          <p:nvPr/>
        </p:nvCxnSpPr>
        <p:spPr>
          <a:xfrm>
            <a:off x="7888338" y="3546601"/>
            <a:ext cx="0" cy="52899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64" name="Straight Arrow Connector 163">
            <a:extLst>
              <a:ext uri="{FF2B5EF4-FFF2-40B4-BE49-F238E27FC236}">
                <a16:creationId xmlns:a16="http://schemas.microsoft.com/office/drawing/2014/main" id="{C2DBA974-F119-CF40-B836-0503DD0EDD4F}"/>
              </a:ext>
            </a:extLst>
          </p:cNvPr>
          <p:cNvCxnSpPr>
            <a:cxnSpLocks/>
          </p:cNvCxnSpPr>
          <p:nvPr/>
        </p:nvCxnSpPr>
        <p:spPr>
          <a:xfrm>
            <a:off x="9606952" y="3546601"/>
            <a:ext cx="0" cy="52899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75" name="Straight Arrow Connector 174">
            <a:extLst>
              <a:ext uri="{FF2B5EF4-FFF2-40B4-BE49-F238E27FC236}">
                <a16:creationId xmlns:a16="http://schemas.microsoft.com/office/drawing/2014/main" id="{62652E3A-C2BB-404F-918C-E63CA232F64A}"/>
              </a:ext>
            </a:extLst>
          </p:cNvPr>
          <p:cNvCxnSpPr>
            <a:cxnSpLocks/>
          </p:cNvCxnSpPr>
          <p:nvPr/>
        </p:nvCxnSpPr>
        <p:spPr>
          <a:xfrm flipH="1">
            <a:off x="8236147" y="4281704"/>
            <a:ext cx="818827"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79" name="Straight Arrow Connector 178">
            <a:extLst>
              <a:ext uri="{FF2B5EF4-FFF2-40B4-BE49-F238E27FC236}">
                <a16:creationId xmlns:a16="http://schemas.microsoft.com/office/drawing/2014/main" id="{068EB43D-87AA-F945-981E-DA877E162ACC}"/>
              </a:ext>
            </a:extLst>
          </p:cNvPr>
          <p:cNvCxnSpPr>
            <a:cxnSpLocks/>
          </p:cNvCxnSpPr>
          <p:nvPr/>
        </p:nvCxnSpPr>
        <p:spPr>
          <a:xfrm flipH="1">
            <a:off x="6870621" y="4281704"/>
            <a:ext cx="46156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81" name="Straight Arrow Connector 180">
            <a:extLst>
              <a:ext uri="{FF2B5EF4-FFF2-40B4-BE49-F238E27FC236}">
                <a16:creationId xmlns:a16="http://schemas.microsoft.com/office/drawing/2014/main" id="{FFDB0BDE-77A4-E049-A9F7-B1050EB5B1E1}"/>
              </a:ext>
            </a:extLst>
          </p:cNvPr>
          <p:cNvCxnSpPr>
            <a:cxnSpLocks/>
          </p:cNvCxnSpPr>
          <p:nvPr/>
        </p:nvCxnSpPr>
        <p:spPr>
          <a:xfrm flipH="1">
            <a:off x="5471905" y="4294279"/>
            <a:ext cx="46156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82" name="Straight Arrow Connector 181">
            <a:extLst>
              <a:ext uri="{FF2B5EF4-FFF2-40B4-BE49-F238E27FC236}">
                <a16:creationId xmlns:a16="http://schemas.microsoft.com/office/drawing/2014/main" id="{10BAF2A1-7877-884C-BAFD-5B980BF70EEB}"/>
              </a:ext>
            </a:extLst>
          </p:cNvPr>
          <p:cNvCxnSpPr>
            <a:cxnSpLocks/>
          </p:cNvCxnSpPr>
          <p:nvPr/>
        </p:nvCxnSpPr>
        <p:spPr>
          <a:xfrm flipH="1">
            <a:off x="4907666" y="6008261"/>
            <a:ext cx="4699286"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167AF48D-2FC1-61A9-A12E-BDC010F341E5}"/>
              </a:ext>
            </a:extLst>
          </p:cNvPr>
          <p:cNvSpPr txBox="1"/>
          <p:nvPr/>
        </p:nvSpPr>
        <p:spPr>
          <a:xfrm>
            <a:off x="1018963" y="1361546"/>
            <a:ext cx="211487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Backward Pass</a:t>
            </a:r>
          </a:p>
        </p:txBody>
      </p:sp>
      <p:cxnSp>
        <p:nvCxnSpPr>
          <p:cNvPr id="16" name="Straight Arrow Connector 15">
            <a:extLst>
              <a:ext uri="{FF2B5EF4-FFF2-40B4-BE49-F238E27FC236}">
                <a16:creationId xmlns:a16="http://schemas.microsoft.com/office/drawing/2014/main" id="{51F90E86-6761-1893-241B-F3BD28CC98E6}"/>
              </a:ext>
            </a:extLst>
          </p:cNvPr>
          <p:cNvCxnSpPr>
            <a:cxnSpLocks/>
          </p:cNvCxnSpPr>
          <p:nvPr/>
        </p:nvCxnSpPr>
        <p:spPr>
          <a:xfrm flipH="1">
            <a:off x="951194" y="1574134"/>
            <a:ext cx="604890"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30" name="Slide Number Placeholder 3">
            <a:extLst>
              <a:ext uri="{FF2B5EF4-FFF2-40B4-BE49-F238E27FC236}">
                <a16:creationId xmlns:a16="http://schemas.microsoft.com/office/drawing/2014/main" id="{A55300F3-CBEA-5618-EDC5-38E10088A7C6}"/>
              </a:ext>
            </a:extLst>
          </p:cNvPr>
          <p:cNvSpPr txBox="1">
            <a:spLocks/>
          </p:cNvSpPr>
          <p:nvPr/>
        </p:nvSpPr>
        <p:spPr>
          <a:xfrm>
            <a:off x="4549" y="617114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31</a:t>
            </a:fld>
            <a:endParaRPr lang="en-US" dirty="0"/>
          </a:p>
        </p:txBody>
      </p:sp>
      <p:sp>
        <p:nvSpPr>
          <p:cNvPr id="89" name="TextBox 88">
            <a:extLst>
              <a:ext uri="{FF2B5EF4-FFF2-40B4-BE49-F238E27FC236}">
                <a16:creationId xmlns:a16="http://schemas.microsoft.com/office/drawing/2014/main" id="{BC452D18-44BA-3746-94BF-378F27D24AEF}"/>
              </a:ext>
            </a:extLst>
          </p:cNvPr>
          <p:cNvSpPr txBox="1"/>
          <p:nvPr/>
        </p:nvSpPr>
        <p:spPr>
          <a:xfrm>
            <a:off x="1616927" y="5859116"/>
            <a:ext cx="5102963"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[Source: </a:t>
            </a:r>
            <a:r>
              <a:rPr lang="en-IN" sz="1000" dirty="0">
                <a:latin typeface="Times New Roman" panose="02020603050405020304" pitchFamily="18" charset="0"/>
                <a:cs typeface="Times New Roman" panose="02020603050405020304" pitchFamily="18" charset="0"/>
                <a:hlinkClick r:id="rId2"/>
              </a:rPr>
              <a:t>https://tinyurl.com/3pawnch9</a:t>
            </a:r>
            <a:r>
              <a:rPr lang="en-IN" sz="1000" dirty="0">
                <a:latin typeface="Times New Roman" panose="02020603050405020304" pitchFamily="18" charset="0"/>
                <a:cs typeface="Times New Roman" panose="02020603050405020304" pitchFamily="18" charset="0"/>
              </a:rPr>
              <a:t> ]</a:t>
            </a:r>
            <a:endParaRPr lang="en-CA" sz="1000" dirty="0"/>
          </a:p>
        </p:txBody>
      </p:sp>
    </p:spTree>
    <p:extLst>
      <p:ext uri="{BB962C8B-B14F-4D97-AF65-F5344CB8AC3E}">
        <p14:creationId xmlns:p14="http://schemas.microsoft.com/office/powerpoint/2010/main" val="350325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par>
                                <p:cTn id="8" presetID="10" presetClass="entr" presetSubtype="0" fill="hold" nodeType="withEffect">
                                  <p:stCondLst>
                                    <p:cond delay="0"/>
                                  </p:stCondLst>
                                  <p:childTnLst>
                                    <p:set>
                                      <p:cBhvr>
                                        <p:cTn id="9" dur="1" fill="hold">
                                          <p:stCondLst>
                                            <p:cond delay="0"/>
                                          </p:stCondLst>
                                        </p:cTn>
                                        <p:tgtEl>
                                          <p:spTgt spid="142"/>
                                        </p:tgtEl>
                                        <p:attrNameLst>
                                          <p:attrName>style.visibility</p:attrName>
                                        </p:attrNameLst>
                                      </p:cBhvr>
                                      <p:to>
                                        <p:strVal val="visible"/>
                                      </p:to>
                                    </p:set>
                                    <p:animEffect transition="in" filter="fade">
                                      <p:cBhvr>
                                        <p:cTn id="10" dur="500"/>
                                        <p:tgtEl>
                                          <p:spTgt spid="142"/>
                                        </p:tgtEl>
                                      </p:cBhvr>
                                    </p:animEffect>
                                  </p:childTnLst>
                                </p:cTn>
                              </p:par>
                              <p:par>
                                <p:cTn id="11" presetID="10" presetClass="entr" presetSubtype="0" fill="hold" nodeType="with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fade">
                                      <p:cBhvr>
                                        <p:cTn id="13" dur="500"/>
                                        <p:tgtEl>
                                          <p:spTgt spid="145"/>
                                        </p:tgtEl>
                                      </p:cBhvr>
                                    </p:animEffect>
                                  </p:childTnLst>
                                </p:cTn>
                              </p:par>
                              <p:par>
                                <p:cTn id="14" presetID="10" presetClass="entr" presetSubtype="0" fill="hold" nodeType="withEffect">
                                  <p:stCondLst>
                                    <p:cond delay="0"/>
                                  </p:stCondLst>
                                  <p:childTnLst>
                                    <p:set>
                                      <p:cBhvr>
                                        <p:cTn id="15" dur="1" fill="hold">
                                          <p:stCondLst>
                                            <p:cond delay="0"/>
                                          </p:stCondLst>
                                        </p:cTn>
                                        <p:tgtEl>
                                          <p:spTgt spid="149"/>
                                        </p:tgtEl>
                                        <p:attrNameLst>
                                          <p:attrName>style.visibility</p:attrName>
                                        </p:attrNameLst>
                                      </p:cBhvr>
                                      <p:to>
                                        <p:strVal val="visible"/>
                                      </p:to>
                                    </p:set>
                                    <p:animEffect transition="in" filter="fade">
                                      <p:cBhvr>
                                        <p:cTn id="16" dur="500"/>
                                        <p:tgtEl>
                                          <p:spTgt spid="149"/>
                                        </p:tgtEl>
                                      </p:cBhvr>
                                    </p:animEffect>
                                  </p:childTnLst>
                                </p:cTn>
                              </p:par>
                              <p:par>
                                <p:cTn id="17" presetID="10" presetClass="entr" presetSubtype="0" fill="hold" nodeType="withEffect">
                                  <p:stCondLst>
                                    <p:cond delay="0"/>
                                  </p:stCondLst>
                                  <p:childTnLst>
                                    <p:set>
                                      <p:cBhvr>
                                        <p:cTn id="18" dur="1" fill="hold">
                                          <p:stCondLst>
                                            <p:cond delay="0"/>
                                          </p:stCondLst>
                                        </p:cTn>
                                        <p:tgtEl>
                                          <p:spTgt spid="152"/>
                                        </p:tgtEl>
                                        <p:attrNameLst>
                                          <p:attrName>style.visibility</p:attrName>
                                        </p:attrNameLst>
                                      </p:cBhvr>
                                      <p:to>
                                        <p:strVal val="visible"/>
                                      </p:to>
                                    </p:set>
                                    <p:animEffect transition="in" filter="fade">
                                      <p:cBhvr>
                                        <p:cTn id="19" dur="500"/>
                                        <p:tgtEl>
                                          <p:spTgt spid="152"/>
                                        </p:tgtEl>
                                      </p:cBhvr>
                                    </p:animEffect>
                                  </p:childTnLst>
                                </p:cTn>
                              </p:par>
                              <p:par>
                                <p:cTn id="20" presetID="10" presetClass="entr" presetSubtype="0" fill="hold" nodeType="with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fade">
                                      <p:cBhvr>
                                        <p:cTn id="22" dur="500"/>
                                        <p:tgtEl>
                                          <p:spTgt spid="157"/>
                                        </p:tgtEl>
                                      </p:cBhvr>
                                    </p:animEffect>
                                  </p:childTnLst>
                                </p:cTn>
                              </p:par>
                              <p:par>
                                <p:cTn id="23" presetID="10" presetClass="entr" presetSubtype="0" fill="hold" nodeType="withEffect">
                                  <p:stCondLst>
                                    <p:cond delay="0"/>
                                  </p:stCondLst>
                                  <p:childTnLst>
                                    <p:set>
                                      <p:cBhvr>
                                        <p:cTn id="24" dur="1" fill="hold">
                                          <p:stCondLst>
                                            <p:cond delay="0"/>
                                          </p:stCondLst>
                                        </p:cTn>
                                        <p:tgtEl>
                                          <p:spTgt spid="158"/>
                                        </p:tgtEl>
                                        <p:attrNameLst>
                                          <p:attrName>style.visibility</p:attrName>
                                        </p:attrNameLst>
                                      </p:cBhvr>
                                      <p:to>
                                        <p:strVal val="visible"/>
                                      </p:to>
                                    </p:set>
                                    <p:animEffect transition="in" filter="fade">
                                      <p:cBhvr>
                                        <p:cTn id="25" dur="500"/>
                                        <p:tgtEl>
                                          <p:spTgt spid="158"/>
                                        </p:tgtEl>
                                      </p:cBhvr>
                                    </p:animEffect>
                                  </p:childTnLst>
                                </p:cTn>
                              </p:par>
                              <p:par>
                                <p:cTn id="26" presetID="10" presetClass="entr" presetSubtype="0" fill="hold" nodeType="withEffect">
                                  <p:stCondLst>
                                    <p:cond delay="0"/>
                                  </p:stCondLst>
                                  <p:childTnLst>
                                    <p:set>
                                      <p:cBhvr>
                                        <p:cTn id="27" dur="1" fill="hold">
                                          <p:stCondLst>
                                            <p:cond delay="0"/>
                                          </p:stCondLst>
                                        </p:cTn>
                                        <p:tgtEl>
                                          <p:spTgt spid="159"/>
                                        </p:tgtEl>
                                        <p:attrNameLst>
                                          <p:attrName>style.visibility</p:attrName>
                                        </p:attrNameLst>
                                      </p:cBhvr>
                                      <p:to>
                                        <p:strVal val="visible"/>
                                      </p:to>
                                    </p:set>
                                    <p:animEffect transition="in" filter="fade">
                                      <p:cBhvr>
                                        <p:cTn id="28" dur="500"/>
                                        <p:tgtEl>
                                          <p:spTgt spid="159"/>
                                        </p:tgtEl>
                                      </p:cBhvr>
                                    </p:animEffect>
                                  </p:childTnLst>
                                </p:cTn>
                              </p:par>
                              <p:par>
                                <p:cTn id="29" presetID="10" presetClass="entr" presetSubtype="0" fill="hold" nodeType="withEffect">
                                  <p:stCondLst>
                                    <p:cond delay="0"/>
                                  </p:stCondLst>
                                  <p:childTnLst>
                                    <p:set>
                                      <p:cBhvr>
                                        <p:cTn id="30" dur="1" fill="hold">
                                          <p:stCondLst>
                                            <p:cond delay="0"/>
                                          </p:stCondLst>
                                        </p:cTn>
                                        <p:tgtEl>
                                          <p:spTgt spid="162"/>
                                        </p:tgtEl>
                                        <p:attrNameLst>
                                          <p:attrName>style.visibility</p:attrName>
                                        </p:attrNameLst>
                                      </p:cBhvr>
                                      <p:to>
                                        <p:strVal val="visible"/>
                                      </p:to>
                                    </p:set>
                                    <p:animEffect transition="in" filter="fade">
                                      <p:cBhvr>
                                        <p:cTn id="31" dur="500"/>
                                        <p:tgtEl>
                                          <p:spTgt spid="162"/>
                                        </p:tgtEl>
                                      </p:cBhvr>
                                    </p:animEffect>
                                  </p:childTnLst>
                                </p:cTn>
                              </p:par>
                              <p:par>
                                <p:cTn id="32" presetID="10" presetClass="entr" presetSubtype="0" fill="hold" nodeType="withEffect">
                                  <p:stCondLst>
                                    <p:cond delay="0"/>
                                  </p:stCondLst>
                                  <p:childTnLst>
                                    <p:set>
                                      <p:cBhvr>
                                        <p:cTn id="33" dur="1" fill="hold">
                                          <p:stCondLst>
                                            <p:cond delay="0"/>
                                          </p:stCondLst>
                                        </p:cTn>
                                        <p:tgtEl>
                                          <p:spTgt spid="160"/>
                                        </p:tgtEl>
                                        <p:attrNameLst>
                                          <p:attrName>style.visibility</p:attrName>
                                        </p:attrNameLst>
                                      </p:cBhvr>
                                      <p:to>
                                        <p:strVal val="visible"/>
                                      </p:to>
                                    </p:set>
                                    <p:animEffect transition="in" filter="fade">
                                      <p:cBhvr>
                                        <p:cTn id="34" dur="500"/>
                                        <p:tgtEl>
                                          <p:spTgt spid="160"/>
                                        </p:tgtEl>
                                      </p:cBhvr>
                                    </p:animEffect>
                                  </p:childTnLst>
                                </p:cTn>
                              </p:par>
                              <p:par>
                                <p:cTn id="35" presetID="10" presetClass="entr" presetSubtype="0" fill="hold" nodeType="withEffect">
                                  <p:stCondLst>
                                    <p:cond delay="0"/>
                                  </p:stCondLst>
                                  <p:childTnLst>
                                    <p:set>
                                      <p:cBhvr>
                                        <p:cTn id="36" dur="1" fill="hold">
                                          <p:stCondLst>
                                            <p:cond delay="0"/>
                                          </p:stCondLst>
                                        </p:cTn>
                                        <p:tgtEl>
                                          <p:spTgt spid="163"/>
                                        </p:tgtEl>
                                        <p:attrNameLst>
                                          <p:attrName>style.visibility</p:attrName>
                                        </p:attrNameLst>
                                      </p:cBhvr>
                                      <p:to>
                                        <p:strVal val="visible"/>
                                      </p:to>
                                    </p:set>
                                    <p:animEffect transition="in" filter="fade">
                                      <p:cBhvr>
                                        <p:cTn id="37" dur="500"/>
                                        <p:tgtEl>
                                          <p:spTgt spid="163"/>
                                        </p:tgtEl>
                                      </p:cBhvr>
                                    </p:animEffect>
                                  </p:childTnLst>
                                </p:cTn>
                              </p:par>
                              <p:par>
                                <p:cTn id="38" presetID="10" presetClass="entr" presetSubtype="0" fill="hold" nodeType="withEffect">
                                  <p:stCondLst>
                                    <p:cond delay="0"/>
                                  </p:stCondLst>
                                  <p:childTnLst>
                                    <p:set>
                                      <p:cBhvr>
                                        <p:cTn id="39" dur="1" fill="hold">
                                          <p:stCondLst>
                                            <p:cond delay="0"/>
                                          </p:stCondLst>
                                        </p:cTn>
                                        <p:tgtEl>
                                          <p:spTgt spid="164"/>
                                        </p:tgtEl>
                                        <p:attrNameLst>
                                          <p:attrName>style.visibility</p:attrName>
                                        </p:attrNameLst>
                                      </p:cBhvr>
                                      <p:to>
                                        <p:strVal val="visible"/>
                                      </p:to>
                                    </p:set>
                                    <p:animEffect transition="in" filter="fade">
                                      <p:cBhvr>
                                        <p:cTn id="40" dur="500"/>
                                        <p:tgtEl>
                                          <p:spTgt spid="164"/>
                                        </p:tgtEl>
                                      </p:cBhvr>
                                    </p:animEffect>
                                  </p:childTnLst>
                                </p:cTn>
                              </p:par>
                              <p:par>
                                <p:cTn id="41" presetID="10" presetClass="entr" presetSubtype="0" fill="hold" nodeType="withEffect">
                                  <p:stCondLst>
                                    <p:cond delay="0"/>
                                  </p:stCondLst>
                                  <p:childTnLst>
                                    <p:set>
                                      <p:cBhvr>
                                        <p:cTn id="42" dur="1" fill="hold">
                                          <p:stCondLst>
                                            <p:cond delay="0"/>
                                          </p:stCondLst>
                                        </p:cTn>
                                        <p:tgtEl>
                                          <p:spTgt spid="182"/>
                                        </p:tgtEl>
                                        <p:attrNameLst>
                                          <p:attrName>style.visibility</p:attrName>
                                        </p:attrNameLst>
                                      </p:cBhvr>
                                      <p:to>
                                        <p:strVal val="visible"/>
                                      </p:to>
                                    </p:set>
                                    <p:animEffect transition="in" filter="fade">
                                      <p:cBhvr>
                                        <p:cTn id="43" dur="500"/>
                                        <p:tgtEl>
                                          <p:spTgt spid="18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81"/>
                                        </p:tgtEl>
                                        <p:attrNameLst>
                                          <p:attrName>style.visibility</p:attrName>
                                        </p:attrNameLst>
                                      </p:cBhvr>
                                      <p:to>
                                        <p:strVal val="visible"/>
                                      </p:to>
                                    </p:set>
                                    <p:animEffect transition="in" filter="fade">
                                      <p:cBhvr>
                                        <p:cTn id="48" dur="500"/>
                                        <p:tgtEl>
                                          <p:spTgt spid="181"/>
                                        </p:tgtEl>
                                      </p:cBhvr>
                                    </p:animEffect>
                                  </p:childTnLst>
                                </p:cTn>
                              </p:par>
                              <p:par>
                                <p:cTn id="49" presetID="10" presetClass="entr" presetSubtype="0" fill="hold" nodeType="withEffect">
                                  <p:stCondLst>
                                    <p:cond delay="0"/>
                                  </p:stCondLst>
                                  <p:childTnLst>
                                    <p:set>
                                      <p:cBhvr>
                                        <p:cTn id="50" dur="1" fill="hold">
                                          <p:stCondLst>
                                            <p:cond delay="0"/>
                                          </p:stCondLst>
                                        </p:cTn>
                                        <p:tgtEl>
                                          <p:spTgt spid="179"/>
                                        </p:tgtEl>
                                        <p:attrNameLst>
                                          <p:attrName>style.visibility</p:attrName>
                                        </p:attrNameLst>
                                      </p:cBhvr>
                                      <p:to>
                                        <p:strVal val="visible"/>
                                      </p:to>
                                    </p:set>
                                    <p:animEffect transition="in" filter="fade">
                                      <p:cBhvr>
                                        <p:cTn id="51" dur="500"/>
                                        <p:tgtEl>
                                          <p:spTgt spid="179"/>
                                        </p:tgtEl>
                                      </p:cBhvr>
                                    </p:animEffect>
                                  </p:childTnLst>
                                </p:cTn>
                              </p:par>
                              <p:par>
                                <p:cTn id="52" presetID="10" presetClass="entr" presetSubtype="0" fill="hold" nodeType="withEffect">
                                  <p:stCondLst>
                                    <p:cond delay="0"/>
                                  </p:stCondLst>
                                  <p:childTnLst>
                                    <p:set>
                                      <p:cBhvr>
                                        <p:cTn id="53" dur="1" fill="hold">
                                          <p:stCondLst>
                                            <p:cond delay="0"/>
                                          </p:stCondLst>
                                        </p:cTn>
                                        <p:tgtEl>
                                          <p:spTgt spid="175"/>
                                        </p:tgtEl>
                                        <p:attrNameLst>
                                          <p:attrName>style.visibility</p:attrName>
                                        </p:attrNameLst>
                                      </p:cBhvr>
                                      <p:to>
                                        <p:strVal val="visible"/>
                                      </p:to>
                                    </p:set>
                                    <p:animEffect transition="in" filter="fade">
                                      <p:cBhvr>
                                        <p:cTn id="54"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24AC3-2AA7-5347-8D32-21B33C1C442F}"/>
              </a:ext>
            </a:extLst>
          </p:cNvPr>
          <p:cNvSpPr>
            <a:spLocks noGrp="1"/>
          </p:cNvSpPr>
          <p:nvPr>
            <p:ph type="title"/>
          </p:nvPr>
        </p:nvSpPr>
        <p:spPr>
          <a:xfrm>
            <a:off x="838200" y="83730"/>
            <a:ext cx="10515600" cy="1008905"/>
          </a:xfrm>
        </p:spPr>
        <p:txBody>
          <a:bodyPr>
            <a:normAutofit/>
          </a:bodyPr>
          <a:lstStyle/>
          <a:p>
            <a:pPr algn="ctr"/>
            <a:r>
              <a:rPr lang="en-US" sz="3600" b="1" dirty="0">
                <a:latin typeface="Times New Roman" panose="02020603050405020304" pitchFamily="18" charset="0"/>
                <a:cs typeface="Times New Roman" panose="02020603050405020304" pitchFamily="18" charset="0"/>
              </a:rPr>
              <a:t>Standard RNN Gradient Flow</a:t>
            </a:r>
          </a:p>
        </p:txBody>
      </p:sp>
      <p:sp>
        <p:nvSpPr>
          <p:cNvPr id="12" name="Rounded Rectangle 11">
            <a:extLst>
              <a:ext uri="{FF2B5EF4-FFF2-40B4-BE49-F238E27FC236}">
                <a16:creationId xmlns:a16="http://schemas.microsoft.com/office/drawing/2014/main" id="{0124F26B-5A3C-CD44-885C-230165F57844}"/>
              </a:ext>
            </a:extLst>
          </p:cNvPr>
          <p:cNvSpPr/>
          <p:nvPr/>
        </p:nvSpPr>
        <p:spPr>
          <a:xfrm>
            <a:off x="4792973" y="1178197"/>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2A3D0888-0EA6-BAF0-92CA-14C5C12DE74D}"/>
              </a:ext>
            </a:extLst>
          </p:cNvPr>
          <p:cNvGrpSpPr/>
          <p:nvPr/>
        </p:nvGrpSpPr>
        <p:grpSpPr>
          <a:xfrm>
            <a:off x="3386099" y="1179509"/>
            <a:ext cx="5419801" cy="1804152"/>
            <a:chOff x="3405329" y="1690688"/>
            <a:chExt cx="5419801" cy="1804152"/>
          </a:xfrm>
        </p:grpSpPr>
        <p:sp>
          <p:nvSpPr>
            <p:cNvPr id="5" name="Rounded Rectangle 4">
              <a:extLst>
                <a:ext uri="{FF2B5EF4-FFF2-40B4-BE49-F238E27FC236}">
                  <a16:creationId xmlns:a16="http://schemas.microsoft.com/office/drawing/2014/main" id="{A7E3FACA-6F61-DC49-A1F2-9D7CA7C50130}"/>
                </a:ext>
              </a:extLst>
            </p:cNvPr>
            <p:cNvSpPr/>
            <p:nvPr/>
          </p:nvSpPr>
          <p:spPr>
            <a:xfrm>
              <a:off x="3434425" y="1690688"/>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h</a:t>
              </a:r>
              <a:r>
                <a:rPr lang="en-US" baseline="-25000" dirty="0">
                  <a:ln w="0"/>
                  <a:solidFill>
                    <a:schemeClr val="tx1"/>
                  </a:solidFill>
                  <a:effectLst>
                    <a:outerShdw blurRad="38100" dist="19050" dir="2700000" algn="tl" rotWithShape="0">
                      <a:schemeClr val="dk1">
                        <a:alpha val="40000"/>
                      </a:schemeClr>
                    </a:outerShdw>
                  </a:effectLst>
                </a:rPr>
                <a:t>0</a:t>
              </a:r>
              <a:endParaRPr lang="en-US" dirty="0"/>
            </a:p>
          </p:txBody>
        </p:sp>
        <p:sp>
          <p:nvSpPr>
            <p:cNvPr id="6" name="Oval 5">
              <a:extLst>
                <a:ext uri="{FF2B5EF4-FFF2-40B4-BE49-F238E27FC236}">
                  <a16:creationId xmlns:a16="http://schemas.microsoft.com/office/drawing/2014/main" id="{75001062-A863-B04D-B503-A62E11037102}"/>
                </a:ext>
              </a:extLst>
            </p:cNvPr>
            <p:cNvSpPr/>
            <p:nvPr/>
          </p:nvSpPr>
          <p:spPr>
            <a:xfrm>
              <a:off x="3562749" y="2820468"/>
              <a:ext cx="651510" cy="67437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X0</a:t>
              </a:r>
              <a:endParaRPr lang="en-US" i="1" dirty="0"/>
            </a:p>
          </p:txBody>
        </p:sp>
        <p:sp>
          <p:nvSpPr>
            <p:cNvPr id="7" name="Rounded Rectangle 6">
              <a:extLst>
                <a:ext uri="{FF2B5EF4-FFF2-40B4-BE49-F238E27FC236}">
                  <a16:creationId xmlns:a16="http://schemas.microsoft.com/office/drawing/2014/main" id="{2D78CAE8-F857-5940-9FB1-5DB132F72616}"/>
                </a:ext>
              </a:extLst>
            </p:cNvPr>
            <p:cNvSpPr/>
            <p:nvPr/>
          </p:nvSpPr>
          <p:spPr>
            <a:xfrm>
              <a:off x="6186867" y="1690688"/>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614DB7A-1969-FE49-8C0A-9AA4D6BBEF2B}"/>
                </a:ext>
              </a:extLst>
            </p:cNvPr>
            <p:cNvSpPr/>
            <p:nvPr/>
          </p:nvSpPr>
          <p:spPr>
            <a:xfrm>
              <a:off x="6322999" y="2817226"/>
              <a:ext cx="651510" cy="67437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X2</a:t>
              </a:r>
              <a:endParaRPr lang="en-US" i="1" dirty="0"/>
            </a:p>
          </p:txBody>
        </p:sp>
        <p:sp>
          <p:nvSpPr>
            <p:cNvPr id="9" name="Rounded Rectangle 8">
              <a:extLst>
                <a:ext uri="{FF2B5EF4-FFF2-40B4-BE49-F238E27FC236}">
                  <a16:creationId xmlns:a16="http://schemas.microsoft.com/office/drawing/2014/main" id="{9611DA67-A780-6F46-A038-899AE5C4A91C}"/>
                </a:ext>
              </a:extLst>
            </p:cNvPr>
            <p:cNvSpPr/>
            <p:nvPr/>
          </p:nvSpPr>
          <p:spPr>
            <a:xfrm>
              <a:off x="7910730" y="1690688"/>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h</a:t>
              </a:r>
              <a:r>
                <a:rPr lang="en-US" baseline="-25000" dirty="0" err="1">
                  <a:ln w="0"/>
                  <a:solidFill>
                    <a:schemeClr val="tx1"/>
                  </a:solidFill>
                  <a:effectLst>
                    <a:outerShdw blurRad="38100" dist="19050" dir="2700000" algn="tl" rotWithShape="0">
                      <a:schemeClr val="dk1">
                        <a:alpha val="40000"/>
                      </a:schemeClr>
                    </a:outerShdw>
                  </a:effectLst>
                </a:rPr>
                <a:t>t</a:t>
              </a:r>
              <a:endParaRPr lang="en-US" dirty="0"/>
            </a:p>
          </p:txBody>
        </p:sp>
        <p:sp>
          <p:nvSpPr>
            <p:cNvPr id="10" name="Oval 9">
              <a:extLst>
                <a:ext uri="{FF2B5EF4-FFF2-40B4-BE49-F238E27FC236}">
                  <a16:creationId xmlns:a16="http://schemas.microsoft.com/office/drawing/2014/main" id="{99CA760E-2B9B-F342-AB4D-755FE0E5B2EF}"/>
                </a:ext>
              </a:extLst>
            </p:cNvPr>
            <p:cNvSpPr/>
            <p:nvPr/>
          </p:nvSpPr>
          <p:spPr>
            <a:xfrm>
              <a:off x="8042175" y="2820468"/>
              <a:ext cx="651510" cy="67437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Xt</a:t>
              </a:r>
              <a:endParaRPr lang="en-US" i="1" dirty="0"/>
            </a:p>
          </p:txBody>
        </p:sp>
        <p:cxnSp>
          <p:nvCxnSpPr>
            <p:cNvPr id="11" name="Straight Arrow Connector 10">
              <a:extLst>
                <a:ext uri="{FF2B5EF4-FFF2-40B4-BE49-F238E27FC236}">
                  <a16:creationId xmlns:a16="http://schemas.microsoft.com/office/drawing/2014/main" id="{43FA9650-F953-644D-9D03-FEF4768430F1}"/>
                </a:ext>
              </a:extLst>
            </p:cNvPr>
            <p:cNvCxnSpPr>
              <a:cxnSpLocks/>
              <a:stCxn id="6" idx="0"/>
              <a:endCxn id="5" idx="2"/>
            </p:cNvCxnSpPr>
            <p:nvPr/>
          </p:nvCxnSpPr>
          <p:spPr>
            <a:xfrm flipV="1">
              <a:off x="3888504" y="2341404"/>
              <a:ext cx="3121" cy="479064"/>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3" name="Oval 12">
              <a:extLst>
                <a:ext uri="{FF2B5EF4-FFF2-40B4-BE49-F238E27FC236}">
                  <a16:creationId xmlns:a16="http://schemas.microsoft.com/office/drawing/2014/main" id="{77204DA2-32F0-E84E-A610-72F9E0F8916F}"/>
                </a:ext>
              </a:extLst>
            </p:cNvPr>
            <p:cNvSpPr/>
            <p:nvPr/>
          </p:nvSpPr>
          <p:spPr>
            <a:xfrm>
              <a:off x="4942129" y="2820468"/>
              <a:ext cx="651510" cy="67437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X1</a:t>
              </a:r>
              <a:endParaRPr lang="en-US" i="1" dirty="0"/>
            </a:p>
          </p:txBody>
        </p:sp>
        <p:cxnSp>
          <p:nvCxnSpPr>
            <p:cNvPr id="14" name="Straight Arrow Connector 13">
              <a:extLst>
                <a:ext uri="{FF2B5EF4-FFF2-40B4-BE49-F238E27FC236}">
                  <a16:creationId xmlns:a16="http://schemas.microsoft.com/office/drawing/2014/main" id="{F1129BDB-0930-B04A-8D4C-BFC1AAA20970}"/>
                </a:ext>
              </a:extLst>
            </p:cNvPr>
            <p:cNvCxnSpPr>
              <a:cxnSpLocks/>
              <a:stCxn id="13" idx="0"/>
              <a:endCxn id="12" idx="2"/>
            </p:cNvCxnSpPr>
            <p:nvPr/>
          </p:nvCxnSpPr>
          <p:spPr>
            <a:xfrm flipV="1">
              <a:off x="5267884" y="2340092"/>
              <a:ext cx="1519" cy="480376"/>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659F6609-14CE-034B-96FB-36C77D1A6A6F}"/>
                </a:ext>
              </a:extLst>
            </p:cNvPr>
            <p:cNvCxnSpPr>
              <a:cxnSpLocks/>
              <a:stCxn id="5" idx="3"/>
              <a:endCxn id="12" idx="1"/>
            </p:cNvCxnSpPr>
            <p:nvPr/>
          </p:nvCxnSpPr>
          <p:spPr>
            <a:xfrm flipV="1">
              <a:off x="4348825" y="2014734"/>
              <a:ext cx="463378" cy="1312"/>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7AC71D16-ECEF-3343-BEA4-E44E7804267C}"/>
                </a:ext>
              </a:extLst>
            </p:cNvPr>
            <p:cNvCxnSpPr>
              <a:cxnSpLocks/>
              <a:stCxn id="12" idx="3"/>
              <a:endCxn id="7" idx="1"/>
            </p:cNvCxnSpPr>
            <p:nvPr/>
          </p:nvCxnSpPr>
          <p:spPr>
            <a:xfrm>
              <a:off x="5726603" y="2014734"/>
              <a:ext cx="460264" cy="1312"/>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93C3FF8B-E09F-AF48-81A8-41B33B897B19}"/>
                </a:ext>
              </a:extLst>
            </p:cNvPr>
            <p:cNvCxnSpPr>
              <a:cxnSpLocks/>
              <a:stCxn id="8" idx="0"/>
              <a:endCxn id="7" idx="2"/>
            </p:cNvCxnSpPr>
            <p:nvPr/>
          </p:nvCxnSpPr>
          <p:spPr>
            <a:xfrm flipH="1" flipV="1">
              <a:off x="6644067" y="2341404"/>
              <a:ext cx="4687" cy="475822"/>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39B69C56-121D-D944-89BB-893A58221BC0}"/>
                </a:ext>
              </a:extLst>
            </p:cNvPr>
            <p:cNvCxnSpPr>
              <a:cxnSpLocks/>
              <a:stCxn id="10" idx="0"/>
              <a:endCxn id="9" idx="2"/>
            </p:cNvCxnSpPr>
            <p:nvPr/>
          </p:nvCxnSpPr>
          <p:spPr>
            <a:xfrm flipV="1">
              <a:off x="8367930" y="2341404"/>
              <a:ext cx="0" cy="479064"/>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9" name="Connector 18">
              <a:extLst>
                <a:ext uri="{FF2B5EF4-FFF2-40B4-BE49-F238E27FC236}">
                  <a16:creationId xmlns:a16="http://schemas.microsoft.com/office/drawing/2014/main" id="{984CB3C2-A41F-4748-A15F-B6E866FC8E63}"/>
                </a:ext>
              </a:extLst>
            </p:cNvPr>
            <p:cNvSpPr/>
            <p:nvPr/>
          </p:nvSpPr>
          <p:spPr>
            <a:xfrm>
              <a:off x="7199924" y="3042401"/>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Connector 19">
              <a:extLst>
                <a:ext uri="{FF2B5EF4-FFF2-40B4-BE49-F238E27FC236}">
                  <a16:creationId xmlns:a16="http://schemas.microsoft.com/office/drawing/2014/main" id="{E18E96B9-D224-D146-A3AB-FF0CB0E5E51A}"/>
                </a:ext>
              </a:extLst>
            </p:cNvPr>
            <p:cNvSpPr/>
            <p:nvPr/>
          </p:nvSpPr>
          <p:spPr>
            <a:xfrm>
              <a:off x="7492265" y="3042401"/>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Connector 20">
              <a:extLst>
                <a:ext uri="{FF2B5EF4-FFF2-40B4-BE49-F238E27FC236}">
                  <a16:creationId xmlns:a16="http://schemas.microsoft.com/office/drawing/2014/main" id="{21D147C2-1E4B-144B-A337-444726FC87D4}"/>
                </a:ext>
              </a:extLst>
            </p:cNvPr>
            <p:cNvSpPr/>
            <p:nvPr/>
          </p:nvSpPr>
          <p:spPr>
            <a:xfrm>
              <a:off x="7756445" y="3042401"/>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96DA416-8C1A-FC45-8374-98B48F78B166}"/>
                </a:ext>
              </a:extLst>
            </p:cNvPr>
            <p:cNvCxnSpPr>
              <a:cxnSpLocks/>
              <a:endCxn id="9" idx="1"/>
            </p:cNvCxnSpPr>
            <p:nvPr/>
          </p:nvCxnSpPr>
          <p:spPr>
            <a:xfrm>
              <a:off x="7088604" y="2016046"/>
              <a:ext cx="82212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1EDCA51E-0E84-D94A-8A0A-A1A8A5EDAEA4}"/>
                </a:ext>
              </a:extLst>
            </p:cNvPr>
            <p:cNvSpPr txBox="1"/>
            <p:nvPr/>
          </p:nvSpPr>
          <p:spPr>
            <a:xfrm>
              <a:off x="4298167" y="1935613"/>
              <a:ext cx="550151" cy="369333"/>
            </a:xfrm>
            <a:prstGeom prst="rect">
              <a:avLst/>
            </a:prstGeom>
            <a:noFill/>
          </p:spPr>
          <p:txBody>
            <a:bodyPr wrap="square" rtlCol="0">
              <a:spAutoFit/>
            </a:bodyPr>
            <a:lstStyle/>
            <a:p>
              <a:pPr algn="ctr"/>
              <a:r>
                <a:rPr lang="en-US" dirty="0" err="1"/>
                <a:t>W</a:t>
              </a:r>
              <a:r>
                <a:rPr lang="en-US" baseline="-25000" dirty="0" err="1"/>
                <a:t>hh</a:t>
              </a:r>
              <a:endParaRPr lang="en-US" baseline="-25000" dirty="0"/>
            </a:p>
          </p:txBody>
        </p:sp>
        <p:sp>
          <p:nvSpPr>
            <p:cNvPr id="24" name="TextBox 23">
              <a:extLst>
                <a:ext uri="{FF2B5EF4-FFF2-40B4-BE49-F238E27FC236}">
                  <a16:creationId xmlns:a16="http://schemas.microsoft.com/office/drawing/2014/main" id="{63AC776D-6D9B-524A-BC23-D2E6A6FC6770}"/>
                </a:ext>
              </a:extLst>
            </p:cNvPr>
            <p:cNvSpPr txBox="1"/>
            <p:nvPr/>
          </p:nvSpPr>
          <p:spPr>
            <a:xfrm>
              <a:off x="5686684" y="1953656"/>
              <a:ext cx="550151" cy="369333"/>
            </a:xfrm>
            <a:prstGeom prst="rect">
              <a:avLst/>
            </a:prstGeom>
            <a:noFill/>
          </p:spPr>
          <p:txBody>
            <a:bodyPr wrap="none" rtlCol="0">
              <a:spAutoFit/>
            </a:bodyPr>
            <a:lstStyle/>
            <a:p>
              <a:pPr algn="ctr"/>
              <a:r>
                <a:rPr lang="en-US" dirty="0" err="1"/>
                <a:t>W</a:t>
              </a:r>
              <a:r>
                <a:rPr lang="en-US" baseline="-25000" dirty="0" err="1"/>
                <a:t>hh</a:t>
              </a:r>
              <a:endParaRPr lang="en-US" baseline="-25000" dirty="0"/>
            </a:p>
          </p:txBody>
        </p:sp>
        <p:sp>
          <p:nvSpPr>
            <p:cNvPr id="25" name="TextBox 24">
              <a:extLst>
                <a:ext uri="{FF2B5EF4-FFF2-40B4-BE49-F238E27FC236}">
                  <a16:creationId xmlns:a16="http://schemas.microsoft.com/office/drawing/2014/main" id="{9A7EF996-8C3F-F74C-89B9-EBCDD83EC07A}"/>
                </a:ext>
              </a:extLst>
            </p:cNvPr>
            <p:cNvSpPr txBox="1"/>
            <p:nvPr/>
          </p:nvSpPr>
          <p:spPr>
            <a:xfrm>
              <a:off x="7235605" y="1953657"/>
              <a:ext cx="550151" cy="369333"/>
            </a:xfrm>
            <a:prstGeom prst="rect">
              <a:avLst/>
            </a:prstGeom>
            <a:noFill/>
          </p:spPr>
          <p:txBody>
            <a:bodyPr wrap="none" rtlCol="0">
              <a:spAutoFit/>
            </a:bodyPr>
            <a:lstStyle/>
            <a:p>
              <a:pPr algn="ctr"/>
              <a:r>
                <a:rPr lang="en-US" dirty="0" err="1"/>
                <a:t>W</a:t>
              </a:r>
              <a:r>
                <a:rPr lang="en-US" baseline="-25000" dirty="0" err="1"/>
                <a:t>hh</a:t>
              </a:r>
              <a:endParaRPr lang="en-US" baseline="-25000" dirty="0"/>
            </a:p>
          </p:txBody>
        </p:sp>
        <p:sp>
          <p:nvSpPr>
            <p:cNvPr id="26" name="TextBox 25">
              <a:extLst>
                <a:ext uri="{FF2B5EF4-FFF2-40B4-BE49-F238E27FC236}">
                  <a16:creationId xmlns:a16="http://schemas.microsoft.com/office/drawing/2014/main" id="{B72E8305-5528-5342-99C1-3321600A8618}"/>
                </a:ext>
              </a:extLst>
            </p:cNvPr>
            <p:cNvSpPr txBox="1"/>
            <p:nvPr/>
          </p:nvSpPr>
          <p:spPr>
            <a:xfrm>
              <a:off x="3405329" y="2341404"/>
              <a:ext cx="537327" cy="369332"/>
            </a:xfrm>
            <a:prstGeom prst="rect">
              <a:avLst/>
            </a:prstGeom>
            <a:noFill/>
          </p:spPr>
          <p:txBody>
            <a:bodyPr wrap="none" rtlCol="0">
              <a:spAutoFit/>
            </a:bodyPr>
            <a:lstStyle/>
            <a:p>
              <a:pPr algn="ctr"/>
              <a:r>
                <a:rPr lang="en-US" dirty="0" err="1"/>
                <a:t>W</a:t>
              </a:r>
              <a:r>
                <a:rPr lang="en-US" baseline="-25000" dirty="0" err="1"/>
                <a:t>xh</a:t>
              </a:r>
              <a:endParaRPr lang="en-US" baseline="-25000" dirty="0"/>
            </a:p>
          </p:txBody>
        </p:sp>
        <p:sp>
          <p:nvSpPr>
            <p:cNvPr id="27" name="TextBox 26">
              <a:extLst>
                <a:ext uri="{FF2B5EF4-FFF2-40B4-BE49-F238E27FC236}">
                  <a16:creationId xmlns:a16="http://schemas.microsoft.com/office/drawing/2014/main" id="{59A30D0E-8B2F-CF48-934D-5DDA13F804B6}"/>
                </a:ext>
              </a:extLst>
            </p:cNvPr>
            <p:cNvSpPr txBox="1"/>
            <p:nvPr/>
          </p:nvSpPr>
          <p:spPr>
            <a:xfrm>
              <a:off x="4787579" y="2341404"/>
              <a:ext cx="537327" cy="369332"/>
            </a:xfrm>
            <a:prstGeom prst="rect">
              <a:avLst/>
            </a:prstGeom>
            <a:noFill/>
          </p:spPr>
          <p:txBody>
            <a:bodyPr wrap="none" rtlCol="0">
              <a:spAutoFit/>
            </a:bodyPr>
            <a:lstStyle/>
            <a:p>
              <a:pPr algn="ctr"/>
              <a:r>
                <a:rPr lang="en-US" dirty="0" err="1"/>
                <a:t>W</a:t>
              </a:r>
              <a:r>
                <a:rPr lang="en-US" baseline="-25000" dirty="0" err="1"/>
                <a:t>xh</a:t>
              </a:r>
              <a:endParaRPr lang="en-US" baseline="-25000" dirty="0"/>
            </a:p>
          </p:txBody>
        </p:sp>
        <p:sp>
          <p:nvSpPr>
            <p:cNvPr id="28" name="TextBox 27">
              <a:extLst>
                <a:ext uri="{FF2B5EF4-FFF2-40B4-BE49-F238E27FC236}">
                  <a16:creationId xmlns:a16="http://schemas.microsoft.com/office/drawing/2014/main" id="{FEBCF9CC-FEB5-A24A-8C05-F0CC35F29E61}"/>
                </a:ext>
              </a:extLst>
            </p:cNvPr>
            <p:cNvSpPr txBox="1"/>
            <p:nvPr/>
          </p:nvSpPr>
          <p:spPr>
            <a:xfrm>
              <a:off x="6158005" y="2341404"/>
              <a:ext cx="537327" cy="369332"/>
            </a:xfrm>
            <a:prstGeom prst="rect">
              <a:avLst/>
            </a:prstGeom>
            <a:noFill/>
          </p:spPr>
          <p:txBody>
            <a:bodyPr wrap="none" rtlCol="0">
              <a:spAutoFit/>
            </a:bodyPr>
            <a:lstStyle/>
            <a:p>
              <a:pPr algn="ctr"/>
              <a:r>
                <a:rPr lang="en-US" dirty="0" err="1"/>
                <a:t>W</a:t>
              </a:r>
              <a:r>
                <a:rPr lang="en-US" baseline="-25000" dirty="0" err="1"/>
                <a:t>xh</a:t>
              </a:r>
              <a:endParaRPr lang="en-US" baseline="-25000" dirty="0"/>
            </a:p>
          </p:txBody>
        </p:sp>
        <p:sp>
          <p:nvSpPr>
            <p:cNvPr id="29" name="TextBox 28">
              <a:extLst>
                <a:ext uri="{FF2B5EF4-FFF2-40B4-BE49-F238E27FC236}">
                  <a16:creationId xmlns:a16="http://schemas.microsoft.com/office/drawing/2014/main" id="{E5DF9A5C-95BD-BE45-985A-A2C5F2610C3A}"/>
                </a:ext>
              </a:extLst>
            </p:cNvPr>
            <p:cNvSpPr txBox="1"/>
            <p:nvPr/>
          </p:nvSpPr>
          <p:spPr>
            <a:xfrm>
              <a:off x="7876619" y="2341404"/>
              <a:ext cx="537327" cy="369332"/>
            </a:xfrm>
            <a:prstGeom prst="rect">
              <a:avLst/>
            </a:prstGeom>
            <a:noFill/>
          </p:spPr>
          <p:txBody>
            <a:bodyPr wrap="none" rtlCol="0">
              <a:spAutoFit/>
            </a:bodyPr>
            <a:lstStyle/>
            <a:p>
              <a:pPr algn="ctr"/>
              <a:r>
                <a:rPr lang="en-US" dirty="0" err="1"/>
                <a:t>W</a:t>
              </a:r>
              <a:r>
                <a:rPr lang="en-US" baseline="-25000" dirty="0" err="1"/>
                <a:t>xh</a:t>
              </a:r>
              <a:endParaRPr lang="en-US" baseline="-25000" dirty="0"/>
            </a:p>
          </p:txBody>
        </p:sp>
        <p:cxnSp>
          <p:nvCxnSpPr>
            <p:cNvPr id="34" name="Straight Arrow Connector 33">
              <a:extLst>
                <a:ext uri="{FF2B5EF4-FFF2-40B4-BE49-F238E27FC236}">
                  <a16:creationId xmlns:a16="http://schemas.microsoft.com/office/drawing/2014/main" id="{5D08931F-2239-CC43-A8AE-08B9920A1A9C}"/>
                </a:ext>
              </a:extLst>
            </p:cNvPr>
            <p:cNvCxnSpPr>
              <a:cxnSpLocks/>
            </p:cNvCxnSpPr>
            <p:nvPr/>
          </p:nvCxnSpPr>
          <p:spPr>
            <a:xfrm flipH="1">
              <a:off x="7090253" y="1896796"/>
              <a:ext cx="818827"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BF27AB7B-C88C-A248-BC6B-CB686F24DAF2}"/>
                </a:ext>
              </a:extLst>
            </p:cNvPr>
            <p:cNvCxnSpPr>
              <a:cxnSpLocks/>
            </p:cNvCxnSpPr>
            <p:nvPr/>
          </p:nvCxnSpPr>
          <p:spPr>
            <a:xfrm flipH="1">
              <a:off x="5725382" y="1886723"/>
              <a:ext cx="43262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B442E72-1A57-DB47-8B16-8B2760AC4FD2}"/>
                </a:ext>
              </a:extLst>
            </p:cNvPr>
            <p:cNvCxnSpPr>
              <a:cxnSpLocks/>
            </p:cNvCxnSpPr>
            <p:nvPr/>
          </p:nvCxnSpPr>
          <p:spPr>
            <a:xfrm flipH="1" flipV="1">
              <a:off x="4343122" y="1886723"/>
              <a:ext cx="477652" cy="10073"/>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grpSp>
      <p:sp>
        <p:nvSpPr>
          <p:cNvPr id="37" name="TextBox 36">
            <a:extLst>
              <a:ext uri="{FF2B5EF4-FFF2-40B4-BE49-F238E27FC236}">
                <a16:creationId xmlns:a16="http://schemas.microsoft.com/office/drawing/2014/main" id="{7D29C765-D590-B646-B0E8-1B99AE846D91}"/>
              </a:ext>
            </a:extLst>
          </p:cNvPr>
          <p:cNvSpPr txBox="1"/>
          <p:nvPr/>
        </p:nvSpPr>
        <p:spPr>
          <a:xfrm>
            <a:off x="864071" y="3321940"/>
            <a:ext cx="10144419" cy="830997"/>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Computing the gradient w.r.t </a:t>
            </a: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a:t>
            </a:r>
            <a:r>
              <a:rPr lang="en-US" sz="2400" baseline="-25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 involves </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many factors of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a:t>
            </a:r>
            <a:r>
              <a:rPr lang="en-US" sz="2400" baseline="-25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hh</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repeated gradient </a:t>
            </a:r>
            <a:r>
              <a:rPr 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computation!</a:t>
            </a:r>
            <a:endParaRPr lang="en-US" sz="2400" dirty="0">
              <a:latin typeface="Times New Roman" panose="02020603050405020304" pitchFamily="18" charset="0"/>
              <a:cs typeface="Times New Roman" panose="02020603050405020304" pitchFamily="18" charset="0"/>
            </a:endParaRPr>
          </a:p>
        </p:txBody>
      </p:sp>
      <p:sp>
        <p:nvSpPr>
          <p:cNvPr id="38" name="Rounded Rectangle 37">
            <a:extLst>
              <a:ext uri="{FF2B5EF4-FFF2-40B4-BE49-F238E27FC236}">
                <a16:creationId xmlns:a16="http://schemas.microsoft.com/office/drawing/2014/main" id="{CF19042D-898C-1D44-B632-4454142391EC}"/>
              </a:ext>
            </a:extLst>
          </p:cNvPr>
          <p:cNvSpPr/>
          <p:nvPr/>
        </p:nvSpPr>
        <p:spPr>
          <a:xfrm>
            <a:off x="1771319" y="4355593"/>
            <a:ext cx="3268020" cy="1670138"/>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Many values &gt; 1</a:t>
            </a:r>
          </a:p>
          <a:p>
            <a:pPr algn="ctr"/>
            <a:r>
              <a:rPr lang="en-US" dirty="0"/>
              <a:t>exploding gradients </a:t>
            </a:r>
          </a:p>
          <a:p>
            <a:pPr algn="ctr"/>
            <a:endParaRPr lang="en-US" dirty="0"/>
          </a:p>
          <a:p>
            <a:pPr algn="ctr"/>
            <a:r>
              <a:rPr lang="en-US" dirty="0"/>
              <a:t>Gradient clipping to</a:t>
            </a:r>
          </a:p>
          <a:p>
            <a:pPr algn="ctr"/>
            <a:r>
              <a:rPr lang="en-US" dirty="0"/>
              <a:t>scale big gradients</a:t>
            </a:r>
          </a:p>
        </p:txBody>
      </p:sp>
      <p:sp>
        <p:nvSpPr>
          <p:cNvPr id="39" name="Rounded Rectangle 38">
            <a:extLst>
              <a:ext uri="{FF2B5EF4-FFF2-40B4-BE49-F238E27FC236}">
                <a16:creationId xmlns:a16="http://schemas.microsoft.com/office/drawing/2014/main" id="{11A7DE72-A078-4E40-980A-D79D8C2DDB48}"/>
              </a:ext>
            </a:extLst>
          </p:cNvPr>
          <p:cNvSpPr/>
          <p:nvPr/>
        </p:nvSpPr>
        <p:spPr>
          <a:xfrm>
            <a:off x="7191120" y="4349755"/>
            <a:ext cx="3268020" cy="1670138"/>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Many values &lt; 1:</a:t>
            </a:r>
          </a:p>
          <a:p>
            <a:pPr algn="ctr"/>
            <a:r>
              <a:rPr lang="en-US" dirty="0"/>
              <a:t>vanishing gradients </a:t>
            </a:r>
          </a:p>
          <a:p>
            <a:pPr algn="ctr"/>
            <a:r>
              <a:rPr lang="en-US" sz="700" dirty="0"/>
              <a:t>  </a:t>
            </a:r>
            <a:endParaRPr lang="en-US" dirty="0"/>
          </a:p>
          <a:p>
            <a:pPr marL="342900" indent="-342900" algn="ctr">
              <a:buAutoNum type="arabicPeriod"/>
            </a:pPr>
            <a:r>
              <a:rPr lang="en-US" dirty="0"/>
              <a:t>Activation function</a:t>
            </a:r>
          </a:p>
          <a:p>
            <a:pPr marL="342900" indent="-342900" algn="ctr">
              <a:buAutoNum type="arabicPeriod"/>
            </a:pPr>
            <a:r>
              <a:rPr lang="en-US" dirty="0"/>
              <a:t>Weight initialization</a:t>
            </a:r>
          </a:p>
          <a:p>
            <a:pPr marL="342900" indent="-342900" algn="ctr">
              <a:buAutoNum type="arabicPeriod"/>
            </a:pPr>
            <a:r>
              <a:rPr lang="en-US" dirty="0"/>
              <a:t>Network architecture</a:t>
            </a:r>
          </a:p>
        </p:txBody>
      </p:sp>
      <p:sp>
        <p:nvSpPr>
          <p:cNvPr id="57" name="Slide Number Placeholder 3">
            <a:extLst>
              <a:ext uri="{FF2B5EF4-FFF2-40B4-BE49-F238E27FC236}">
                <a16:creationId xmlns:a16="http://schemas.microsoft.com/office/drawing/2014/main" id="{C476A928-8BB9-FAB7-5764-74ABA155AD11}"/>
              </a:ext>
            </a:extLst>
          </p:cNvPr>
          <p:cNvSpPr txBox="1">
            <a:spLocks/>
          </p:cNvSpPr>
          <p:nvPr/>
        </p:nvSpPr>
        <p:spPr>
          <a:xfrm>
            <a:off x="4549" y="617114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32</a:t>
            </a:fld>
            <a:endParaRPr lang="en-US" dirty="0"/>
          </a:p>
        </p:txBody>
      </p:sp>
      <p:sp>
        <p:nvSpPr>
          <p:cNvPr id="41" name="TextBox 40">
            <a:extLst>
              <a:ext uri="{FF2B5EF4-FFF2-40B4-BE49-F238E27FC236}">
                <a16:creationId xmlns:a16="http://schemas.microsoft.com/office/drawing/2014/main" id="{72240F8D-247B-8740-9E8E-3B02D7F433B0}"/>
              </a:ext>
            </a:extLst>
          </p:cNvPr>
          <p:cNvSpPr txBox="1"/>
          <p:nvPr/>
        </p:nvSpPr>
        <p:spPr>
          <a:xfrm>
            <a:off x="4801544" y="3119284"/>
            <a:ext cx="5102963"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[Source: </a:t>
            </a:r>
            <a:r>
              <a:rPr lang="en-IN" sz="1000" dirty="0">
                <a:latin typeface="Times New Roman" panose="02020603050405020304" pitchFamily="18" charset="0"/>
                <a:cs typeface="Times New Roman" panose="02020603050405020304" pitchFamily="18" charset="0"/>
                <a:hlinkClick r:id="rId2"/>
              </a:rPr>
              <a:t>https://tinyurl.com/3pawnch9</a:t>
            </a:r>
            <a:r>
              <a:rPr lang="en-IN" sz="1000" dirty="0">
                <a:latin typeface="Times New Roman" panose="02020603050405020304" pitchFamily="18" charset="0"/>
                <a:cs typeface="Times New Roman" panose="02020603050405020304" pitchFamily="18" charset="0"/>
              </a:rPr>
              <a:t> ]</a:t>
            </a:r>
            <a:endParaRPr lang="en-CA" sz="1000" dirty="0"/>
          </a:p>
        </p:txBody>
      </p:sp>
    </p:spTree>
    <p:extLst>
      <p:ext uri="{BB962C8B-B14F-4D97-AF65-F5344CB8AC3E}">
        <p14:creationId xmlns:p14="http://schemas.microsoft.com/office/powerpoint/2010/main" val="2175276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D314-C5B9-AD2D-ED8F-D5852884E112}"/>
              </a:ext>
            </a:extLst>
          </p:cNvPr>
          <p:cNvSpPr>
            <a:spLocks noGrp="1"/>
          </p:cNvSpPr>
          <p:nvPr>
            <p:ph type="title"/>
          </p:nvPr>
        </p:nvSpPr>
        <p:spPr>
          <a:xfrm>
            <a:off x="838200" y="153191"/>
            <a:ext cx="10515600" cy="1325563"/>
          </a:xfrm>
        </p:spPr>
        <p:txBody>
          <a:bodyPr/>
          <a:lstStyle/>
          <a:p>
            <a:r>
              <a:rPr lang="en-CA" b="1" dirty="0">
                <a:latin typeface="Times New Roman" panose="02020603050405020304" pitchFamily="18" charset="0"/>
                <a:cs typeface="Times New Roman" panose="02020603050405020304" pitchFamily="18" charset="0"/>
              </a:rPr>
              <a:t>Problem of long-term dependencies</a:t>
            </a:r>
          </a:p>
        </p:txBody>
      </p:sp>
      <p:sp>
        <p:nvSpPr>
          <p:cNvPr id="3" name="Content Placeholder 2">
            <a:extLst>
              <a:ext uri="{FF2B5EF4-FFF2-40B4-BE49-F238E27FC236}">
                <a16:creationId xmlns:a16="http://schemas.microsoft.com/office/drawing/2014/main" id="{7F93E977-2E41-49AA-8FFC-1858C5FFFD3F}"/>
              </a:ext>
            </a:extLst>
          </p:cNvPr>
          <p:cNvSpPr>
            <a:spLocks noGrp="1"/>
          </p:cNvSpPr>
          <p:nvPr>
            <p:ph idx="1"/>
          </p:nvPr>
        </p:nvSpPr>
        <p:spPr>
          <a:xfrm>
            <a:off x="643467" y="1330085"/>
            <a:ext cx="10515600" cy="4571182"/>
          </a:xfrm>
        </p:spPr>
        <p:txBody>
          <a:bodyPr>
            <a:noAutofit/>
          </a:bodyPr>
          <a:lstStyle/>
          <a:p>
            <a:pPr algn="just">
              <a:lnSpc>
                <a:spcPct val="110000"/>
              </a:lnSpc>
            </a:pPr>
            <a:r>
              <a:rPr lang="en-CA" sz="2400" dirty="0">
                <a:latin typeface="Times New Roman" panose="02020603050405020304" pitchFamily="18" charset="0"/>
                <a:cs typeface="Times New Roman" panose="02020603050405020304" pitchFamily="18" charset="0"/>
              </a:rPr>
              <a:t>Recurrent Neural Network (RNN) is used for modeling sequential information and is a state-of-the-art deep learning algorithm.</a:t>
            </a:r>
          </a:p>
          <a:p>
            <a:pPr algn="just">
              <a:lnSpc>
                <a:spcPct val="110000"/>
              </a:lnSpc>
            </a:pPr>
            <a:r>
              <a:rPr lang="en-US" sz="2400" dirty="0">
                <a:latin typeface="Times New Roman" panose="02020603050405020304" pitchFamily="18" charset="0"/>
                <a:cs typeface="Times New Roman" panose="02020603050405020304" pitchFamily="18" charset="0"/>
              </a:rPr>
              <a:t>Recurrent neural networks struggle to learn dependencies between inputs that are separated by many time steps. </a:t>
            </a:r>
          </a:p>
          <a:p>
            <a:pPr algn="just">
              <a:lnSpc>
                <a:spcPct val="110000"/>
              </a:lnSpc>
            </a:pPr>
            <a:r>
              <a:rPr lang="en-US" sz="2400" dirty="0">
                <a:latin typeface="Times New Roman" panose="02020603050405020304" pitchFamily="18" charset="0"/>
                <a:cs typeface="Times New Roman" panose="02020603050405020304" pitchFamily="18" charset="0"/>
              </a:rPr>
              <a:t>As information passes through the RNN, the signal gets diluted over time, making it challenging to capture long-term dependencies. </a:t>
            </a:r>
          </a:p>
          <a:p>
            <a:pPr algn="just">
              <a:lnSpc>
                <a:spcPct val="110000"/>
              </a:lnSpc>
            </a:pPr>
            <a:r>
              <a:rPr lang="en-US" sz="2400" dirty="0">
                <a:latin typeface="Times New Roman" panose="02020603050405020304" pitchFamily="18" charset="0"/>
                <a:cs typeface="Times New Roman" panose="02020603050405020304" pitchFamily="18" charset="0"/>
              </a:rPr>
              <a:t>This limitation is known as the vanishing gradient problem and hampers the ability of vanilla RNNs to model sequences with long-range temporal structures.</a:t>
            </a:r>
            <a:endParaRPr lang="en-CA" sz="2400" dirty="0">
              <a:latin typeface="Times New Roman" panose="02020603050405020304" pitchFamily="18" charset="0"/>
              <a:cs typeface="Times New Roman" panose="02020603050405020304" pitchFamily="18" charset="0"/>
            </a:endParaRPr>
          </a:p>
          <a:p>
            <a:pPr algn="just">
              <a:lnSpc>
                <a:spcPct val="110000"/>
              </a:lnSpc>
            </a:pPr>
            <a:r>
              <a:rPr lang="en-US" sz="2400" dirty="0">
                <a:latin typeface="Times New Roman" panose="02020603050405020304" pitchFamily="18" charset="0"/>
                <a:cs typeface="Times New Roman" panose="02020603050405020304" pitchFamily="18" charset="0"/>
              </a:rPr>
              <a:t>Capturing long-term dependencies in sequential data is a basic challenge in many fields, such as NLP, speech recognition, and time series analysis. [5]</a:t>
            </a:r>
            <a:endParaRPr lang="en-CA"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BB9AED6-8835-6CB0-D410-408A1167EB09}"/>
              </a:ext>
            </a:extLst>
          </p:cNvPr>
          <p:cNvSpPr>
            <a:spLocks noGrp="1"/>
          </p:cNvSpPr>
          <p:nvPr>
            <p:ph type="sldNum" sz="quarter" idx="12"/>
          </p:nvPr>
        </p:nvSpPr>
        <p:spPr>
          <a:xfrm>
            <a:off x="0" y="6252077"/>
            <a:ext cx="2743200" cy="365125"/>
          </a:xfrm>
        </p:spPr>
        <p:txBody>
          <a:bodyPr/>
          <a:lstStyle/>
          <a:p>
            <a:fld id="{2DEBF6B5-A8B6-5742-91AE-8DC29EBB8E42}" type="slidenum">
              <a:rPr lang="en-US" smtClean="0"/>
              <a:t>33</a:t>
            </a:fld>
            <a:endParaRPr lang="en-US" dirty="0"/>
          </a:p>
        </p:txBody>
      </p:sp>
    </p:spTree>
    <p:extLst>
      <p:ext uri="{BB962C8B-B14F-4D97-AF65-F5344CB8AC3E}">
        <p14:creationId xmlns:p14="http://schemas.microsoft.com/office/powerpoint/2010/main" val="38565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A graph of a normal and a normal curve&#10;&#10;Description automatically generated with medium confidence">
            <a:extLst>
              <a:ext uri="{FF2B5EF4-FFF2-40B4-BE49-F238E27FC236}">
                <a16:creationId xmlns:a16="http://schemas.microsoft.com/office/drawing/2014/main" id="{4BDC02A8-1010-F35C-5C46-CC3EE5E8E0C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8220" b="-2398"/>
          <a:stretch/>
        </p:blipFill>
        <p:spPr>
          <a:xfrm>
            <a:off x="96253" y="208548"/>
            <a:ext cx="6585284" cy="5863389"/>
          </a:xfrm>
        </p:spPr>
      </p:pic>
      <p:sp>
        <p:nvSpPr>
          <p:cNvPr id="17" name="TextBox 16">
            <a:extLst>
              <a:ext uri="{FF2B5EF4-FFF2-40B4-BE49-F238E27FC236}">
                <a16:creationId xmlns:a16="http://schemas.microsoft.com/office/drawing/2014/main" id="{E179474E-CD7B-546A-B505-2A78B16853EC}"/>
              </a:ext>
            </a:extLst>
          </p:cNvPr>
          <p:cNvSpPr txBox="1"/>
          <p:nvPr/>
        </p:nvSpPr>
        <p:spPr>
          <a:xfrm>
            <a:off x="2971800" y="5856493"/>
            <a:ext cx="6248400" cy="215444"/>
          </a:xfrm>
          <a:prstGeom prst="rect">
            <a:avLst/>
          </a:prstGeom>
          <a:noFill/>
        </p:spPr>
        <p:txBody>
          <a:bodyPr wrap="square" rtlCol="0">
            <a:spAutoFit/>
          </a:bodyPr>
          <a:lstStyle/>
          <a:p>
            <a:pPr algn="ctr"/>
            <a:r>
              <a:rPr lang="en-CA" sz="800" dirty="0"/>
              <a:t>[Source: </a:t>
            </a:r>
            <a:r>
              <a:rPr lang="en-CA" sz="800" dirty="0">
                <a:hlinkClick r:id="rId3"/>
              </a:rPr>
              <a:t>https://tinyurl.com/y4x357kk</a:t>
            </a:r>
            <a:r>
              <a:rPr lang="en-CA" sz="800" dirty="0"/>
              <a:t>  ]</a:t>
            </a:r>
          </a:p>
        </p:txBody>
      </p:sp>
      <p:sp>
        <p:nvSpPr>
          <p:cNvPr id="3" name="Slide Number Placeholder 3">
            <a:extLst>
              <a:ext uri="{FF2B5EF4-FFF2-40B4-BE49-F238E27FC236}">
                <a16:creationId xmlns:a16="http://schemas.microsoft.com/office/drawing/2014/main" id="{B58FFFB4-297E-692F-F687-BC70DB7BFD12}"/>
              </a:ext>
            </a:extLst>
          </p:cNvPr>
          <p:cNvSpPr txBox="1">
            <a:spLocks/>
          </p:cNvSpPr>
          <p:nvPr/>
        </p:nvSpPr>
        <p:spPr>
          <a:xfrm>
            <a:off x="4549" y="617114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34</a:t>
            </a:fld>
            <a:endParaRPr lang="en-US" dirty="0"/>
          </a:p>
        </p:txBody>
      </p:sp>
      <p:pic>
        <p:nvPicPr>
          <p:cNvPr id="4" name="Picture 3" descr="A person sitting at a table with a beer&#10;&#10;Description automatically generated">
            <a:extLst>
              <a:ext uri="{FF2B5EF4-FFF2-40B4-BE49-F238E27FC236}">
                <a16:creationId xmlns:a16="http://schemas.microsoft.com/office/drawing/2014/main" id="{39BCB4CD-D7FD-1DBC-7300-6CE434881369}"/>
              </a:ext>
            </a:extLst>
          </p:cNvPr>
          <p:cNvPicPr>
            <a:picLocks noChangeAspect="1"/>
          </p:cNvPicPr>
          <p:nvPr/>
        </p:nvPicPr>
        <p:blipFill rotWithShape="1">
          <a:blip r:embed="rId4">
            <a:extLst>
              <a:ext uri="{28A0092B-C50C-407E-A947-70E740481C1C}">
                <a14:useLocalDpi xmlns:a14="http://schemas.microsoft.com/office/drawing/2010/main" val="0"/>
              </a:ext>
            </a:extLst>
          </a:blip>
          <a:srcRect l="902" t="839" r="1445" b="1858"/>
          <a:stretch/>
        </p:blipFill>
        <p:spPr>
          <a:xfrm>
            <a:off x="6986335" y="348915"/>
            <a:ext cx="4339390" cy="5037222"/>
          </a:xfrm>
          <a:prstGeom prst="rect">
            <a:avLst/>
          </a:prstGeom>
        </p:spPr>
      </p:pic>
    </p:spTree>
    <p:extLst>
      <p:ext uri="{BB962C8B-B14F-4D97-AF65-F5344CB8AC3E}">
        <p14:creationId xmlns:p14="http://schemas.microsoft.com/office/powerpoint/2010/main" val="654682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D45D8-CD29-A17B-B3CB-612F326EF16B}"/>
              </a:ext>
            </a:extLst>
          </p:cNvPr>
          <p:cNvSpPr>
            <a:spLocks noGrp="1"/>
          </p:cNvSpPr>
          <p:nvPr>
            <p:ph type="title"/>
          </p:nvPr>
        </p:nvSpPr>
        <p:spPr>
          <a:xfrm>
            <a:off x="838200" y="365126"/>
            <a:ext cx="10515600" cy="541254"/>
          </a:xfrm>
        </p:spPr>
        <p:txBody>
          <a:bodyPr>
            <a:normAutofit fontScale="90000"/>
          </a:bodyPr>
          <a:lstStyle/>
          <a:p>
            <a:pPr algn="ctr"/>
            <a:r>
              <a:rPr lang="en-CA" sz="3600" b="1" dirty="0">
                <a:latin typeface="Times New Roman" panose="02020603050405020304" pitchFamily="18" charset="0"/>
                <a:cs typeface="Times New Roman" panose="02020603050405020304" pitchFamily="18" charset="0"/>
              </a:rPr>
              <a:t>Introduction to LSTMs</a:t>
            </a:r>
          </a:p>
        </p:txBody>
      </p:sp>
      <p:sp>
        <p:nvSpPr>
          <p:cNvPr id="3" name="Content Placeholder 2">
            <a:extLst>
              <a:ext uri="{FF2B5EF4-FFF2-40B4-BE49-F238E27FC236}">
                <a16:creationId xmlns:a16="http://schemas.microsoft.com/office/drawing/2014/main" id="{A846CCC8-F24A-5479-7BCA-656474BF8749}"/>
              </a:ext>
            </a:extLst>
          </p:cNvPr>
          <p:cNvSpPr>
            <a:spLocks noGrp="1"/>
          </p:cNvSpPr>
          <p:nvPr>
            <p:ph idx="1"/>
          </p:nvPr>
        </p:nvSpPr>
        <p:spPr>
          <a:xfrm>
            <a:off x="838200" y="2075865"/>
            <a:ext cx="10515600" cy="2706270"/>
          </a:xfrm>
        </p:spPr>
        <p:txBody>
          <a:bodyPr>
            <a:normAutofit/>
          </a:bodyPr>
          <a:lstStyle/>
          <a:p>
            <a:r>
              <a:rPr lang="en-US" sz="2400" dirty="0">
                <a:latin typeface="Times New Roman" panose="02020603050405020304" pitchFamily="18" charset="0"/>
                <a:cs typeface="Times New Roman" panose="02020603050405020304" pitchFamily="18" charset="0"/>
              </a:rPr>
              <a:t>LSTMs (Long-Short Term Memory) are a type of recurrent neural network that contains memory cells, allowing them to remember values over long periods of time.</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They have gates that regulate the flow of information, allowing them to selectively remember or forget past information.[6]</a:t>
            </a:r>
            <a:endParaRPr lang="en-CA"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B256B07-2181-64CF-F849-7F7C52DC3164}"/>
              </a:ext>
            </a:extLst>
          </p:cNvPr>
          <p:cNvSpPr>
            <a:spLocks noGrp="1"/>
          </p:cNvSpPr>
          <p:nvPr>
            <p:ph type="sldNum" sz="quarter" idx="12"/>
          </p:nvPr>
        </p:nvSpPr>
        <p:spPr>
          <a:xfrm>
            <a:off x="0" y="6310312"/>
            <a:ext cx="2743200" cy="365125"/>
          </a:xfrm>
        </p:spPr>
        <p:txBody>
          <a:bodyPr/>
          <a:lstStyle/>
          <a:p>
            <a:fld id="{2DEBF6B5-A8B6-5742-91AE-8DC29EBB8E42}" type="slidenum">
              <a:rPr lang="en-US" smtClean="0"/>
              <a:t>35</a:t>
            </a:fld>
            <a:endParaRPr lang="en-US" dirty="0"/>
          </a:p>
        </p:txBody>
      </p:sp>
    </p:spTree>
    <p:extLst>
      <p:ext uri="{BB962C8B-B14F-4D97-AF65-F5344CB8AC3E}">
        <p14:creationId xmlns:p14="http://schemas.microsoft.com/office/powerpoint/2010/main" val="954264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E26BAC-A1A7-C043-6AC6-6373A6D3F23F}"/>
              </a:ext>
            </a:extLst>
          </p:cNvPr>
          <p:cNvSpPr>
            <a:spLocks noGrp="1"/>
          </p:cNvSpPr>
          <p:nvPr>
            <p:ph type="sldNum" sz="quarter" idx="12"/>
          </p:nvPr>
        </p:nvSpPr>
        <p:spPr>
          <a:xfrm>
            <a:off x="0" y="6218683"/>
            <a:ext cx="2743200" cy="365125"/>
          </a:xfrm>
        </p:spPr>
        <p:txBody>
          <a:bodyPr/>
          <a:lstStyle/>
          <a:p>
            <a:fld id="{2DEBF6B5-A8B6-5742-91AE-8DC29EBB8E42}" type="slidenum">
              <a:rPr lang="en-US" smtClean="0"/>
              <a:t>36</a:t>
            </a:fld>
            <a:endParaRPr lang="en-US"/>
          </a:p>
        </p:txBody>
      </p:sp>
      <p:pic>
        <p:nvPicPr>
          <p:cNvPr id="6" name="yt5s.io-Deep Learning_ Long Short-Term Memory Networks (LSTMs)">
            <a:hlinkClick r:id="" action="ppaction://media"/>
            <a:extLst>
              <a:ext uri="{FF2B5EF4-FFF2-40B4-BE49-F238E27FC236}">
                <a16:creationId xmlns:a16="http://schemas.microsoft.com/office/drawing/2014/main" id="{A97389DA-F4E2-9D63-EFBD-78D417CA74D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97906" y="1010651"/>
            <a:ext cx="7596188" cy="3637057"/>
          </a:xfrm>
          <a:prstGeom prst="rect">
            <a:avLst/>
          </a:prstGeom>
          <a:ln w="12700">
            <a:solidFill>
              <a:schemeClr val="tx1"/>
            </a:solidFill>
          </a:ln>
        </p:spPr>
      </p:pic>
      <p:sp>
        <p:nvSpPr>
          <p:cNvPr id="9" name="Title 1">
            <a:extLst>
              <a:ext uri="{FF2B5EF4-FFF2-40B4-BE49-F238E27FC236}">
                <a16:creationId xmlns:a16="http://schemas.microsoft.com/office/drawing/2014/main" id="{5AA82A96-E0FA-1745-22EC-01EE52C1D73E}"/>
              </a:ext>
            </a:extLst>
          </p:cNvPr>
          <p:cNvSpPr txBox="1">
            <a:spLocks/>
          </p:cNvSpPr>
          <p:nvPr/>
        </p:nvSpPr>
        <p:spPr>
          <a:xfrm>
            <a:off x="1126215" y="4921084"/>
            <a:ext cx="10422318" cy="92626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400" dirty="0">
                <a:latin typeface="Times New Roman" panose="02020603050405020304" pitchFamily="18" charset="0"/>
                <a:cs typeface="Times New Roman" panose="02020603050405020304" pitchFamily="18" charset="0"/>
              </a:rPr>
              <a:t>[Source: </a:t>
            </a:r>
            <a:r>
              <a:rPr lang="en-CA" sz="2400" dirty="0">
                <a:latin typeface="Times New Roman" panose="02020603050405020304" pitchFamily="18" charset="0"/>
                <a:cs typeface="Times New Roman" panose="02020603050405020304" pitchFamily="18" charset="0"/>
                <a:hlinkClick r:id="rId5"/>
              </a:rPr>
              <a:t>https://www.youtube.com/watch?v=5dMXyiWddYs&amp;ab_channel=SkillC</a:t>
            </a:r>
            <a:r>
              <a:rPr lang="en-CA" sz="2400" dirty="0">
                <a:latin typeface="Times New Roman" panose="02020603050405020304" pitchFamily="18" charset="0"/>
                <a:cs typeface="Times New Roman" panose="02020603050405020304" pitchFamily="18" charset="0"/>
              </a:rPr>
              <a:t> ]</a:t>
            </a:r>
          </a:p>
        </p:txBody>
      </p:sp>
      <p:sp>
        <p:nvSpPr>
          <p:cNvPr id="2" name="TextBox 1">
            <a:extLst>
              <a:ext uri="{FF2B5EF4-FFF2-40B4-BE49-F238E27FC236}">
                <a16:creationId xmlns:a16="http://schemas.microsoft.com/office/drawing/2014/main" id="{DA2F6B8F-2875-FB6A-D120-9B9F5A144542}"/>
              </a:ext>
            </a:extLst>
          </p:cNvPr>
          <p:cNvSpPr txBox="1"/>
          <p:nvPr/>
        </p:nvSpPr>
        <p:spPr>
          <a:xfrm>
            <a:off x="1195754" y="120580"/>
            <a:ext cx="9646417"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Short video explaining LSTM</a:t>
            </a: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56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75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2289B4-EA50-4222-8459-6AAD4375F028}"/>
              </a:ext>
            </a:extLst>
          </p:cNvPr>
          <p:cNvSpPr>
            <a:spLocks noGrp="1"/>
          </p:cNvSpPr>
          <p:nvPr>
            <p:ph type="sldNum" sz="quarter" idx="12"/>
          </p:nvPr>
        </p:nvSpPr>
        <p:spPr>
          <a:xfrm>
            <a:off x="0" y="6180054"/>
            <a:ext cx="2743200" cy="365125"/>
          </a:xfrm>
        </p:spPr>
        <p:txBody>
          <a:bodyPr/>
          <a:lstStyle/>
          <a:p>
            <a:fld id="{2DEBF6B5-A8B6-5742-91AE-8DC29EBB8E42}" type="slidenum">
              <a:rPr lang="en-US" smtClean="0"/>
              <a:t>37</a:t>
            </a:fld>
            <a:endParaRPr lang="en-US" dirty="0"/>
          </a:p>
        </p:txBody>
      </p:sp>
      <p:grpSp>
        <p:nvGrpSpPr>
          <p:cNvPr id="2" name="Group 1">
            <a:extLst>
              <a:ext uri="{FF2B5EF4-FFF2-40B4-BE49-F238E27FC236}">
                <a16:creationId xmlns:a16="http://schemas.microsoft.com/office/drawing/2014/main" id="{85821344-DC43-56C1-05FF-EFB4E8A623BC}"/>
              </a:ext>
            </a:extLst>
          </p:cNvPr>
          <p:cNvGrpSpPr/>
          <p:nvPr/>
        </p:nvGrpSpPr>
        <p:grpSpPr>
          <a:xfrm>
            <a:off x="788071" y="2109529"/>
            <a:ext cx="3268580" cy="3258278"/>
            <a:chOff x="788071" y="2109529"/>
            <a:chExt cx="3268580" cy="3258278"/>
          </a:xfrm>
        </p:grpSpPr>
        <p:sp>
          <p:nvSpPr>
            <p:cNvPr id="7" name="Flowchart: Off-page Connector 6">
              <a:extLst>
                <a:ext uri="{FF2B5EF4-FFF2-40B4-BE49-F238E27FC236}">
                  <a16:creationId xmlns:a16="http://schemas.microsoft.com/office/drawing/2014/main" id="{BF305DC4-672F-886C-9A35-E00612D7515D}"/>
                </a:ext>
              </a:extLst>
            </p:cNvPr>
            <p:cNvSpPr>
              <a:spLocks/>
            </p:cNvSpPr>
            <p:nvPr/>
          </p:nvSpPr>
          <p:spPr>
            <a:xfrm rot="16200000">
              <a:off x="1746586" y="1151016"/>
              <a:ext cx="1351551" cy="3268578"/>
            </a:xfrm>
            <a:prstGeom prst="flowChartOffpageConnector">
              <a:avLst/>
            </a:prstGeom>
            <a:solidFill>
              <a:schemeClr val="bg1">
                <a:lumMod val="75000"/>
              </a:schemeClr>
            </a:solidFill>
            <a:ln>
              <a:solidFill>
                <a:schemeClr val="accent2">
                  <a:lumMod val="50000"/>
                </a:schemeClr>
              </a:solidFill>
            </a:ln>
            <a:effectLst>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193B5229-2D3C-8EBF-5BC9-41DA6881CD43}"/>
                </a:ext>
              </a:extLst>
            </p:cNvPr>
            <p:cNvSpPr txBox="1">
              <a:spLocks/>
            </p:cNvSpPr>
            <p:nvPr/>
          </p:nvSpPr>
          <p:spPr>
            <a:xfrm>
              <a:off x="1020682" y="2568558"/>
              <a:ext cx="2502568"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CA" dirty="0">
                  <a:latin typeface="Times New Roman" panose="02020603050405020304" pitchFamily="18" charset="0"/>
                  <a:cs typeface="Times New Roman" panose="02020603050405020304" pitchFamily="18" charset="0"/>
                </a:rPr>
                <a:t>Forget Gate</a:t>
              </a:r>
            </a:p>
          </p:txBody>
        </p:sp>
        <p:sp>
          <p:nvSpPr>
            <p:cNvPr id="15" name="TextBox 14">
              <a:extLst>
                <a:ext uri="{FF2B5EF4-FFF2-40B4-BE49-F238E27FC236}">
                  <a16:creationId xmlns:a16="http://schemas.microsoft.com/office/drawing/2014/main" id="{6CC89B05-7C42-4006-824D-2B0C008A7AD4}"/>
                </a:ext>
              </a:extLst>
            </p:cNvPr>
            <p:cNvSpPr txBox="1">
              <a:spLocks/>
            </p:cNvSpPr>
            <p:nvPr/>
          </p:nvSpPr>
          <p:spPr>
            <a:xfrm>
              <a:off x="788071" y="3613481"/>
              <a:ext cx="3268579" cy="175432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Decides what information to remove from the cell state based on the previous hidden state and current input. Outputs number between 0-1 indicating importance.</a:t>
              </a:r>
              <a:endParaRPr lang="en-CA" dirty="0">
                <a:latin typeface="Times New Roman" panose="02020603050405020304" pitchFamily="18" charset="0"/>
                <a:cs typeface="Times New Roman" panose="02020603050405020304" pitchFamily="18" charset="0"/>
              </a:endParaRPr>
            </a:p>
          </p:txBody>
        </p:sp>
      </p:grpSp>
      <p:grpSp>
        <p:nvGrpSpPr>
          <p:cNvPr id="3" name="Group 2">
            <a:extLst>
              <a:ext uri="{FF2B5EF4-FFF2-40B4-BE49-F238E27FC236}">
                <a16:creationId xmlns:a16="http://schemas.microsoft.com/office/drawing/2014/main" id="{424C210F-CB4F-084F-A962-16A63EB6D119}"/>
              </a:ext>
            </a:extLst>
          </p:cNvPr>
          <p:cNvGrpSpPr/>
          <p:nvPr/>
        </p:nvGrpSpPr>
        <p:grpSpPr>
          <a:xfrm>
            <a:off x="4330367" y="2109529"/>
            <a:ext cx="3268579" cy="2700267"/>
            <a:chOff x="4330367" y="2109529"/>
            <a:chExt cx="3268579" cy="2700267"/>
          </a:xfrm>
        </p:grpSpPr>
        <p:sp>
          <p:nvSpPr>
            <p:cNvPr id="14" name="Flowchart: Off-page Connector 11">
              <a:extLst>
                <a:ext uri="{FF2B5EF4-FFF2-40B4-BE49-F238E27FC236}">
                  <a16:creationId xmlns:a16="http://schemas.microsoft.com/office/drawing/2014/main" id="{2681FA20-E7F3-7925-1269-5DA57DAB2276}"/>
                </a:ext>
              </a:extLst>
            </p:cNvPr>
            <p:cNvSpPr>
              <a:spLocks/>
            </p:cNvSpPr>
            <p:nvPr/>
          </p:nvSpPr>
          <p:spPr>
            <a:xfrm rot="16200000">
              <a:off x="5288882" y="1247268"/>
              <a:ext cx="1351551" cy="307607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0000"/>
                <a:gd name="connsiteX1" fmla="*/ 5193 w 10000"/>
                <a:gd name="connsiteY1" fmla="*/ 2438 h 10000"/>
                <a:gd name="connsiteX2" fmla="*/ 10000 w 10000"/>
                <a:gd name="connsiteY2" fmla="*/ 0 h 10000"/>
                <a:gd name="connsiteX3" fmla="*/ 10000 w 10000"/>
                <a:gd name="connsiteY3" fmla="*/ 8000 h 10000"/>
                <a:gd name="connsiteX4" fmla="*/ 5000 w 10000"/>
                <a:gd name="connsiteY4" fmla="*/ 10000 h 10000"/>
                <a:gd name="connsiteX5" fmla="*/ 0 w 10000"/>
                <a:gd name="connsiteY5" fmla="*/ 8000 h 10000"/>
                <a:gd name="connsiteX6" fmla="*/ 0 w 10000"/>
                <a:gd name="connsiteY6" fmla="*/ 0 h 10000"/>
                <a:gd name="connsiteX0" fmla="*/ 0 w 10000"/>
                <a:gd name="connsiteY0" fmla="*/ 0 h 10000"/>
                <a:gd name="connsiteX1" fmla="*/ 5193 w 10000"/>
                <a:gd name="connsiteY1" fmla="*/ 2438 h 10000"/>
                <a:gd name="connsiteX2" fmla="*/ 10000 w 10000"/>
                <a:gd name="connsiteY2" fmla="*/ 0 h 10000"/>
                <a:gd name="connsiteX3" fmla="*/ 10000 w 10000"/>
                <a:gd name="connsiteY3" fmla="*/ 8000 h 10000"/>
                <a:gd name="connsiteX4" fmla="*/ 5000 w 10000"/>
                <a:gd name="connsiteY4" fmla="*/ 10000 h 10000"/>
                <a:gd name="connsiteX5" fmla="*/ 0 w 10000"/>
                <a:gd name="connsiteY5" fmla="*/ 8000 h 10000"/>
                <a:gd name="connsiteX6" fmla="*/ 0 w 10000"/>
                <a:gd name="connsiteY6" fmla="*/ 0 h 10000"/>
                <a:gd name="connsiteX0" fmla="*/ 0 w 10000"/>
                <a:gd name="connsiteY0" fmla="*/ 0 h 10000"/>
                <a:gd name="connsiteX1" fmla="*/ 5134 w 10000"/>
                <a:gd name="connsiteY1" fmla="*/ 2594 h 10000"/>
                <a:gd name="connsiteX2" fmla="*/ 10000 w 10000"/>
                <a:gd name="connsiteY2" fmla="*/ 0 h 10000"/>
                <a:gd name="connsiteX3" fmla="*/ 10000 w 10000"/>
                <a:gd name="connsiteY3" fmla="*/ 8000 h 10000"/>
                <a:gd name="connsiteX4" fmla="*/ 5000 w 10000"/>
                <a:gd name="connsiteY4" fmla="*/ 10000 h 10000"/>
                <a:gd name="connsiteX5" fmla="*/ 0 w 10000"/>
                <a:gd name="connsiteY5" fmla="*/ 8000 h 10000"/>
                <a:gd name="connsiteX6" fmla="*/ 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0" y="0"/>
                  </a:moveTo>
                  <a:cubicBezTo>
                    <a:pt x="1652" y="-4"/>
                    <a:pt x="3482" y="1920"/>
                    <a:pt x="5134" y="2594"/>
                  </a:cubicBezTo>
                  <a:lnTo>
                    <a:pt x="10000" y="0"/>
                  </a:lnTo>
                  <a:lnTo>
                    <a:pt x="10000" y="8000"/>
                  </a:lnTo>
                  <a:lnTo>
                    <a:pt x="5000" y="10000"/>
                  </a:lnTo>
                  <a:lnTo>
                    <a:pt x="0" y="8000"/>
                  </a:lnTo>
                  <a:lnTo>
                    <a:pt x="0" y="0"/>
                  </a:lnTo>
                  <a:close/>
                </a:path>
              </a:pathLst>
            </a:custGeom>
            <a:solidFill>
              <a:schemeClr val="bg1">
                <a:lumMod val="75000"/>
              </a:schemeClr>
            </a:solidFill>
            <a:ln>
              <a:solidFill>
                <a:schemeClr val="accent2">
                  <a:lumMod val="50000"/>
                </a:schemeClr>
              </a:solidFill>
            </a:ln>
            <a:effectLst>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TextBox 10">
              <a:extLst>
                <a:ext uri="{FF2B5EF4-FFF2-40B4-BE49-F238E27FC236}">
                  <a16:creationId xmlns:a16="http://schemas.microsoft.com/office/drawing/2014/main" id="{24DD479B-477E-AF1A-E4BF-0088A4283F23}"/>
                </a:ext>
              </a:extLst>
            </p:cNvPr>
            <p:cNvSpPr txBox="1">
              <a:spLocks/>
            </p:cNvSpPr>
            <p:nvPr/>
          </p:nvSpPr>
          <p:spPr>
            <a:xfrm>
              <a:off x="4836694" y="2568558"/>
              <a:ext cx="2502568"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CA" dirty="0">
                  <a:latin typeface="Times New Roman" panose="02020603050405020304" pitchFamily="18" charset="0"/>
                  <a:cs typeface="Times New Roman" panose="02020603050405020304" pitchFamily="18" charset="0"/>
                </a:rPr>
                <a:t>Input Gate</a:t>
              </a:r>
            </a:p>
          </p:txBody>
        </p:sp>
        <p:sp>
          <p:nvSpPr>
            <p:cNvPr id="16" name="TextBox 15">
              <a:extLst>
                <a:ext uri="{FF2B5EF4-FFF2-40B4-BE49-F238E27FC236}">
                  <a16:creationId xmlns:a16="http://schemas.microsoft.com/office/drawing/2014/main" id="{9E16CABE-D346-C838-2207-7CBC15565443}"/>
                </a:ext>
              </a:extLst>
            </p:cNvPr>
            <p:cNvSpPr txBox="1">
              <a:spLocks/>
            </p:cNvSpPr>
            <p:nvPr/>
          </p:nvSpPr>
          <p:spPr>
            <a:xfrm>
              <a:off x="4330367" y="3609467"/>
              <a:ext cx="3268579" cy="120032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Decide what new information to add to the cell state.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Create new candidate values to add.</a:t>
              </a:r>
              <a:endParaRPr lang="en-CA" dirty="0">
                <a:latin typeface="Times New Roman" panose="02020603050405020304" pitchFamily="18" charset="0"/>
                <a:cs typeface="Times New Roman" panose="02020603050405020304" pitchFamily="18" charset="0"/>
              </a:endParaRPr>
            </a:p>
          </p:txBody>
        </p:sp>
      </p:grpSp>
      <p:grpSp>
        <p:nvGrpSpPr>
          <p:cNvPr id="6" name="Group 5">
            <a:extLst>
              <a:ext uri="{FF2B5EF4-FFF2-40B4-BE49-F238E27FC236}">
                <a16:creationId xmlns:a16="http://schemas.microsoft.com/office/drawing/2014/main" id="{17BDF853-CDAF-FF17-839B-43CDAC684C18}"/>
              </a:ext>
            </a:extLst>
          </p:cNvPr>
          <p:cNvGrpSpPr/>
          <p:nvPr/>
        </p:nvGrpSpPr>
        <p:grpSpPr>
          <a:xfrm>
            <a:off x="7872663" y="2109529"/>
            <a:ext cx="3268579" cy="2427282"/>
            <a:chOff x="7872663" y="2109529"/>
            <a:chExt cx="3268579" cy="2427282"/>
          </a:xfrm>
        </p:grpSpPr>
        <p:sp>
          <p:nvSpPr>
            <p:cNvPr id="12" name="Flowchart: Off-page Connector 11">
              <a:extLst>
                <a:ext uri="{FF2B5EF4-FFF2-40B4-BE49-F238E27FC236}">
                  <a16:creationId xmlns:a16="http://schemas.microsoft.com/office/drawing/2014/main" id="{8FF8444E-0F43-1F11-8578-58008256BEC2}"/>
                </a:ext>
              </a:extLst>
            </p:cNvPr>
            <p:cNvSpPr>
              <a:spLocks/>
            </p:cNvSpPr>
            <p:nvPr/>
          </p:nvSpPr>
          <p:spPr>
            <a:xfrm rot="16200000">
              <a:off x="8734926" y="1247268"/>
              <a:ext cx="1351551" cy="307607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0000"/>
                <a:gd name="connsiteX1" fmla="*/ 5193 w 10000"/>
                <a:gd name="connsiteY1" fmla="*/ 2438 h 10000"/>
                <a:gd name="connsiteX2" fmla="*/ 10000 w 10000"/>
                <a:gd name="connsiteY2" fmla="*/ 0 h 10000"/>
                <a:gd name="connsiteX3" fmla="*/ 10000 w 10000"/>
                <a:gd name="connsiteY3" fmla="*/ 8000 h 10000"/>
                <a:gd name="connsiteX4" fmla="*/ 5000 w 10000"/>
                <a:gd name="connsiteY4" fmla="*/ 10000 h 10000"/>
                <a:gd name="connsiteX5" fmla="*/ 0 w 10000"/>
                <a:gd name="connsiteY5" fmla="*/ 8000 h 10000"/>
                <a:gd name="connsiteX6" fmla="*/ 0 w 10000"/>
                <a:gd name="connsiteY6" fmla="*/ 0 h 10000"/>
                <a:gd name="connsiteX0" fmla="*/ 0 w 10000"/>
                <a:gd name="connsiteY0" fmla="*/ 0 h 10000"/>
                <a:gd name="connsiteX1" fmla="*/ 5193 w 10000"/>
                <a:gd name="connsiteY1" fmla="*/ 2438 h 10000"/>
                <a:gd name="connsiteX2" fmla="*/ 10000 w 10000"/>
                <a:gd name="connsiteY2" fmla="*/ 0 h 10000"/>
                <a:gd name="connsiteX3" fmla="*/ 10000 w 10000"/>
                <a:gd name="connsiteY3" fmla="*/ 8000 h 10000"/>
                <a:gd name="connsiteX4" fmla="*/ 5000 w 10000"/>
                <a:gd name="connsiteY4" fmla="*/ 10000 h 10000"/>
                <a:gd name="connsiteX5" fmla="*/ 0 w 10000"/>
                <a:gd name="connsiteY5" fmla="*/ 8000 h 10000"/>
                <a:gd name="connsiteX6" fmla="*/ 0 w 10000"/>
                <a:gd name="connsiteY6" fmla="*/ 0 h 10000"/>
                <a:gd name="connsiteX0" fmla="*/ 0 w 10000"/>
                <a:gd name="connsiteY0" fmla="*/ 0 h 10000"/>
                <a:gd name="connsiteX1" fmla="*/ 5134 w 10000"/>
                <a:gd name="connsiteY1" fmla="*/ 2594 h 10000"/>
                <a:gd name="connsiteX2" fmla="*/ 10000 w 10000"/>
                <a:gd name="connsiteY2" fmla="*/ 0 h 10000"/>
                <a:gd name="connsiteX3" fmla="*/ 10000 w 10000"/>
                <a:gd name="connsiteY3" fmla="*/ 8000 h 10000"/>
                <a:gd name="connsiteX4" fmla="*/ 5000 w 10000"/>
                <a:gd name="connsiteY4" fmla="*/ 10000 h 10000"/>
                <a:gd name="connsiteX5" fmla="*/ 0 w 10000"/>
                <a:gd name="connsiteY5" fmla="*/ 8000 h 10000"/>
                <a:gd name="connsiteX6" fmla="*/ 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0" y="0"/>
                  </a:moveTo>
                  <a:cubicBezTo>
                    <a:pt x="1652" y="-4"/>
                    <a:pt x="3482" y="1920"/>
                    <a:pt x="5134" y="2594"/>
                  </a:cubicBezTo>
                  <a:lnTo>
                    <a:pt x="10000" y="0"/>
                  </a:lnTo>
                  <a:lnTo>
                    <a:pt x="10000" y="8000"/>
                  </a:lnTo>
                  <a:lnTo>
                    <a:pt x="5000" y="10000"/>
                  </a:lnTo>
                  <a:lnTo>
                    <a:pt x="0" y="8000"/>
                  </a:lnTo>
                  <a:lnTo>
                    <a:pt x="0" y="0"/>
                  </a:lnTo>
                  <a:close/>
                </a:path>
              </a:pathLst>
            </a:custGeom>
            <a:solidFill>
              <a:schemeClr val="accent2">
                <a:lumMod val="40000"/>
                <a:lumOff val="60000"/>
              </a:schemeClr>
            </a:solidFill>
            <a:ln>
              <a:solidFill>
                <a:schemeClr val="accent4">
                  <a:lumMod val="75000"/>
                </a:schemeClr>
              </a:solidFill>
            </a:ln>
            <a:effectLst>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5" name="Group 4">
              <a:extLst>
                <a:ext uri="{FF2B5EF4-FFF2-40B4-BE49-F238E27FC236}">
                  <a16:creationId xmlns:a16="http://schemas.microsoft.com/office/drawing/2014/main" id="{8F6ECCC7-F508-901C-3A07-58504A7C6C74}"/>
                </a:ext>
              </a:extLst>
            </p:cNvPr>
            <p:cNvGrpSpPr/>
            <p:nvPr/>
          </p:nvGrpSpPr>
          <p:grpSpPr>
            <a:xfrm>
              <a:off x="7872663" y="2568558"/>
              <a:ext cx="3268579" cy="1968253"/>
              <a:chOff x="7872663" y="2568558"/>
              <a:chExt cx="3268579" cy="1968253"/>
            </a:xfrm>
          </p:grpSpPr>
          <p:sp>
            <p:nvSpPr>
              <p:cNvPr id="13" name="TextBox 12">
                <a:extLst>
                  <a:ext uri="{FF2B5EF4-FFF2-40B4-BE49-F238E27FC236}">
                    <a16:creationId xmlns:a16="http://schemas.microsoft.com/office/drawing/2014/main" id="{659549F5-9146-0D66-E391-A790568405B2}"/>
                  </a:ext>
                </a:extLst>
              </p:cNvPr>
              <p:cNvSpPr txBox="1">
                <a:spLocks/>
              </p:cNvSpPr>
              <p:nvPr/>
            </p:nvSpPr>
            <p:spPr>
              <a:xfrm>
                <a:off x="8277726" y="2568558"/>
                <a:ext cx="2502568"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CA" dirty="0">
                    <a:latin typeface="Times New Roman" panose="02020603050405020304" pitchFamily="18" charset="0"/>
                    <a:cs typeface="Times New Roman" panose="02020603050405020304" pitchFamily="18" charset="0"/>
                  </a:rPr>
                  <a:t>Output Gate</a:t>
                </a:r>
              </a:p>
            </p:txBody>
          </p:sp>
          <p:sp>
            <p:nvSpPr>
              <p:cNvPr id="19" name="TextBox 18">
                <a:extLst>
                  <a:ext uri="{FF2B5EF4-FFF2-40B4-BE49-F238E27FC236}">
                    <a16:creationId xmlns:a16="http://schemas.microsoft.com/office/drawing/2014/main" id="{772D7594-7582-2FB3-EDA6-879E4183E55E}"/>
                  </a:ext>
                </a:extLst>
              </p:cNvPr>
              <p:cNvSpPr txBox="1">
                <a:spLocks/>
              </p:cNvSpPr>
              <p:nvPr/>
            </p:nvSpPr>
            <p:spPr>
              <a:xfrm>
                <a:off x="7872663" y="3613481"/>
                <a:ext cx="3268579" cy="92333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Decides what parts of the cell state to output. Scales cell state between -1 and 1.</a:t>
                </a:r>
                <a:endParaRPr lang="en-CA" dirty="0">
                  <a:latin typeface="Times New Roman" panose="02020603050405020304" pitchFamily="18" charset="0"/>
                  <a:cs typeface="Times New Roman" panose="02020603050405020304" pitchFamily="18" charset="0"/>
                </a:endParaRPr>
              </a:p>
            </p:txBody>
          </p:sp>
        </p:grpSp>
      </p:grpSp>
      <p:sp>
        <p:nvSpPr>
          <p:cNvPr id="21" name="TextBox 20">
            <a:extLst>
              <a:ext uri="{FF2B5EF4-FFF2-40B4-BE49-F238E27FC236}">
                <a16:creationId xmlns:a16="http://schemas.microsoft.com/office/drawing/2014/main" id="{415749BD-1258-C236-C91B-16F12DC2B5F6}"/>
              </a:ext>
            </a:extLst>
          </p:cNvPr>
          <p:cNvSpPr txBox="1">
            <a:spLocks noGrp="1" noRot="1" noMove="1" noResize="1" noEditPoints="1" noAdjustHandles="1" noChangeArrowheads="1" noChangeShapeType="1"/>
          </p:cNvSpPr>
          <p:nvPr/>
        </p:nvSpPr>
        <p:spPr>
          <a:xfrm>
            <a:off x="788071" y="312821"/>
            <a:ext cx="10160668" cy="646331"/>
          </a:xfrm>
          <a:prstGeom prst="rect">
            <a:avLst/>
          </a:prstGeom>
          <a:noFill/>
        </p:spPr>
        <p:txBody>
          <a:bodyPr wrap="square" rtlCol="0">
            <a:spAutoFit/>
          </a:bodyPr>
          <a:lstStyle/>
          <a:p>
            <a:pPr algn="ctr"/>
            <a:r>
              <a:rPr lang="en-CA" sz="3600" b="1" dirty="0">
                <a:latin typeface="Times New Roman" panose="02020603050405020304" pitchFamily="18" charset="0"/>
                <a:cs typeface="Times New Roman" panose="02020603050405020304" pitchFamily="18" charset="0"/>
              </a:rPr>
              <a:t>LSTM Architecture</a:t>
            </a:r>
          </a:p>
        </p:txBody>
      </p:sp>
      <p:sp>
        <p:nvSpPr>
          <p:cNvPr id="8" name="TextBox 7">
            <a:extLst>
              <a:ext uri="{FF2B5EF4-FFF2-40B4-BE49-F238E27FC236}">
                <a16:creationId xmlns:a16="http://schemas.microsoft.com/office/drawing/2014/main" id="{5650D304-139F-0694-7542-95649D091E1D}"/>
              </a:ext>
            </a:extLst>
          </p:cNvPr>
          <p:cNvSpPr txBox="1"/>
          <p:nvPr/>
        </p:nvSpPr>
        <p:spPr>
          <a:xfrm>
            <a:off x="3662569" y="5964610"/>
            <a:ext cx="4285548" cy="215444"/>
          </a:xfrm>
          <a:prstGeom prst="rect">
            <a:avLst/>
          </a:prstGeom>
          <a:noFill/>
        </p:spPr>
        <p:txBody>
          <a:bodyPr wrap="square">
            <a:spAutoFit/>
          </a:bodyPr>
          <a:lstStyle/>
          <a:p>
            <a:pPr algn="ctr"/>
            <a:r>
              <a:rPr lang="en-US" sz="800" dirty="0">
                <a:latin typeface="Times New Roman" panose="02020603050405020304" pitchFamily="18" charset="0"/>
                <a:cs typeface="Times New Roman" panose="02020603050405020304" pitchFamily="18" charset="0"/>
              </a:rPr>
              <a:t>[Source: </a:t>
            </a:r>
            <a:r>
              <a:rPr lang="en-US" sz="800" dirty="0">
                <a:latin typeface="Times New Roman" panose="02020603050405020304" pitchFamily="18" charset="0"/>
                <a:cs typeface="Times New Roman" panose="02020603050405020304" pitchFamily="18" charset="0"/>
                <a:hlinkClick r:id="rId2"/>
              </a:rPr>
              <a:t>https://tinyurl.com/mrycxxp5</a:t>
            </a:r>
            <a:r>
              <a:rPr lang="en-US" sz="800" dirty="0">
                <a:latin typeface="Times New Roman" panose="02020603050405020304" pitchFamily="18" charset="0"/>
                <a:cs typeface="Times New Roman" panose="02020603050405020304" pitchFamily="18" charset="0"/>
              </a:rPr>
              <a:t> ] </a:t>
            </a:r>
          </a:p>
        </p:txBody>
      </p:sp>
    </p:spTree>
    <p:extLst>
      <p:ext uri="{BB962C8B-B14F-4D97-AF65-F5344CB8AC3E}">
        <p14:creationId xmlns:p14="http://schemas.microsoft.com/office/powerpoint/2010/main" val="336743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8CFD729B-DA0F-7F1E-E513-FCC1AFDA1A0E}"/>
              </a:ext>
            </a:extLst>
          </p:cNvPr>
          <p:cNvSpPr txBox="1">
            <a:spLocks/>
          </p:cNvSpPr>
          <p:nvPr/>
        </p:nvSpPr>
        <p:spPr>
          <a:xfrm>
            <a:off x="4549" y="617114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38</a:t>
            </a:fld>
            <a:endParaRPr lang="en-US" dirty="0"/>
          </a:p>
        </p:txBody>
      </p:sp>
      <p:grpSp>
        <p:nvGrpSpPr>
          <p:cNvPr id="3493" name="Group 3492">
            <a:extLst>
              <a:ext uri="{FF2B5EF4-FFF2-40B4-BE49-F238E27FC236}">
                <a16:creationId xmlns:a16="http://schemas.microsoft.com/office/drawing/2014/main" id="{9D0DD4E9-E922-11D7-5B22-66A187DBB938}"/>
              </a:ext>
            </a:extLst>
          </p:cNvPr>
          <p:cNvGrpSpPr/>
          <p:nvPr/>
        </p:nvGrpSpPr>
        <p:grpSpPr>
          <a:xfrm>
            <a:off x="62099" y="90145"/>
            <a:ext cx="7227050" cy="5916154"/>
            <a:chOff x="0" y="89058"/>
            <a:chExt cx="7227050" cy="5916154"/>
          </a:xfrm>
        </p:grpSpPr>
        <p:grpSp>
          <p:nvGrpSpPr>
            <p:cNvPr id="3403" name="Group 3402">
              <a:extLst>
                <a:ext uri="{FF2B5EF4-FFF2-40B4-BE49-F238E27FC236}">
                  <a16:creationId xmlns:a16="http://schemas.microsoft.com/office/drawing/2014/main" id="{F044862D-DF59-53E2-D40C-A6D3BDFB2ABF}"/>
                </a:ext>
              </a:extLst>
            </p:cNvPr>
            <p:cNvGrpSpPr/>
            <p:nvPr/>
          </p:nvGrpSpPr>
          <p:grpSpPr>
            <a:xfrm>
              <a:off x="0" y="89058"/>
              <a:ext cx="7227050" cy="5916154"/>
              <a:chOff x="2088545" y="153422"/>
              <a:chExt cx="7227050" cy="5916154"/>
            </a:xfrm>
          </p:grpSpPr>
          <p:sp>
            <p:nvSpPr>
              <p:cNvPr id="3400" name="Rectangle: Rounded Corners 3399">
                <a:extLst>
                  <a:ext uri="{FF2B5EF4-FFF2-40B4-BE49-F238E27FC236}">
                    <a16:creationId xmlns:a16="http://schemas.microsoft.com/office/drawing/2014/main" id="{4BDB13D4-04D8-D887-3163-61895E831BAA}"/>
                  </a:ext>
                </a:extLst>
              </p:cNvPr>
              <p:cNvSpPr/>
              <p:nvPr/>
            </p:nvSpPr>
            <p:spPr>
              <a:xfrm>
                <a:off x="2088545" y="153422"/>
                <a:ext cx="7227050" cy="5916154"/>
              </a:xfrm>
              <a:prstGeom prst="roundRect">
                <a:avLst/>
              </a:prstGeom>
              <a:solidFill>
                <a:schemeClr val="accent1">
                  <a:lumMod val="40000"/>
                  <a:lumOff val="60000"/>
                  <a:alpha val="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396" name="Group 3395">
                <a:extLst>
                  <a:ext uri="{FF2B5EF4-FFF2-40B4-BE49-F238E27FC236}">
                    <a16:creationId xmlns:a16="http://schemas.microsoft.com/office/drawing/2014/main" id="{35920356-FC5B-893F-E513-98BEDFFD0069}"/>
                  </a:ext>
                </a:extLst>
              </p:cNvPr>
              <p:cNvGrpSpPr/>
              <p:nvPr/>
            </p:nvGrpSpPr>
            <p:grpSpPr>
              <a:xfrm>
                <a:off x="2480554" y="227285"/>
                <a:ext cx="6643991" cy="5745498"/>
                <a:chOff x="2955479" y="54288"/>
                <a:chExt cx="7870821" cy="6455882"/>
              </a:xfrm>
            </p:grpSpPr>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E4132D39-9666-5846-C727-DC0DAD6C85EA}"/>
                        </a:ext>
                      </a:extLst>
                    </p:cNvPr>
                    <p:cNvSpPr/>
                    <p:nvPr/>
                  </p:nvSpPr>
                  <p:spPr>
                    <a:xfrm>
                      <a:off x="8326130" y="6042692"/>
                      <a:ext cx="632298" cy="467478"/>
                    </a:xfrm>
                    <a:prstGeom prst="ellipse">
                      <a:avLst/>
                    </a:prstGeom>
                    <a:solidFill>
                      <a:schemeClr val="accent2"/>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i="1" dirty="0">
                                    <a:solidFill>
                                      <a:schemeClr val="tx1">
                                        <a:lumMod val="95000"/>
                                        <a:lumOff val="5000"/>
                                      </a:schemeClr>
                                    </a:solidFill>
                                    <a:latin typeface="Cambria Math" panose="02040503050406030204" pitchFamily="18" charset="0"/>
                                  </a:rPr>
                                  <m:t>h</m:t>
                                </m:r>
                              </m:e>
                              <m:sub>
                                <m:r>
                                  <a:rPr lang="en-CA" i="1" dirty="0">
                                    <a:solidFill>
                                      <a:schemeClr val="tx1">
                                        <a:lumMod val="95000"/>
                                        <a:lumOff val="5000"/>
                                      </a:schemeClr>
                                    </a:solidFill>
                                    <a:latin typeface="Cambria Math" panose="02040503050406030204" pitchFamily="18" charset="0"/>
                                  </a:rPr>
                                  <m:t>𝑡</m:t>
                                </m:r>
                                <m:r>
                                  <a:rPr lang="en-CA" b="0" i="1" dirty="0" smtClean="0">
                                    <a:solidFill>
                                      <a:schemeClr val="tx1">
                                        <a:lumMod val="95000"/>
                                        <a:lumOff val="5000"/>
                                      </a:schemeClr>
                                    </a:solidFill>
                                    <a:latin typeface="Cambria Math" panose="02040503050406030204" pitchFamily="18" charset="0"/>
                                  </a:rPr>
                                  <m:t>−1</m:t>
                                </m:r>
                              </m:sub>
                            </m:sSub>
                          </m:oMath>
                        </m:oMathPara>
                      </a14:m>
                      <a:endParaRPr lang="en-CA" dirty="0"/>
                    </a:p>
                  </p:txBody>
                </p:sp>
              </mc:Choice>
              <mc:Fallback xmlns="">
                <p:sp>
                  <p:nvSpPr>
                    <p:cNvPr id="34" name="Oval 33">
                      <a:extLst>
                        <a:ext uri="{FF2B5EF4-FFF2-40B4-BE49-F238E27FC236}">
                          <a16:creationId xmlns:a16="http://schemas.microsoft.com/office/drawing/2014/main" id="{E4132D39-9666-5846-C727-DC0DAD6C85EA}"/>
                        </a:ext>
                      </a:extLst>
                    </p:cNvPr>
                    <p:cNvSpPr>
                      <a:spLocks noRot="1" noChangeAspect="1" noMove="1" noResize="1" noEditPoints="1" noAdjustHandles="1" noChangeArrowheads="1" noChangeShapeType="1" noTextEdit="1"/>
                    </p:cNvSpPr>
                    <p:nvPr/>
                  </p:nvSpPr>
                  <p:spPr>
                    <a:xfrm>
                      <a:off x="8326130" y="6042692"/>
                      <a:ext cx="632298" cy="467478"/>
                    </a:xfrm>
                    <a:prstGeom prst="ellipse">
                      <a:avLst/>
                    </a:prstGeom>
                    <a:blipFill>
                      <a:blip r:embed="rId3"/>
                      <a:stretch>
                        <a:fillRect l="-6316"/>
                      </a:stretch>
                    </a:blipFill>
                  </p:spPr>
                  <p:txBody>
                    <a:bodyPr/>
                    <a:lstStyle/>
                    <a:p>
                      <a:r>
                        <a:rPr lang="en-CA">
                          <a:noFill/>
                        </a:rPr>
                        <a:t> </a:t>
                      </a:r>
                    </a:p>
                  </p:txBody>
                </p:sp>
              </mc:Fallback>
            </mc:AlternateContent>
            <p:grpSp>
              <p:nvGrpSpPr>
                <p:cNvPr id="3395" name="Group 3394">
                  <a:extLst>
                    <a:ext uri="{FF2B5EF4-FFF2-40B4-BE49-F238E27FC236}">
                      <a16:creationId xmlns:a16="http://schemas.microsoft.com/office/drawing/2014/main" id="{3454DF3A-6FCA-A1F7-8FBD-B41805EDD1E1}"/>
                    </a:ext>
                  </a:extLst>
                </p:cNvPr>
                <p:cNvGrpSpPr/>
                <p:nvPr/>
              </p:nvGrpSpPr>
              <p:grpSpPr>
                <a:xfrm>
                  <a:off x="2955479" y="54288"/>
                  <a:ext cx="7870821" cy="6299416"/>
                  <a:chOff x="2955479" y="54288"/>
                  <a:chExt cx="7870821" cy="6299416"/>
                </a:xfrm>
              </p:grpSpPr>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20B57877-A130-400F-9522-BF1E88445ADF}"/>
                          </a:ext>
                        </a:extLst>
                      </p:cNvPr>
                      <p:cNvSpPr/>
                      <p:nvPr/>
                    </p:nvSpPr>
                    <p:spPr>
                      <a:xfrm>
                        <a:off x="6241701" y="54288"/>
                        <a:ext cx="632298" cy="467478"/>
                      </a:xfrm>
                      <a:prstGeom prst="ellipse">
                        <a:avLst/>
                      </a:prstGeom>
                      <a:solidFill>
                        <a:srgbClr val="FF0000"/>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i="1" dirty="0">
                                      <a:solidFill>
                                        <a:schemeClr val="tx1">
                                          <a:lumMod val="95000"/>
                                          <a:lumOff val="5000"/>
                                        </a:schemeClr>
                                      </a:solidFill>
                                      <a:latin typeface="Cambria Math" panose="02040503050406030204" pitchFamily="18" charset="0"/>
                                    </a:rPr>
                                    <m:t>h</m:t>
                                  </m:r>
                                </m:e>
                                <m:sub>
                                  <m:r>
                                    <a:rPr lang="en-CA" i="1" dirty="0">
                                      <a:solidFill>
                                        <a:schemeClr val="tx1">
                                          <a:lumMod val="95000"/>
                                          <a:lumOff val="5000"/>
                                        </a:schemeClr>
                                      </a:solidFill>
                                      <a:latin typeface="Cambria Math" panose="02040503050406030204" pitchFamily="18" charset="0"/>
                                    </a:rPr>
                                    <m:t>𝑡</m:t>
                                  </m:r>
                                </m:sub>
                              </m:sSub>
                            </m:oMath>
                          </m:oMathPara>
                        </a14:m>
                        <a:endParaRPr lang="en-CA" dirty="0"/>
                      </a:p>
                    </p:txBody>
                  </p:sp>
                </mc:Choice>
                <mc:Fallback xmlns="">
                  <p:sp>
                    <p:nvSpPr>
                      <p:cNvPr id="7" name="Oval 6">
                        <a:extLst>
                          <a:ext uri="{FF2B5EF4-FFF2-40B4-BE49-F238E27FC236}">
                            <a16:creationId xmlns:a16="http://schemas.microsoft.com/office/drawing/2014/main" id="{20B57877-A130-400F-9522-BF1E88445ADF}"/>
                          </a:ext>
                        </a:extLst>
                      </p:cNvPr>
                      <p:cNvSpPr>
                        <a:spLocks noRot="1" noChangeAspect="1" noMove="1" noResize="1" noEditPoints="1" noAdjustHandles="1" noChangeArrowheads="1" noChangeShapeType="1" noTextEdit="1"/>
                      </p:cNvSpPr>
                      <p:nvPr/>
                    </p:nvSpPr>
                    <p:spPr>
                      <a:xfrm>
                        <a:off x="6241701" y="54288"/>
                        <a:ext cx="632298" cy="467478"/>
                      </a:xfrm>
                      <a:prstGeom prst="ellipse">
                        <a:avLst/>
                      </a:prstGeom>
                      <a:blipFill>
                        <a:blip r:embed="rId4"/>
                        <a:stretch>
                          <a:fillRect/>
                        </a:stretch>
                      </a:blipFill>
                    </p:spPr>
                    <p:txBody>
                      <a:bodyPr/>
                      <a:lstStyle/>
                      <a:p>
                        <a:r>
                          <a:rPr lang="en-CA">
                            <a:noFill/>
                          </a:rPr>
                          <a:t> </a:t>
                        </a:r>
                      </a:p>
                    </p:txBody>
                  </p:sp>
                </mc:Fallback>
              </mc:AlternateContent>
              <p:cxnSp>
                <p:nvCxnSpPr>
                  <p:cNvPr id="18" name="Straight Arrow Connector 17">
                    <a:extLst>
                      <a:ext uri="{FF2B5EF4-FFF2-40B4-BE49-F238E27FC236}">
                        <a16:creationId xmlns:a16="http://schemas.microsoft.com/office/drawing/2014/main" id="{BEA11734-D5A3-A95C-EEFA-D3E0FDE19E9F}"/>
                      </a:ext>
                    </a:extLst>
                  </p:cNvPr>
                  <p:cNvCxnSpPr>
                    <a:cxnSpLocks/>
                    <a:stCxn id="41" idx="0"/>
                    <a:endCxn id="7" idx="4"/>
                  </p:cNvCxnSpPr>
                  <p:nvPr/>
                </p:nvCxnSpPr>
                <p:spPr>
                  <a:xfrm flipV="1">
                    <a:off x="6557850" y="521766"/>
                    <a:ext cx="0" cy="304685"/>
                  </a:xfrm>
                  <a:prstGeom prst="straightConnector1">
                    <a:avLst/>
                  </a:prstGeom>
                  <a:ln w="53975">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348DECD2-FE23-8BF5-34DD-D5DB826D10F1}"/>
                          </a:ext>
                        </a:extLst>
                      </p:cNvPr>
                      <p:cNvSpPr/>
                      <p:nvPr/>
                    </p:nvSpPr>
                    <p:spPr>
                      <a:xfrm>
                        <a:off x="7606924" y="5886226"/>
                        <a:ext cx="632298" cy="467478"/>
                      </a:xfrm>
                      <a:prstGeom prst="ellipse">
                        <a:avLst/>
                      </a:prstGeom>
                      <a:solidFill>
                        <a:schemeClr val="tx1"/>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rgbClr val="836967"/>
                                      </a:solidFill>
                                      <a:latin typeface="Cambria Math" panose="02040503050406030204" pitchFamily="18" charset="0"/>
                                    </a:rPr>
                                  </m:ctrlPr>
                                </m:sSubPr>
                                <m:e>
                                  <m:r>
                                    <a:rPr lang="en-CA" i="1" dirty="0">
                                      <a:latin typeface="Cambria Math" panose="02040503050406030204" pitchFamily="18" charset="0"/>
                                    </a:rPr>
                                    <m:t>𝑥</m:t>
                                  </m:r>
                                </m:e>
                                <m:sub>
                                  <m:r>
                                    <a:rPr lang="en-CA" i="1" dirty="0">
                                      <a:latin typeface="Cambria Math" panose="02040503050406030204" pitchFamily="18" charset="0"/>
                                    </a:rPr>
                                    <m:t>𝑡</m:t>
                                  </m:r>
                                </m:sub>
                              </m:sSub>
                            </m:oMath>
                          </m:oMathPara>
                        </a14:m>
                        <a:endParaRPr lang="en-CA" dirty="0">
                          <a:latin typeface="Times New Roman" panose="02020603050405020304" pitchFamily="18" charset="0"/>
                          <a:cs typeface="Times New Roman" panose="02020603050405020304" pitchFamily="18" charset="0"/>
                        </a:endParaRPr>
                      </a:p>
                    </p:txBody>
                  </p:sp>
                </mc:Choice>
                <mc:Fallback xmlns="">
                  <p:sp>
                    <p:nvSpPr>
                      <p:cNvPr id="36" name="Oval 35">
                        <a:extLst>
                          <a:ext uri="{FF2B5EF4-FFF2-40B4-BE49-F238E27FC236}">
                            <a16:creationId xmlns:a16="http://schemas.microsoft.com/office/drawing/2014/main" id="{348DECD2-FE23-8BF5-34DD-D5DB826D10F1}"/>
                          </a:ext>
                        </a:extLst>
                      </p:cNvPr>
                      <p:cNvSpPr>
                        <a:spLocks noRot="1" noChangeAspect="1" noMove="1" noResize="1" noEditPoints="1" noAdjustHandles="1" noChangeArrowheads="1" noChangeShapeType="1" noTextEdit="1"/>
                      </p:cNvSpPr>
                      <p:nvPr/>
                    </p:nvSpPr>
                    <p:spPr>
                      <a:xfrm>
                        <a:off x="7606924" y="5886226"/>
                        <a:ext cx="632298" cy="467478"/>
                      </a:xfrm>
                      <a:prstGeom prst="ellipse">
                        <a:avLst/>
                      </a:prstGeom>
                      <a:blipFill>
                        <a:blip r:embed="rId5"/>
                        <a:stretch>
                          <a:fillRect/>
                        </a:stretch>
                      </a:blipFill>
                    </p:spPr>
                    <p:txBody>
                      <a:bodyPr/>
                      <a:lstStyle/>
                      <a:p>
                        <a:r>
                          <a:rPr lang="en-CA">
                            <a:noFill/>
                          </a:rPr>
                          <a:t> </a:t>
                        </a:r>
                      </a:p>
                    </p:txBody>
                  </p:sp>
                </mc:Fallback>
              </mc:AlternateContent>
              <p:sp>
                <p:nvSpPr>
                  <p:cNvPr id="41" name="Oval 40">
                    <a:extLst>
                      <a:ext uri="{FF2B5EF4-FFF2-40B4-BE49-F238E27FC236}">
                        <a16:creationId xmlns:a16="http://schemas.microsoft.com/office/drawing/2014/main" id="{429F771F-471B-31BD-925E-2C7A64D06126}"/>
                      </a:ext>
                    </a:extLst>
                  </p:cNvPr>
                  <p:cNvSpPr/>
                  <p:nvPr/>
                </p:nvSpPr>
                <p:spPr>
                  <a:xfrm>
                    <a:off x="6343843" y="826451"/>
                    <a:ext cx="428014" cy="308072"/>
                  </a:xfrm>
                  <a:prstGeom prst="ellipse">
                    <a:avLst/>
                  </a:prstGeom>
                  <a:solidFill>
                    <a:schemeClr val="accent1">
                      <a:lumMod val="60000"/>
                      <a:lumOff val="40000"/>
                    </a:scheme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lumMod val="95000"/>
                            <a:lumOff val="5000"/>
                          </a:schemeClr>
                        </a:solidFill>
                        <a:latin typeface="Cambria Math" panose="02040503050406030204" pitchFamily="18" charset="0"/>
                        <a:ea typeface="Cambria Math" panose="02040503050406030204" pitchFamily="18" charset="0"/>
                        <a:cs typeface="Times New Roman" panose="02020603050405020304" pitchFamily="18" charset="0"/>
                      </a:rPr>
                      <a:t>×</a:t>
                    </a:r>
                    <a:endParaRPr lang="en-CA" dirty="0">
                      <a:solidFill>
                        <a:schemeClr val="tx1">
                          <a:lumMod val="95000"/>
                          <a:lumOff val="5000"/>
                        </a:schemeClr>
                      </a:solidFill>
                      <a:latin typeface="Times New Roman" panose="02020603050405020304" pitchFamily="18" charset="0"/>
                      <a:cs typeface="Times New Roman" panose="02020603050405020304" pitchFamily="18" charset="0"/>
                    </a:endParaRPr>
                  </a:p>
                </p:txBody>
              </p:sp>
              <p:cxnSp>
                <p:nvCxnSpPr>
                  <p:cNvPr id="50" name="Connector: Elbow 49">
                    <a:extLst>
                      <a:ext uri="{FF2B5EF4-FFF2-40B4-BE49-F238E27FC236}">
                        <a16:creationId xmlns:a16="http://schemas.microsoft.com/office/drawing/2014/main" id="{1593C5C9-758E-A9C0-95D5-4F20B2DD8924}"/>
                      </a:ext>
                    </a:extLst>
                  </p:cNvPr>
                  <p:cNvCxnSpPr>
                    <a:cxnSpLocks/>
                    <a:stCxn id="56" idx="6"/>
                    <a:endCxn id="41" idx="2"/>
                  </p:cNvCxnSpPr>
                  <p:nvPr/>
                </p:nvCxnSpPr>
                <p:spPr>
                  <a:xfrm rot="5400000" flipH="1" flipV="1">
                    <a:off x="5647733" y="677495"/>
                    <a:ext cx="393118" cy="999102"/>
                  </a:xfrm>
                  <a:prstGeom prst="bentConnector2">
                    <a:avLst/>
                  </a:prstGeom>
                  <a:ln w="53975">
                    <a:solidFill>
                      <a:schemeClr val="tx1"/>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sp>
                <p:nvSpPr>
                  <p:cNvPr id="56" name="Teardrop 55">
                    <a:extLst>
                      <a:ext uri="{FF2B5EF4-FFF2-40B4-BE49-F238E27FC236}">
                        <a16:creationId xmlns:a16="http://schemas.microsoft.com/office/drawing/2014/main" id="{6FAFDE55-46FD-6AA8-65DF-7F02E386FCA5}"/>
                      </a:ext>
                    </a:extLst>
                  </p:cNvPr>
                  <p:cNvSpPr/>
                  <p:nvPr/>
                </p:nvSpPr>
                <p:spPr>
                  <a:xfrm>
                    <a:off x="5057775" y="1373605"/>
                    <a:ext cx="573932" cy="406583"/>
                  </a:xfrm>
                  <a:prstGeom prst="teardrop">
                    <a:avLst/>
                  </a:prstGeom>
                  <a:solidFill>
                    <a:schemeClr val="accent4"/>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latin typeface="Cambria Math" panose="02040503050406030204" pitchFamily="18" charset="0"/>
                        <a:ea typeface="Cambria Math" panose="02040503050406030204" pitchFamily="18" charset="0"/>
                      </a:rPr>
                      <a:t>σ</a:t>
                    </a:r>
                    <a:endParaRPr lang="en-CA" dirty="0"/>
                  </a:p>
                </p:txBody>
              </p:sp>
              <p:cxnSp>
                <p:nvCxnSpPr>
                  <p:cNvPr id="60" name="Straight Arrow Connector 59">
                    <a:extLst>
                      <a:ext uri="{FF2B5EF4-FFF2-40B4-BE49-F238E27FC236}">
                        <a16:creationId xmlns:a16="http://schemas.microsoft.com/office/drawing/2014/main" id="{F9E696B5-A268-762A-034F-E3BA3A3FA3B9}"/>
                      </a:ext>
                    </a:extLst>
                  </p:cNvPr>
                  <p:cNvCxnSpPr>
                    <a:cxnSpLocks/>
                    <a:stCxn id="3072" idx="0"/>
                    <a:endCxn id="3279" idx="3"/>
                  </p:cNvCxnSpPr>
                  <p:nvPr/>
                </p:nvCxnSpPr>
                <p:spPr>
                  <a:xfrm flipH="1" flipV="1">
                    <a:off x="6571034" y="1972170"/>
                    <a:ext cx="2837" cy="346436"/>
                  </a:xfrm>
                  <a:prstGeom prst="straightConnector1">
                    <a:avLst/>
                  </a:prstGeom>
                  <a:ln w="53975">
                    <a:solidFill>
                      <a:schemeClr val="accent6"/>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80AE973-BE7A-DC64-8DC4-E1A8381474F1}"/>
                      </a:ext>
                    </a:extLst>
                  </p:cNvPr>
                  <p:cNvCxnSpPr>
                    <a:cxnSpLocks/>
                    <a:stCxn id="3279" idx="0"/>
                    <a:endCxn id="41" idx="4"/>
                  </p:cNvCxnSpPr>
                  <p:nvPr/>
                </p:nvCxnSpPr>
                <p:spPr>
                  <a:xfrm flipH="1" flipV="1">
                    <a:off x="6557850" y="1134523"/>
                    <a:ext cx="13184" cy="247301"/>
                  </a:xfrm>
                  <a:prstGeom prst="straightConnector1">
                    <a:avLst/>
                  </a:prstGeom>
                  <a:ln w="53975">
                    <a:solidFill>
                      <a:schemeClr val="tx1"/>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C67D9C7-CB58-0ADF-ED5C-2D9E1A0B5468}"/>
                      </a:ext>
                    </a:extLst>
                  </p:cNvPr>
                  <p:cNvCxnSpPr>
                    <a:cxnSpLocks/>
                    <a:stCxn id="3104" idx="0"/>
                    <a:endCxn id="3085" idx="2"/>
                  </p:cNvCxnSpPr>
                  <p:nvPr/>
                </p:nvCxnSpPr>
                <p:spPr>
                  <a:xfrm flipV="1">
                    <a:off x="6571033" y="3984148"/>
                    <a:ext cx="2838" cy="384019"/>
                  </a:xfrm>
                  <a:prstGeom prst="straightConnector1">
                    <a:avLst/>
                  </a:prstGeom>
                  <a:ln w="53975">
                    <a:solidFill>
                      <a:schemeClr val="tx1"/>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CCBF630-516F-EAAD-2B3A-D933DF611204}"/>
                      </a:ext>
                    </a:extLst>
                  </p:cNvPr>
                  <p:cNvCxnSpPr>
                    <a:cxnSpLocks/>
                    <a:stCxn id="3085" idx="0"/>
                    <a:endCxn id="3072" idx="4"/>
                  </p:cNvCxnSpPr>
                  <p:nvPr/>
                </p:nvCxnSpPr>
                <p:spPr>
                  <a:xfrm flipV="1">
                    <a:off x="6573871" y="3295112"/>
                    <a:ext cx="0" cy="282452"/>
                  </a:xfrm>
                  <a:prstGeom prst="straightConnector1">
                    <a:avLst/>
                  </a:prstGeom>
                  <a:ln w="53975">
                    <a:solidFill>
                      <a:schemeClr val="accent6"/>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3072" name="Oval 3071">
                    <a:extLst>
                      <a:ext uri="{FF2B5EF4-FFF2-40B4-BE49-F238E27FC236}">
                        <a16:creationId xmlns:a16="http://schemas.microsoft.com/office/drawing/2014/main" id="{A779DAB4-A189-E3D3-9436-3CE20F3BC8B6}"/>
                      </a:ext>
                    </a:extLst>
                  </p:cNvPr>
                  <p:cNvSpPr/>
                  <p:nvPr/>
                </p:nvSpPr>
                <p:spPr>
                  <a:xfrm>
                    <a:off x="5936710" y="2318606"/>
                    <a:ext cx="1274320" cy="976505"/>
                  </a:xfrm>
                  <a:prstGeom prst="ellipse">
                    <a:avLst/>
                  </a:prstGeom>
                  <a:solidFill>
                    <a:schemeClr val="accent1">
                      <a:lumMod val="75000"/>
                    </a:schemeClr>
                  </a:solidFill>
                  <a:scene3d>
                    <a:camera prst="orthographicFront"/>
                    <a:lightRig rig="threePt" dir="t"/>
                  </a:scene3d>
                  <a:sp3d>
                    <a:bevelT prst="relaxedInse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atin typeface="Times New Roman" panose="02020603050405020304" pitchFamily="18" charset="0"/>
                        <a:cs typeface="Times New Roman" panose="02020603050405020304" pitchFamily="18" charset="0"/>
                      </a:rPr>
                      <a:t>Cell</a:t>
                    </a:r>
                  </a:p>
                </p:txBody>
              </p:sp>
              <p:sp>
                <p:nvSpPr>
                  <p:cNvPr id="3085" name="Rectangle: Rounded Corners 3084">
                    <a:extLst>
                      <a:ext uri="{FF2B5EF4-FFF2-40B4-BE49-F238E27FC236}">
                        <a16:creationId xmlns:a16="http://schemas.microsoft.com/office/drawing/2014/main" id="{A6BE7282-0359-3935-FE51-6590F77CE0A3}"/>
                      </a:ext>
                    </a:extLst>
                  </p:cNvPr>
                  <p:cNvSpPr/>
                  <p:nvPr/>
                </p:nvSpPr>
                <p:spPr>
                  <a:xfrm>
                    <a:off x="6286905" y="3577564"/>
                    <a:ext cx="573932" cy="406584"/>
                  </a:xfrm>
                  <a:prstGeom prst="roundRect">
                    <a:avLst/>
                  </a:prstGeom>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a:t>
                    </a:r>
                  </a:p>
                </p:txBody>
              </p:sp>
              <p:sp>
                <p:nvSpPr>
                  <p:cNvPr id="3103" name="Oval 3102">
                    <a:extLst>
                      <a:ext uri="{FF2B5EF4-FFF2-40B4-BE49-F238E27FC236}">
                        <a16:creationId xmlns:a16="http://schemas.microsoft.com/office/drawing/2014/main" id="{F4BAE0DA-4363-F5A5-DBF5-3511E229A11B}"/>
                      </a:ext>
                    </a:extLst>
                  </p:cNvPr>
                  <p:cNvSpPr/>
                  <p:nvPr/>
                </p:nvSpPr>
                <p:spPr>
                  <a:xfrm>
                    <a:off x="7620603" y="2446032"/>
                    <a:ext cx="428014" cy="308072"/>
                  </a:xfrm>
                  <a:prstGeom prst="ellipse">
                    <a:avLst/>
                  </a:prstGeom>
                  <a:solidFill>
                    <a:schemeClr val="accent1">
                      <a:lumMod val="60000"/>
                      <a:lumOff val="40000"/>
                    </a:scheme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lumMod val="95000"/>
                            <a:lumOff val="5000"/>
                          </a:schemeClr>
                        </a:solidFill>
                        <a:latin typeface="Cambria Math" panose="02040503050406030204" pitchFamily="18" charset="0"/>
                        <a:ea typeface="Cambria Math" panose="02040503050406030204" pitchFamily="18" charset="0"/>
                        <a:cs typeface="Times New Roman" panose="02020603050405020304" pitchFamily="18" charset="0"/>
                      </a:rPr>
                      <a:t>×</a:t>
                    </a:r>
                    <a:endParaRPr lang="en-CA"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104" name="Oval 3103">
                    <a:extLst>
                      <a:ext uri="{FF2B5EF4-FFF2-40B4-BE49-F238E27FC236}">
                        <a16:creationId xmlns:a16="http://schemas.microsoft.com/office/drawing/2014/main" id="{E1ABD222-128A-5CE7-6A22-E903D4F63D9A}"/>
                      </a:ext>
                    </a:extLst>
                  </p:cNvPr>
                  <p:cNvSpPr/>
                  <p:nvPr/>
                </p:nvSpPr>
                <p:spPr>
                  <a:xfrm>
                    <a:off x="6357026" y="4368167"/>
                    <a:ext cx="428014" cy="308072"/>
                  </a:xfrm>
                  <a:prstGeom prst="ellipse">
                    <a:avLst/>
                  </a:prstGeom>
                  <a:solidFill>
                    <a:schemeClr val="accent1">
                      <a:lumMod val="60000"/>
                      <a:lumOff val="40000"/>
                    </a:scheme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lumMod val="95000"/>
                            <a:lumOff val="5000"/>
                          </a:schemeClr>
                        </a:solidFill>
                        <a:latin typeface="Cambria Math" panose="02040503050406030204" pitchFamily="18" charset="0"/>
                        <a:ea typeface="Cambria Math" panose="02040503050406030204" pitchFamily="18" charset="0"/>
                        <a:cs typeface="Times New Roman" panose="02020603050405020304" pitchFamily="18" charset="0"/>
                      </a:rPr>
                      <a:t>×</a:t>
                    </a:r>
                    <a:endParaRPr lang="en-CA" dirty="0">
                      <a:solidFill>
                        <a:schemeClr val="tx1">
                          <a:lumMod val="95000"/>
                          <a:lumOff val="5000"/>
                        </a:schemeClr>
                      </a:solidFill>
                      <a:latin typeface="Times New Roman" panose="02020603050405020304" pitchFamily="18" charset="0"/>
                      <a:cs typeface="Times New Roman" panose="02020603050405020304" pitchFamily="18" charset="0"/>
                    </a:endParaRPr>
                  </a:p>
                </p:txBody>
              </p:sp>
              <p:cxnSp>
                <p:nvCxnSpPr>
                  <p:cNvPr id="3108" name="Connector: Elbow 3107">
                    <a:extLst>
                      <a:ext uri="{FF2B5EF4-FFF2-40B4-BE49-F238E27FC236}">
                        <a16:creationId xmlns:a16="http://schemas.microsoft.com/office/drawing/2014/main" id="{F4CBCF53-5E3C-2FC1-BC2D-9F4A6F4CC896}"/>
                      </a:ext>
                    </a:extLst>
                  </p:cNvPr>
                  <p:cNvCxnSpPr>
                    <a:cxnSpLocks/>
                    <a:stCxn id="3103" idx="2"/>
                    <a:endCxn id="3085" idx="3"/>
                  </p:cNvCxnSpPr>
                  <p:nvPr/>
                </p:nvCxnSpPr>
                <p:spPr>
                  <a:xfrm rot="10800000" flipV="1">
                    <a:off x="6860837" y="2600068"/>
                    <a:ext cx="759766" cy="1180788"/>
                  </a:xfrm>
                  <a:prstGeom prst="bentConnector3">
                    <a:avLst>
                      <a:gd name="adj1" fmla="val 33067"/>
                    </a:avLst>
                  </a:prstGeom>
                  <a:ln w="53975">
                    <a:solidFill>
                      <a:schemeClr val="tx1"/>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3109" name="Connector: Elbow 3108">
                    <a:extLst>
                      <a:ext uri="{FF2B5EF4-FFF2-40B4-BE49-F238E27FC236}">
                        <a16:creationId xmlns:a16="http://schemas.microsoft.com/office/drawing/2014/main" id="{7FA1F776-42A3-2808-0295-1E863AA12AFD}"/>
                      </a:ext>
                    </a:extLst>
                  </p:cNvPr>
                  <p:cNvCxnSpPr>
                    <a:cxnSpLocks/>
                    <a:stCxn id="3450" idx="4"/>
                    <a:endCxn id="3103" idx="0"/>
                  </p:cNvCxnSpPr>
                  <p:nvPr/>
                </p:nvCxnSpPr>
                <p:spPr>
                  <a:xfrm rot="16200000" flipH="1">
                    <a:off x="7600351" y="2211771"/>
                    <a:ext cx="468517" cy="1"/>
                  </a:xfrm>
                  <a:prstGeom prst="bentConnector3">
                    <a:avLst>
                      <a:gd name="adj1" fmla="val 50000"/>
                    </a:avLst>
                  </a:prstGeom>
                  <a:ln w="53975">
                    <a:solidFill>
                      <a:schemeClr val="accent1">
                        <a:lumMod val="60000"/>
                        <a:lumOff val="40000"/>
                      </a:schemeClr>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3115" name="Straight Arrow Connector 3114">
                    <a:extLst>
                      <a:ext uri="{FF2B5EF4-FFF2-40B4-BE49-F238E27FC236}">
                        <a16:creationId xmlns:a16="http://schemas.microsoft.com/office/drawing/2014/main" id="{ECEFFE8F-F06B-5082-B475-B73CB88B3308}"/>
                      </a:ext>
                    </a:extLst>
                  </p:cNvPr>
                  <p:cNvCxnSpPr>
                    <a:cxnSpLocks/>
                    <a:stCxn id="3118" idx="1"/>
                    <a:endCxn id="3104" idx="6"/>
                  </p:cNvCxnSpPr>
                  <p:nvPr/>
                </p:nvCxnSpPr>
                <p:spPr>
                  <a:xfrm flipH="1">
                    <a:off x="6785040" y="4512885"/>
                    <a:ext cx="1501405" cy="9318"/>
                  </a:xfrm>
                  <a:prstGeom prst="straightConnector1">
                    <a:avLst/>
                  </a:prstGeom>
                  <a:ln w="53975">
                    <a:solidFill>
                      <a:schemeClr val="tx1"/>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3118" name="Pentagon 3117">
                    <a:extLst>
                      <a:ext uri="{FF2B5EF4-FFF2-40B4-BE49-F238E27FC236}">
                        <a16:creationId xmlns:a16="http://schemas.microsoft.com/office/drawing/2014/main" id="{83464FAC-4B51-1AE9-EBEE-563237D3C041}"/>
                      </a:ext>
                    </a:extLst>
                  </p:cNvPr>
                  <p:cNvSpPr/>
                  <p:nvPr/>
                </p:nvSpPr>
                <p:spPr>
                  <a:xfrm>
                    <a:off x="8286444" y="4287393"/>
                    <a:ext cx="711671" cy="590346"/>
                  </a:xfrm>
                  <a:prstGeom prst="pentagon">
                    <a:avLst/>
                  </a:prstGeom>
                  <a:solidFill>
                    <a:schemeClr val="bg2">
                      <a:lumMod val="50000"/>
                    </a:schemeClr>
                  </a:solidFill>
                  <a:scene3d>
                    <a:camera prst="orthographicFront"/>
                    <a:lightRig rig="threePt" dir="t"/>
                  </a:scene3d>
                  <a:sp3d>
                    <a:bevelT prst="convex"/>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latin typeface="Times New Roman" panose="02020603050405020304" pitchFamily="18" charset="0"/>
                        <a:cs typeface="Times New Roman" panose="02020603050405020304" pitchFamily="18" charset="0"/>
                      </a:rPr>
                      <a:t>tanh</a:t>
                    </a:r>
                  </a:p>
                </p:txBody>
              </p:sp>
              <p:cxnSp>
                <p:nvCxnSpPr>
                  <p:cNvPr id="3134" name="Straight Arrow Connector 3133">
                    <a:extLst>
                      <a:ext uri="{FF2B5EF4-FFF2-40B4-BE49-F238E27FC236}">
                        <a16:creationId xmlns:a16="http://schemas.microsoft.com/office/drawing/2014/main" id="{E2DAB2F7-7477-2E4C-091D-310CEDF09FBF}"/>
                      </a:ext>
                    </a:extLst>
                  </p:cNvPr>
                  <p:cNvCxnSpPr>
                    <a:cxnSpLocks/>
                    <a:stCxn id="3137" idx="0"/>
                    <a:endCxn id="3118" idx="3"/>
                  </p:cNvCxnSpPr>
                  <p:nvPr/>
                </p:nvCxnSpPr>
                <p:spPr>
                  <a:xfrm flipH="1" flipV="1">
                    <a:off x="8642280" y="4877739"/>
                    <a:ext cx="1" cy="373887"/>
                  </a:xfrm>
                  <a:prstGeom prst="straightConnector1">
                    <a:avLst/>
                  </a:prstGeom>
                  <a:ln w="53975">
                    <a:solidFill>
                      <a:schemeClr val="tx1"/>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3137" name="Rectangle: Rounded Corners 3136">
                    <a:extLst>
                      <a:ext uri="{FF2B5EF4-FFF2-40B4-BE49-F238E27FC236}">
                        <a16:creationId xmlns:a16="http://schemas.microsoft.com/office/drawing/2014/main" id="{CFF67505-A882-FDA2-087C-7888F66D9E89}"/>
                      </a:ext>
                    </a:extLst>
                  </p:cNvPr>
                  <p:cNvSpPr/>
                  <p:nvPr/>
                </p:nvSpPr>
                <p:spPr>
                  <a:xfrm>
                    <a:off x="8355315" y="5251626"/>
                    <a:ext cx="573932" cy="406584"/>
                  </a:xfrm>
                  <a:prstGeom prst="roundRect">
                    <a:avLst/>
                  </a:prstGeom>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a:t>
                    </a:r>
                  </a:p>
                </p:txBody>
              </p:sp>
              <p:cxnSp>
                <p:nvCxnSpPr>
                  <p:cNvPr id="3140" name="Connector: Elbow 3139">
                    <a:extLst>
                      <a:ext uri="{FF2B5EF4-FFF2-40B4-BE49-F238E27FC236}">
                        <a16:creationId xmlns:a16="http://schemas.microsoft.com/office/drawing/2014/main" id="{C4B8AAF4-ABDD-31B2-E123-C3CF56CDDE2A}"/>
                      </a:ext>
                    </a:extLst>
                  </p:cNvPr>
                  <p:cNvCxnSpPr>
                    <a:cxnSpLocks/>
                    <a:stCxn id="36" idx="0"/>
                    <a:endCxn id="3137" idx="1"/>
                  </p:cNvCxnSpPr>
                  <p:nvPr/>
                </p:nvCxnSpPr>
                <p:spPr>
                  <a:xfrm rot="5400000" flipH="1" flipV="1">
                    <a:off x="7923540" y="5454451"/>
                    <a:ext cx="431308" cy="432242"/>
                  </a:xfrm>
                  <a:prstGeom prst="bentConnector2">
                    <a:avLst/>
                  </a:prstGeom>
                  <a:ln w="53975">
                    <a:solidFill>
                      <a:schemeClr val="tx1"/>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3145" name="Straight Arrow Connector 3144">
                    <a:extLst>
                      <a:ext uri="{FF2B5EF4-FFF2-40B4-BE49-F238E27FC236}">
                        <a16:creationId xmlns:a16="http://schemas.microsoft.com/office/drawing/2014/main" id="{11D32BAD-CE3A-BA96-63EF-2D287E16B52C}"/>
                      </a:ext>
                    </a:extLst>
                  </p:cNvPr>
                  <p:cNvCxnSpPr>
                    <a:cxnSpLocks/>
                    <a:stCxn id="34" idx="0"/>
                    <a:endCxn id="3137" idx="2"/>
                  </p:cNvCxnSpPr>
                  <p:nvPr/>
                </p:nvCxnSpPr>
                <p:spPr>
                  <a:xfrm flipV="1">
                    <a:off x="8642279" y="5658210"/>
                    <a:ext cx="2" cy="384482"/>
                  </a:xfrm>
                  <a:prstGeom prst="straightConnector1">
                    <a:avLst/>
                  </a:prstGeom>
                  <a:ln w="53975">
                    <a:solidFill>
                      <a:schemeClr val="accent2"/>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3150" name="Oval 3149">
                    <a:extLst>
                      <a:ext uri="{FF2B5EF4-FFF2-40B4-BE49-F238E27FC236}">
                        <a16:creationId xmlns:a16="http://schemas.microsoft.com/office/drawing/2014/main" id="{26AC236C-E6BA-529F-46CD-D2932588E945}"/>
                      </a:ext>
                    </a:extLst>
                  </p:cNvPr>
                  <p:cNvSpPr/>
                  <p:nvPr/>
                </p:nvSpPr>
                <p:spPr>
                  <a:xfrm>
                    <a:off x="9132663" y="5908912"/>
                    <a:ext cx="428014" cy="308072"/>
                  </a:xfrm>
                  <a:prstGeom prst="ellipse">
                    <a:avLst/>
                  </a:prstGeom>
                  <a:solidFill>
                    <a:srgbClr val="7030A0"/>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atin typeface="Times New Roman" panose="02020603050405020304" pitchFamily="18" charset="0"/>
                        <a:cs typeface="Times New Roman" panose="02020603050405020304" pitchFamily="18" charset="0"/>
                      </a:rPr>
                      <a:t>2</a:t>
                    </a:r>
                  </a:p>
                </p:txBody>
              </p:sp>
              <p:cxnSp>
                <p:nvCxnSpPr>
                  <p:cNvPr id="3151" name="Connector: Elbow 3150">
                    <a:extLst>
                      <a:ext uri="{FF2B5EF4-FFF2-40B4-BE49-F238E27FC236}">
                        <a16:creationId xmlns:a16="http://schemas.microsoft.com/office/drawing/2014/main" id="{61BD4A66-82FD-1FAB-4974-9F8FB0D9155D}"/>
                      </a:ext>
                    </a:extLst>
                  </p:cNvPr>
                  <p:cNvCxnSpPr>
                    <a:cxnSpLocks/>
                    <a:stCxn id="3150" idx="0"/>
                    <a:endCxn id="3137" idx="3"/>
                  </p:cNvCxnSpPr>
                  <p:nvPr/>
                </p:nvCxnSpPr>
                <p:spPr>
                  <a:xfrm rot="16200000" flipV="1">
                    <a:off x="8910962" y="5473203"/>
                    <a:ext cx="453994" cy="417423"/>
                  </a:xfrm>
                  <a:prstGeom prst="bentConnector2">
                    <a:avLst/>
                  </a:prstGeom>
                  <a:ln w="53975">
                    <a:solidFill>
                      <a:srgbClr val="7030A0"/>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sp>
                <p:nvSpPr>
                  <p:cNvPr id="3154" name="Rectangle: Rounded Corners 3153">
                    <a:extLst>
                      <a:ext uri="{FF2B5EF4-FFF2-40B4-BE49-F238E27FC236}">
                        <a16:creationId xmlns:a16="http://schemas.microsoft.com/office/drawing/2014/main" id="{47AE8F80-8B78-9BEE-E633-96AEC7E18C28}"/>
                      </a:ext>
                    </a:extLst>
                  </p:cNvPr>
                  <p:cNvSpPr/>
                  <p:nvPr/>
                </p:nvSpPr>
                <p:spPr>
                  <a:xfrm>
                    <a:off x="4187463" y="1373606"/>
                    <a:ext cx="573932" cy="406584"/>
                  </a:xfrm>
                  <a:prstGeom prst="roundRect">
                    <a:avLst/>
                  </a:prstGeom>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a:t>
                    </a:r>
                  </a:p>
                </p:txBody>
              </p:sp>
              <p:sp>
                <p:nvSpPr>
                  <p:cNvPr id="3155" name="Rectangle: Rounded Corners 3154">
                    <a:extLst>
                      <a:ext uri="{FF2B5EF4-FFF2-40B4-BE49-F238E27FC236}">
                        <a16:creationId xmlns:a16="http://schemas.microsoft.com/office/drawing/2014/main" id="{7AD0D602-092F-0AB2-F45D-B7B4010627E9}"/>
                      </a:ext>
                    </a:extLst>
                  </p:cNvPr>
                  <p:cNvSpPr/>
                  <p:nvPr/>
                </p:nvSpPr>
                <p:spPr>
                  <a:xfrm>
                    <a:off x="4151484" y="3353795"/>
                    <a:ext cx="573932" cy="406584"/>
                  </a:xfrm>
                  <a:prstGeom prst="roundRect">
                    <a:avLst/>
                  </a:prstGeom>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a:t>
                    </a:r>
                  </a:p>
                </p:txBody>
              </p:sp>
              <p:sp>
                <p:nvSpPr>
                  <p:cNvPr id="3156" name="Rectangle: Rounded Corners 3155">
                    <a:extLst>
                      <a:ext uri="{FF2B5EF4-FFF2-40B4-BE49-F238E27FC236}">
                        <a16:creationId xmlns:a16="http://schemas.microsoft.com/office/drawing/2014/main" id="{AF12AC85-7004-E73D-F524-F867A0E34327}"/>
                      </a:ext>
                    </a:extLst>
                  </p:cNvPr>
                  <p:cNvSpPr/>
                  <p:nvPr/>
                </p:nvSpPr>
                <p:spPr>
                  <a:xfrm>
                    <a:off x="9205575" y="2416470"/>
                    <a:ext cx="573932" cy="406584"/>
                  </a:xfrm>
                  <a:prstGeom prst="roundRect">
                    <a:avLst/>
                  </a:prstGeom>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a:t>
                    </a:r>
                  </a:p>
                </p:txBody>
              </p:sp>
              <p:sp>
                <p:nvSpPr>
                  <p:cNvPr id="3157" name="Teardrop 3156">
                    <a:extLst>
                      <a:ext uri="{FF2B5EF4-FFF2-40B4-BE49-F238E27FC236}">
                        <a16:creationId xmlns:a16="http://schemas.microsoft.com/office/drawing/2014/main" id="{39A5B157-F85C-F3CD-2F0B-19B4EB57334F}"/>
                      </a:ext>
                    </a:extLst>
                  </p:cNvPr>
                  <p:cNvSpPr/>
                  <p:nvPr/>
                </p:nvSpPr>
                <p:spPr>
                  <a:xfrm>
                    <a:off x="5142399" y="3347360"/>
                    <a:ext cx="573932" cy="406583"/>
                  </a:xfrm>
                  <a:prstGeom prst="teardrop">
                    <a:avLst/>
                  </a:prstGeom>
                  <a:solidFill>
                    <a:schemeClr val="accent4"/>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lumMod val="95000"/>
                            <a:lumOff val="5000"/>
                          </a:schemeClr>
                        </a:solidFill>
                        <a:latin typeface="Cambria Math" panose="02040503050406030204" pitchFamily="18" charset="0"/>
                        <a:ea typeface="Cambria Math" panose="02040503050406030204" pitchFamily="18" charset="0"/>
                      </a:rPr>
                      <a:t>σ</a:t>
                    </a:r>
                    <a:endParaRPr lang="en-CA" dirty="0">
                      <a:solidFill>
                        <a:schemeClr val="tx1">
                          <a:lumMod val="95000"/>
                          <a:lumOff val="5000"/>
                        </a:schemeClr>
                      </a:solidFill>
                    </a:endParaRPr>
                  </a:p>
                </p:txBody>
              </p:sp>
              <p:sp>
                <p:nvSpPr>
                  <p:cNvPr id="3158" name="Teardrop 3157">
                    <a:extLst>
                      <a:ext uri="{FF2B5EF4-FFF2-40B4-BE49-F238E27FC236}">
                        <a16:creationId xmlns:a16="http://schemas.microsoft.com/office/drawing/2014/main" id="{C644C210-F119-2011-EF69-741D0F5CA9F0}"/>
                      </a:ext>
                    </a:extLst>
                  </p:cNvPr>
                  <p:cNvSpPr/>
                  <p:nvPr/>
                </p:nvSpPr>
                <p:spPr>
                  <a:xfrm>
                    <a:off x="8286444" y="2414306"/>
                    <a:ext cx="573932" cy="406583"/>
                  </a:xfrm>
                  <a:prstGeom prst="teardrop">
                    <a:avLst/>
                  </a:prstGeom>
                  <a:solidFill>
                    <a:schemeClr val="accent4"/>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lumMod val="95000"/>
                            <a:lumOff val="5000"/>
                          </a:schemeClr>
                        </a:solidFill>
                        <a:latin typeface="Cambria Math" panose="02040503050406030204" pitchFamily="18" charset="0"/>
                        <a:ea typeface="Cambria Math" panose="02040503050406030204" pitchFamily="18" charset="0"/>
                      </a:rPr>
                      <a:t>σ</a:t>
                    </a:r>
                    <a:endParaRPr lang="en-CA"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3159" name="Oval 3158">
                        <a:extLst>
                          <a:ext uri="{FF2B5EF4-FFF2-40B4-BE49-F238E27FC236}">
                            <a16:creationId xmlns:a16="http://schemas.microsoft.com/office/drawing/2014/main" id="{F8122866-6725-11CD-C4B7-4AC029379A0C}"/>
                          </a:ext>
                        </a:extLst>
                      </p:cNvPr>
                      <p:cNvSpPr/>
                      <p:nvPr/>
                    </p:nvSpPr>
                    <p:spPr>
                      <a:xfrm>
                        <a:off x="2985472" y="1343159"/>
                        <a:ext cx="632298" cy="467478"/>
                      </a:xfrm>
                      <a:prstGeom prst="ellipse">
                        <a:avLst/>
                      </a:prstGeom>
                      <a:solidFill>
                        <a:schemeClr val="accent2"/>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i="1" dirty="0">
                                      <a:solidFill>
                                        <a:schemeClr val="tx1">
                                          <a:lumMod val="95000"/>
                                          <a:lumOff val="5000"/>
                                        </a:schemeClr>
                                      </a:solidFill>
                                      <a:latin typeface="Cambria Math" panose="02040503050406030204" pitchFamily="18" charset="0"/>
                                    </a:rPr>
                                    <m:t>h</m:t>
                                  </m:r>
                                </m:e>
                                <m:sub>
                                  <m:r>
                                    <a:rPr lang="en-CA" i="1" dirty="0">
                                      <a:solidFill>
                                        <a:schemeClr val="tx1">
                                          <a:lumMod val="95000"/>
                                          <a:lumOff val="5000"/>
                                        </a:schemeClr>
                                      </a:solidFill>
                                      <a:latin typeface="Cambria Math" panose="02040503050406030204" pitchFamily="18" charset="0"/>
                                    </a:rPr>
                                    <m:t>𝑡</m:t>
                                  </m:r>
                                  <m:r>
                                    <a:rPr lang="en-CA" b="0" i="1" dirty="0" smtClean="0">
                                      <a:solidFill>
                                        <a:schemeClr val="tx1">
                                          <a:lumMod val="95000"/>
                                          <a:lumOff val="5000"/>
                                        </a:schemeClr>
                                      </a:solidFill>
                                      <a:latin typeface="Cambria Math" panose="02040503050406030204" pitchFamily="18" charset="0"/>
                                    </a:rPr>
                                    <m:t>−1</m:t>
                                  </m:r>
                                </m:sub>
                              </m:sSub>
                            </m:oMath>
                          </m:oMathPara>
                        </a14:m>
                        <a:endParaRPr lang="en-CA" dirty="0"/>
                      </a:p>
                    </p:txBody>
                  </p:sp>
                </mc:Choice>
                <mc:Fallback xmlns="">
                  <p:sp>
                    <p:nvSpPr>
                      <p:cNvPr id="3159" name="Oval 3158">
                        <a:extLst>
                          <a:ext uri="{FF2B5EF4-FFF2-40B4-BE49-F238E27FC236}">
                            <a16:creationId xmlns:a16="http://schemas.microsoft.com/office/drawing/2014/main" id="{F8122866-6725-11CD-C4B7-4AC029379A0C}"/>
                          </a:ext>
                        </a:extLst>
                      </p:cNvPr>
                      <p:cNvSpPr>
                        <a:spLocks noRot="1" noChangeAspect="1" noMove="1" noResize="1" noEditPoints="1" noAdjustHandles="1" noChangeArrowheads="1" noChangeShapeType="1" noTextEdit="1"/>
                      </p:cNvSpPr>
                      <p:nvPr/>
                    </p:nvSpPr>
                    <p:spPr>
                      <a:xfrm>
                        <a:off x="2985472" y="1343159"/>
                        <a:ext cx="632298" cy="467478"/>
                      </a:xfrm>
                      <a:prstGeom prst="ellipse">
                        <a:avLst/>
                      </a:prstGeom>
                      <a:blipFill>
                        <a:blip r:embed="rId6"/>
                        <a:stretch>
                          <a:fillRect l="-631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60" name="Oval 3159">
                        <a:extLst>
                          <a:ext uri="{FF2B5EF4-FFF2-40B4-BE49-F238E27FC236}">
                            <a16:creationId xmlns:a16="http://schemas.microsoft.com/office/drawing/2014/main" id="{D6AD1C97-BFC4-EFDB-843D-8B460E433978}"/>
                          </a:ext>
                        </a:extLst>
                      </p:cNvPr>
                      <p:cNvSpPr/>
                      <p:nvPr/>
                    </p:nvSpPr>
                    <p:spPr>
                      <a:xfrm>
                        <a:off x="2994546" y="3323348"/>
                        <a:ext cx="632298" cy="467478"/>
                      </a:xfrm>
                      <a:prstGeom prst="ellipse">
                        <a:avLst/>
                      </a:prstGeom>
                      <a:solidFill>
                        <a:schemeClr val="accent2"/>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i="1" dirty="0">
                                      <a:solidFill>
                                        <a:schemeClr val="tx1">
                                          <a:lumMod val="95000"/>
                                          <a:lumOff val="5000"/>
                                        </a:schemeClr>
                                      </a:solidFill>
                                      <a:latin typeface="Cambria Math" panose="02040503050406030204" pitchFamily="18" charset="0"/>
                                    </a:rPr>
                                    <m:t>h</m:t>
                                  </m:r>
                                </m:e>
                                <m:sub>
                                  <m:r>
                                    <a:rPr lang="en-CA" i="1" dirty="0">
                                      <a:solidFill>
                                        <a:schemeClr val="tx1">
                                          <a:lumMod val="95000"/>
                                          <a:lumOff val="5000"/>
                                        </a:schemeClr>
                                      </a:solidFill>
                                      <a:latin typeface="Cambria Math" panose="02040503050406030204" pitchFamily="18" charset="0"/>
                                    </a:rPr>
                                    <m:t>𝑡</m:t>
                                  </m:r>
                                  <m:r>
                                    <a:rPr lang="en-CA" b="0" i="1" dirty="0" smtClean="0">
                                      <a:solidFill>
                                        <a:schemeClr val="tx1">
                                          <a:lumMod val="95000"/>
                                          <a:lumOff val="5000"/>
                                        </a:schemeClr>
                                      </a:solidFill>
                                      <a:latin typeface="Cambria Math" panose="02040503050406030204" pitchFamily="18" charset="0"/>
                                    </a:rPr>
                                    <m:t>−1</m:t>
                                  </m:r>
                                </m:sub>
                              </m:sSub>
                            </m:oMath>
                          </m:oMathPara>
                        </a14:m>
                        <a:endParaRPr lang="en-CA" dirty="0">
                          <a:solidFill>
                            <a:schemeClr val="tx1">
                              <a:lumMod val="95000"/>
                              <a:lumOff val="5000"/>
                            </a:schemeClr>
                          </a:solidFill>
                        </a:endParaRPr>
                      </a:p>
                    </p:txBody>
                  </p:sp>
                </mc:Choice>
                <mc:Fallback xmlns="">
                  <p:sp>
                    <p:nvSpPr>
                      <p:cNvPr id="3160" name="Oval 3159">
                        <a:extLst>
                          <a:ext uri="{FF2B5EF4-FFF2-40B4-BE49-F238E27FC236}">
                            <a16:creationId xmlns:a16="http://schemas.microsoft.com/office/drawing/2014/main" id="{D6AD1C97-BFC4-EFDB-843D-8B460E433978}"/>
                          </a:ext>
                        </a:extLst>
                      </p:cNvPr>
                      <p:cNvSpPr>
                        <a:spLocks noRot="1" noChangeAspect="1" noMove="1" noResize="1" noEditPoints="1" noAdjustHandles="1" noChangeArrowheads="1" noChangeShapeType="1" noTextEdit="1"/>
                      </p:cNvSpPr>
                      <p:nvPr/>
                    </p:nvSpPr>
                    <p:spPr>
                      <a:xfrm>
                        <a:off x="2994546" y="3323348"/>
                        <a:ext cx="632298" cy="467478"/>
                      </a:xfrm>
                      <a:prstGeom prst="ellipse">
                        <a:avLst/>
                      </a:prstGeom>
                      <a:blipFill>
                        <a:blip r:embed="rId7"/>
                        <a:stretch>
                          <a:fillRect l="-631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61" name="Oval 3160">
                        <a:extLst>
                          <a:ext uri="{FF2B5EF4-FFF2-40B4-BE49-F238E27FC236}">
                            <a16:creationId xmlns:a16="http://schemas.microsoft.com/office/drawing/2014/main" id="{CE29E541-D278-5927-1B04-25FF96E02806}"/>
                          </a:ext>
                        </a:extLst>
                      </p:cNvPr>
                      <p:cNvSpPr/>
                      <p:nvPr/>
                    </p:nvSpPr>
                    <p:spPr>
                      <a:xfrm>
                        <a:off x="10194002" y="2391164"/>
                        <a:ext cx="632298" cy="467478"/>
                      </a:xfrm>
                      <a:prstGeom prst="ellipse">
                        <a:avLst/>
                      </a:prstGeom>
                      <a:solidFill>
                        <a:schemeClr val="accent2"/>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rgbClr val="836967"/>
                                      </a:solidFill>
                                      <a:latin typeface="Cambria Math" panose="02040503050406030204" pitchFamily="18" charset="0"/>
                                    </a:rPr>
                                  </m:ctrlPr>
                                </m:sSubPr>
                                <m:e>
                                  <m:r>
                                    <a:rPr lang="en-CA" i="1" dirty="0">
                                      <a:latin typeface="Cambria Math" panose="02040503050406030204" pitchFamily="18" charset="0"/>
                                    </a:rPr>
                                    <m:t>h</m:t>
                                  </m:r>
                                  <m:sSub>
                                    <m:sSubPr>
                                      <m:ctrlPr>
                                        <a:rPr lang="en-CA" i="1" dirty="0" smtClean="0">
                                          <a:solidFill>
                                            <a:schemeClr val="tx1">
                                              <a:lumMod val="95000"/>
                                              <a:lumOff val="5000"/>
                                            </a:schemeClr>
                                          </a:solidFill>
                                          <a:latin typeface="Cambria Math" panose="02040503050406030204" pitchFamily="18" charset="0"/>
                                        </a:rPr>
                                      </m:ctrlPr>
                                    </m:sSubPr>
                                    <m:e>
                                      <m:r>
                                        <a:rPr lang="en-CA" i="1" dirty="0">
                                          <a:solidFill>
                                            <a:schemeClr val="tx1">
                                              <a:lumMod val="95000"/>
                                              <a:lumOff val="5000"/>
                                            </a:schemeClr>
                                          </a:solidFill>
                                          <a:latin typeface="Cambria Math" panose="02040503050406030204" pitchFamily="18" charset="0"/>
                                        </a:rPr>
                                        <m:t>h</m:t>
                                      </m:r>
                                    </m:e>
                                    <m:sub>
                                      <m:r>
                                        <a:rPr lang="en-CA" i="1" dirty="0">
                                          <a:solidFill>
                                            <a:schemeClr val="tx1">
                                              <a:lumMod val="95000"/>
                                              <a:lumOff val="5000"/>
                                            </a:schemeClr>
                                          </a:solidFill>
                                          <a:latin typeface="Cambria Math" panose="02040503050406030204" pitchFamily="18" charset="0"/>
                                        </a:rPr>
                                        <m:t>𝑡</m:t>
                                      </m:r>
                                      <m:r>
                                        <a:rPr lang="en-CA" i="1" dirty="0">
                                          <a:solidFill>
                                            <a:schemeClr val="tx1">
                                              <a:lumMod val="95000"/>
                                              <a:lumOff val="5000"/>
                                            </a:schemeClr>
                                          </a:solidFill>
                                          <a:latin typeface="Cambria Math" panose="02040503050406030204" pitchFamily="18" charset="0"/>
                                        </a:rPr>
                                        <m:t>−1</m:t>
                                      </m:r>
                                    </m:sub>
                                  </m:sSub>
                                  <m:r>
                                    <m:rPr>
                                      <m:nor/>
                                    </m:rPr>
                                    <a:rPr lang="en-CA" dirty="0">
                                      <a:solidFill>
                                        <a:schemeClr val="tx1">
                                          <a:lumMod val="95000"/>
                                          <a:lumOff val="5000"/>
                                        </a:schemeClr>
                                      </a:solidFill>
                                    </a:rPr>
                                    <m:t> </m:t>
                                  </m:r>
                                </m:e>
                                <m:sub>
                                  <m:r>
                                    <a:rPr lang="en-CA" i="1" dirty="0">
                                      <a:latin typeface="Cambria Math" panose="02040503050406030204" pitchFamily="18" charset="0"/>
                                    </a:rPr>
                                    <m:t>𝑡</m:t>
                                  </m:r>
                                </m:sub>
                              </m:sSub>
                            </m:oMath>
                          </m:oMathPara>
                        </a14:m>
                        <a:endParaRPr lang="en-CA" dirty="0"/>
                      </a:p>
                    </p:txBody>
                  </p:sp>
                </mc:Choice>
                <mc:Fallback xmlns="">
                  <p:sp>
                    <p:nvSpPr>
                      <p:cNvPr id="3161" name="Oval 3160">
                        <a:extLst>
                          <a:ext uri="{FF2B5EF4-FFF2-40B4-BE49-F238E27FC236}">
                            <a16:creationId xmlns:a16="http://schemas.microsoft.com/office/drawing/2014/main" id="{CE29E541-D278-5927-1B04-25FF96E02806}"/>
                          </a:ext>
                        </a:extLst>
                      </p:cNvPr>
                      <p:cNvSpPr>
                        <a:spLocks noRot="1" noChangeAspect="1" noMove="1" noResize="1" noEditPoints="1" noAdjustHandles="1" noChangeArrowheads="1" noChangeShapeType="1" noTextEdit="1"/>
                      </p:cNvSpPr>
                      <p:nvPr/>
                    </p:nvSpPr>
                    <p:spPr>
                      <a:xfrm>
                        <a:off x="10194002" y="2391164"/>
                        <a:ext cx="632298" cy="467478"/>
                      </a:xfrm>
                      <a:prstGeom prst="ellipse">
                        <a:avLst/>
                      </a:prstGeom>
                      <a:blipFill>
                        <a:blip r:embed="rId8"/>
                        <a:stretch>
                          <a:fillRect l="-29474" r="-14737"/>
                        </a:stretch>
                      </a:blipFill>
                    </p:spPr>
                    <p:txBody>
                      <a:bodyPr/>
                      <a:lstStyle/>
                      <a:p>
                        <a:r>
                          <a:rPr lang="en-CA">
                            <a:noFill/>
                          </a:rPr>
                          <a:t> </a:t>
                        </a:r>
                      </a:p>
                    </p:txBody>
                  </p:sp>
                </mc:Fallback>
              </mc:AlternateContent>
              <p:sp>
                <p:nvSpPr>
                  <p:cNvPr id="3162" name="Oval 3161">
                    <a:extLst>
                      <a:ext uri="{FF2B5EF4-FFF2-40B4-BE49-F238E27FC236}">
                        <a16:creationId xmlns:a16="http://schemas.microsoft.com/office/drawing/2014/main" id="{8DA9CB01-AED7-4E01-5655-FF4CE1930621}"/>
                      </a:ext>
                    </a:extLst>
                  </p:cNvPr>
                  <p:cNvSpPr/>
                  <p:nvPr/>
                </p:nvSpPr>
                <p:spPr>
                  <a:xfrm>
                    <a:off x="3136243" y="1869408"/>
                    <a:ext cx="428014" cy="308072"/>
                  </a:xfrm>
                  <a:prstGeom prst="ellipse">
                    <a:avLst/>
                  </a:prstGeom>
                  <a:solidFill>
                    <a:srgbClr val="7030A0"/>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atin typeface="Times New Roman" panose="02020603050405020304" pitchFamily="18" charset="0"/>
                        <a:cs typeface="Times New Roman" panose="02020603050405020304" pitchFamily="18" charset="0"/>
                      </a:rPr>
                      <a:t>3</a:t>
                    </a:r>
                  </a:p>
                </p:txBody>
              </p:sp>
              <p:sp>
                <p:nvSpPr>
                  <p:cNvPr id="3163" name="Oval 3162">
                    <a:extLst>
                      <a:ext uri="{FF2B5EF4-FFF2-40B4-BE49-F238E27FC236}">
                        <a16:creationId xmlns:a16="http://schemas.microsoft.com/office/drawing/2014/main" id="{BABC2D37-6157-3FB2-5A43-D79AFEE4BDAF}"/>
                      </a:ext>
                    </a:extLst>
                  </p:cNvPr>
                  <p:cNvSpPr/>
                  <p:nvPr/>
                </p:nvSpPr>
                <p:spPr>
                  <a:xfrm>
                    <a:off x="3096688" y="3971926"/>
                    <a:ext cx="428014" cy="308072"/>
                  </a:xfrm>
                  <a:prstGeom prst="ellipse">
                    <a:avLst/>
                  </a:prstGeom>
                  <a:solidFill>
                    <a:srgbClr val="7030A0"/>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atin typeface="Times New Roman" panose="02020603050405020304" pitchFamily="18" charset="0"/>
                        <a:cs typeface="Times New Roman" panose="02020603050405020304" pitchFamily="18" charset="0"/>
                      </a:rPr>
                      <a:t>1</a:t>
                    </a:r>
                  </a:p>
                </p:txBody>
              </p:sp>
              <p:sp>
                <p:nvSpPr>
                  <p:cNvPr id="3164" name="Oval 3163">
                    <a:extLst>
                      <a:ext uri="{FF2B5EF4-FFF2-40B4-BE49-F238E27FC236}">
                        <a16:creationId xmlns:a16="http://schemas.microsoft.com/office/drawing/2014/main" id="{4E0523A7-933E-F6BF-E1E6-8AE49E713D53}"/>
                      </a:ext>
                    </a:extLst>
                  </p:cNvPr>
                  <p:cNvSpPr/>
                  <p:nvPr/>
                </p:nvSpPr>
                <p:spPr>
                  <a:xfrm>
                    <a:off x="10176266" y="2998005"/>
                    <a:ext cx="428014" cy="308072"/>
                  </a:xfrm>
                  <a:prstGeom prst="ellipse">
                    <a:avLst/>
                  </a:prstGeom>
                  <a:solidFill>
                    <a:srgbClr val="7030A0"/>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atin typeface="Times New Roman" panose="02020603050405020304" pitchFamily="18" charset="0"/>
                        <a:cs typeface="Times New Roman" panose="02020603050405020304" pitchFamily="18" charset="0"/>
                      </a:rPr>
                      <a:t>0</a:t>
                    </a:r>
                  </a:p>
                </p:txBody>
              </p:sp>
              <mc:AlternateContent xmlns:mc="http://schemas.openxmlformats.org/markup-compatibility/2006" xmlns:a14="http://schemas.microsoft.com/office/drawing/2010/main">
                <mc:Choice Requires="a14">
                  <p:sp>
                    <p:nvSpPr>
                      <p:cNvPr id="3165" name="Oval 3164">
                        <a:extLst>
                          <a:ext uri="{FF2B5EF4-FFF2-40B4-BE49-F238E27FC236}">
                            <a16:creationId xmlns:a16="http://schemas.microsoft.com/office/drawing/2014/main" id="{8F9363E4-C88F-8FF9-F1E5-7F365BE70307}"/>
                          </a:ext>
                        </a:extLst>
                      </p:cNvPr>
                      <p:cNvSpPr/>
                      <p:nvPr/>
                    </p:nvSpPr>
                    <p:spPr>
                      <a:xfrm>
                        <a:off x="2955479" y="790953"/>
                        <a:ext cx="632298" cy="467478"/>
                      </a:xfrm>
                      <a:prstGeom prst="ellipse">
                        <a:avLst/>
                      </a:prstGeom>
                      <a:solidFill>
                        <a:schemeClr val="tx1"/>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i="1" dirty="0" smtClean="0">
                                      <a:solidFill>
                                        <a:srgbClr val="836967"/>
                                      </a:solidFill>
                                      <a:latin typeface="Cambria Math" panose="02040503050406030204" pitchFamily="18" charset="0"/>
                                    </a:rPr>
                                  </m:ctrlPr>
                                </m:sSubPr>
                                <m:e>
                                  <m:r>
                                    <a:rPr lang="en-CA" i="1" dirty="0">
                                      <a:latin typeface="Cambria Math" panose="02040503050406030204" pitchFamily="18" charset="0"/>
                                    </a:rPr>
                                    <m:t>𝑥</m:t>
                                  </m:r>
                                </m:e>
                                <m:sub>
                                  <m:r>
                                    <a:rPr lang="en-CA" i="1" dirty="0">
                                      <a:latin typeface="Cambria Math" panose="02040503050406030204" pitchFamily="18" charset="0"/>
                                    </a:rPr>
                                    <m:t>𝑡</m:t>
                                  </m:r>
                                </m:sub>
                              </m:sSub>
                            </m:oMath>
                          </m:oMathPara>
                        </a14:m>
                        <a:endParaRPr lang="en-CA" dirty="0">
                          <a:latin typeface="Times New Roman" panose="02020603050405020304" pitchFamily="18" charset="0"/>
                          <a:cs typeface="Times New Roman" panose="02020603050405020304" pitchFamily="18" charset="0"/>
                        </a:endParaRPr>
                      </a:p>
                    </p:txBody>
                  </p:sp>
                </mc:Choice>
                <mc:Fallback xmlns="">
                  <p:sp>
                    <p:nvSpPr>
                      <p:cNvPr id="3165" name="Oval 3164">
                        <a:extLst>
                          <a:ext uri="{FF2B5EF4-FFF2-40B4-BE49-F238E27FC236}">
                            <a16:creationId xmlns:a16="http://schemas.microsoft.com/office/drawing/2014/main" id="{8F9363E4-C88F-8FF9-F1E5-7F365BE70307}"/>
                          </a:ext>
                        </a:extLst>
                      </p:cNvPr>
                      <p:cNvSpPr>
                        <a:spLocks noRot="1" noChangeAspect="1" noMove="1" noResize="1" noEditPoints="1" noAdjustHandles="1" noChangeArrowheads="1" noChangeShapeType="1" noTextEdit="1"/>
                      </p:cNvSpPr>
                      <p:nvPr/>
                    </p:nvSpPr>
                    <p:spPr>
                      <a:xfrm>
                        <a:off x="2955479" y="790953"/>
                        <a:ext cx="632298" cy="467478"/>
                      </a:xfrm>
                      <a:prstGeom prst="ellipse">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66" name="Oval 3165">
                        <a:extLst>
                          <a:ext uri="{FF2B5EF4-FFF2-40B4-BE49-F238E27FC236}">
                            <a16:creationId xmlns:a16="http://schemas.microsoft.com/office/drawing/2014/main" id="{BD87815D-D1EE-D7BC-BF5D-A70918561A57}"/>
                          </a:ext>
                        </a:extLst>
                      </p:cNvPr>
                      <p:cNvSpPr/>
                      <p:nvPr/>
                    </p:nvSpPr>
                    <p:spPr>
                      <a:xfrm>
                        <a:off x="10131906" y="1784323"/>
                        <a:ext cx="632298" cy="467478"/>
                      </a:xfrm>
                      <a:prstGeom prst="ellipse">
                        <a:avLst/>
                      </a:prstGeom>
                      <a:solidFill>
                        <a:schemeClr val="tx1"/>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rgbClr val="836967"/>
                                      </a:solidFill>
                                      <a:latin typeface="Cambria Math" panose="02040503050406030204" pitchFamily="18" charset="0"/>
                                    </a:rPr>
                                  </m:ctrlPr>
                                </m:sSubPr>
                                <m:e>
                                  <m:r>
                                    <a:rPr lang="en-CA" i="1" dirty="0">
                                      <a:latin typeface="Cambria Math" panose="02040503050406030204" pitchFamily="18" charset="0"/>
                                    </a:rPr>
                                    <m:t>𝑥</m:t>
                                  </m:r>
                                </m:e>
                                <m:sub>
                                  <m:r>
                                    <a:rPr lang="en-CA" i="1" dirty="0">
                                      <a:latin typeface="Cambria Math" panose="02040503050406030204" pitchFamily="18" charset="0"/>
                                    </a:rPr>
                                    <m:t>𝑡</m:t>
                                  </m:r>
                                </m:sub>
                              </m:sSub>
                            </m:oMath>
                          </m:oMathPara>
                        </a14:m>
                        <a:endParaRPr lang="en-CA" dirty="0">
                          <a:latin typeface="Times New Roman" panose="02020603050405020304" pitchFamily="18" charset="0"/>
                          <a:cs typeface="Times New Roman" panose="02020603050405020304" pitchFamily="18" charset="0"/>
                        </a:endParaRPr>
                      </a:p>
                    </p:txBody>
                  </p:sp>
                </mc:Choice>
                <mc:Fallback xmlns="">
                  <p:sp>
                    <p:nvSpPr>
                      <p:cNvPr id="3166" name="Oval 3165">
                        <a:extLst>
                          <a:ext uri="{FF2B5EF4-FFF2-40B4-BE49-F238E27FC236}">
                            <a16:creationId xmlns:a16="http://schemas.microsoft.com/office/drawing/2014/main" id="{BD87815D-D1EE-D7BC-BF5D-A70918561A57}"/>
                          </a:ext>
                        </a:extLst>
                      </p:cNvPr>
                      <p:cNvSpPr>
                        <a:spLocks noRot="1" noChangeAspect="1" noMove="1" noResize="1" noEditPoints="1" noAdjustHandles="1" noChangeArrowheads="1" noChangeShapeType="1" noTextEdit="1"/>
                      </p:cNvSpPr>
                      <p:nvPr/>
                    </p:nvSpPr>
                    <p:spPr>
                      <a:xfrm>
                        <a:off x="10131906" y="1784323"/>
                        <a:ext cx="632298" cy="467478"/>
                      </a:xfrm>
                      <a:prstGeom prst="ellipse">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67" name="Oval 3166">
                        <a:extLst>
                          <a:ext uri="{FF2B5EF4-FFF2-40B4-BE49-F238E27FC236}">
                            <a16:creationId xmlns:a16="http://schemas.microsoft.com/office/drawing/2014/main" id="{3DCCD28C-F066-D291-4E89-DD9459E504D2}"/>
                          </a:ext>
                        </a:extLst>
                      </p:cNvPr>
                      <p:cNvSpPr/>
                      <p:nvPr/>
                    </p:nvSpPr>
                    <p:spPr>
                      <a:xfrm>
                        <a:off x="2994546" y="2777250"/>
                        <a:ext cx="632298" cy="467478"/>
                      </a:xfrm>
                      <a:prstGeom prst="ellipse">
                        <a:avLst/>
                      </a:prstGeom>
                      <a:solidFill>
                        <a:schemeClr val="tx1"/>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rgbClr val="836967"/>
                                      </a:solidFill>
                                      <a:latin typeface="Cambria Math" panose="02040503050406030204" pitchFamily="18" charset="0"/>
                                    </a:rPr>
                                  </m:ctrlPr>
                                </m:sSubPr>
                                <m:e>
                                  <m:r>
                                    <a:rPr lang="en-CA" i="1" dirty="0">
                                      <a:latin typeface="Cambria Math" panose="02040503050406030204" pitchFamily="18" charset="0"/>
                                    </a:rPr>
                                    <m:t>𝑥</m:t>
                                  </m:r>
                                </m:e>
                                <m:sub>
                                  <m:r>
                                    <a:rPr lang="en-CA" i="1" dirty="0">
                                      <a:latin typeface="Cambria Math" panose="02040503050406030204" pitchFamily="18" charset="0"/>
                                    </a:rPr>
                                    <m:t>𝑡</m:t>
                                  </m:r>
                                </m:sub>
                              </m:sSub>
                            </m:oMath>
                          </m:oMathPara>
                        </a14:m>
                        <a:endParaRPr lang="en-CA" dirty="0">
                          <a:latin typeface="Times New Roman" panose="02020603050405020304" pitchFamily="18" charset="0"/>
                          <a:cs typeface="Times New Roman" panose="02020603050405020304" pitchFamily="18" charset="0"/>
                        </a:endParaRPr>
                      </a:p>
                    </p:txBody>
                  </p:sp>
                </mc:Choice>
                <mc:Fallback xmlns="">
                  <p:sp>
                    <p:nvSpPr>
                      <p:cNvPr id="3167" name="Oval 3166">
                        <a:extLst>
                          <a:ext uri="{FF2B5EF4-FFF2-40B4-BE49-F238E27FC236}">
                            <a16:creationId xmlns:a16="http://schemas.microsoft.com/office/drawing/2014/main" id="{3DCCD28C-F066-D291-4E89-DD9459E504D2}"/>
                          </a:ext>
                        </a:extLst>
                      </p:cNvPr>
                      <p:cNvSpPr>
                        <a:spLocks noRot="1" noChangeAspect="1" noMove="1" noResize="1" noEditPoints="1" noAdjustHandles="1" noChangeArrowheads="1" noChangeShapeType="1" noTextEdit="1"/>
                      </p:cNvSpPr>
                      <p:nvPr/>
                    </p:nvSpPr>
                    <p:spPr>
                      <a:xfrm>
                        <a:off x="2994546" y="2777250"/>
                        <a:ext cx="632298" cy="467478"/>
                      </a:xfrm>
                      <a:prstGeom prst="ellipse">
                        <a:avLst/>
                      </a:prstGeom>
                      <a:blipFill>
                        <a:blip r:embed="rId11"/>
                        <a:stretch>
                          <a:fillRect/>
                        </a:stretch>
                      </a:blipFill>
                    </p:spPr>
                    <p:txBody>
                      <a:bodyPr/>
                      <a:lstStyle/>
                      <a:p>
                        <a:r>
                          <a:rPr lang="en-CA">
                            <a:noFill/>
                          </a:rPr>
                          <a:t> </a:t>
                        </a:r>
                      </a:p>
                    </p:txBody>
                  </p:sp>
                </mc:Fallback>
              </mc:AlternateContent>
              <p:cxnSp>
                <p:nvCxnSpPr>
                  <p:cNvPr id="3168" name="Connector: Elbow 3167">
                    <a:extLst>
                      <a:ext uri="{FF2B5EF4-FFF2-40B4-BE49-F238E27FC236}">
                        <a16:creationId xmlns:a16="http://schemas.microsoft.com/office/drawing/2014/main" id="{0FCDDAFC-3D14-7B64-E138-A7680285AD5E}"/>
                      </a:ext>
                    </a:extLst>
                  </p:cNvPr>
                  <p:cNvCxnSpPr>
                    <a:cxnSpLocks/>
                    <a:stCxn id="3448" idx="4"/>
                    <a:endCxn id="3155" idx="0"/>
                  </p:cNvCxnSpPr>
                  <p:nvPr/>
                </p:nvCxnSpPr>
                <p:spPr>
                  <a:xfrm rot="5400000">
                    <a:off x="4572851" y="2818507"/>
                    <a:ext cx="400888" cy="669688"/>
                  </a:xfrm>
                  <a:prstGeom prst="bentConnector3">
                    <a:avLst>
                      <a:gd name="adj1" fmla="val 50000"/>
                    </a:avLst>
                  </a:prstGeom>
                  <a:ln w="53975">
                    <a:solidFill>
                      <a:schemeClr val="accent1">
                        <a:lumMod val="60000"/>
                        <a:lumOff val="40000"/>
                      </a:schemeClr>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3169" name="Connector: Elbow 3168">
                    <a:extLst>
                      <a:ext uri="{FF2B5EF4-FFF2-40B4-BE49-F238E27FC236}">
                        <a16:creationId xmlns:a16="http://schemas.microsoft.com/office/drawing/2014/main" id="{F8A0A2A0-C22C-4C51-26CB-DBFB2B7D3700}"/>
                      </a:ext>
                    </a:extLst>
                  </p:cNvPr>
                  <p:cNvCxnSpPr>
                    <a:cxnSpLocks/>
                    <a:stCxn id="3449" idx="6"/>
                    <a:endCxn id="3156" idx="2"/>
                  </p:cNvCxnSpPr>
                  <p:nvPr/>
                </p:nvCxnSpPr>
                <p:spPr>
                  <a:xfrm flipV="1">
                    <a:off x="8678995" y="2823054"/>
                    <a:ext cx="813546" cy="541156"/>
                  </a:xfrm>
                  <a:prstGeom prst="bentConnector2">
                    <a:avLst/>
                  </a:prstGeom>
                  <a:ln w="53975">
                    <a:solidFill>
                      <a:schemeClr val="accent1">
                        <a:lumMod val="60000"/>
                        <a:lumOff val="40000"/>
                      </a:schemeClr>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3179" name="Connector: Elbow 3178">
                    <a:extLst>
                      <a:ext uri="{FF2B5EF4-FFF2-40B4-BE49-F238E27FC236}">
                        <a16:creationId xmlns:a16="http://schemas.microsoft.com/office/drawing/2014/main" id="{975B4431-AF11-2A97-5ED8-9F19ADFBB954}"/>
                      </a:ext>
                    </a:extLst>
                  </p:cNvPr>
                  <p:cNvCxnSpPr>
                    <a:cxnSpLocks/>
                    <a:stCxn id="3438" idx="2"/>
                    <a:endCxn id="3154" idx="2"/>
                  </p:cNvCxnSpPr>
                  <p:nvPr/>
                </p:nvCxnSpPr>
                <p:spPr>
                  <a:xfrm rot="10800000">
                    <a:off x="4474430" y="1780192"/>
                    <a:ext cx="587772" cy="377235"/>
                  </a:xfrm>
                  <a:prstGeom prst="bentConnector2">
                    <a:avLst/>
                  </a:prstGeom>
                  <a:ln w="53975">
                    <a:solidFill>
                      <a:schemeClr val="accent6"/>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3184" name="Straight Arrow Connector 3183">
                    <a:extLst>
                      <a:ext uri="{FF2B5EF4-FFF2-40B4-BE49-F238E27FC236}">
                        <a16:creationId xmlns:a16="http://schemas.microsoft.com/office/drawing/2014/main" id="{E33F5921-64C5-5D32-2855-9001DDC41AEC}"/>
                      </a:ext>
                    </a:extLst>
                  </p:cNvPr>
                  <p:cNvCxnSpPr>
                    <a:cxnSpLocks/>
                    <a:stCxn id="3154" idx="3"/>
                    <a:endCxn id="56" idx="4"/>
                  </p:cNvCxnSpPr>
                  <p:nvPr/>
                </p:nvCxnSpPr>
                <p:spPr>
                  <a:xfrm flipV="1">
                    <a:off x="4761395" y="1576897"/>
                    <a:ext cx="296380" cy="1"/>
                  </a:xfrm>
                  <a:prstGeom prst="straightConnector1">
                    <a:avLst/>
                  </a:prstGeom>
                  <a:ln w="53975">
                    <a:solidFill>
                      <a:schemeClr val="tx1"/>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185" name="Straight Arrow Connector 3184">
                    <a:extLst>
                      <a:ext uri="{FF2B5EF4-FFF2-40B4-BE49-F238E27FC236}">
                        <a16:creationId xmlns:a16="http://schemas.microsoft.com/office/drawing/2014/main" id="{3AD8AE0C-9781-3F48-C7C1-10BAAC9D3AE5}"/>
                      </a:ext>
                    </a:extLst>
                  </p:cNvPr>
                  <p:cNvCxnSpPr>
                    <a:cxnSpLocks/>
                    <a:stCxn id="3155" idx="3"/>
                    <a:endCxn id="3157" idx="4"/>
                  </p:cNvCxnSpPr>
                  <p:nvPr/>
                </p:nvCxnSpPr>
                <p:spPr>
                  <a:xfrm flipV="1">
                    <a:off x="4725416" y="3550652"/>
                    <a:ext cx="416983" cy="6435"/>
                  </a:xfrm>
                  <a:prstGeom prst="straightConnector1">
                    <a:avLst/>
                  </a:prstGeom>
                  <a:ln w="53975">
                    <a:solidFill>
                      <a:schemeClr val="tx1"/>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186" name="Straight Arrow Connector 3185">
                    <a:extLst>
                      <a:ext uri="{FF2B5EF4-FFF2-40B4-BE49-F238E27FC236}">
                        <a16:creationId xmlns:a16="http://schemas.microsoft.com/office/drawing/2014/main" id="{F8677C99-8068-A4CE-6204-5CB553420665}"/>
                      </a:ext>
                    </a:extLst>
                  </p:cNvPr>
                  <p:cNvCxnSpPr>
                    <a:cxnSpLocks/>
                    <a:stCxn id="3156" idx="1"/>
                    <a:endCxn id="3158" idx="0"/>
                  </p:cNvCxnSpPr>
                  <p:nvPr/>
                </p:nvCxnSpPr>
                <p:spPr>
                  <a:xfrm flipH="1" flipV="1">
                    <a:off x="8860376" y="2617598"/>
                    <a:ext cx="345199" cy="2164"/>
                  </a:xfrm>
                  <a:prstGeom prst="straightConnector1">
                    <a:avLst/>
                  </a:prstGeom>
                  <a:ln w="53975">
                    <a:solidFill>
                      <a:schemeClr val="tx1"/>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187" name="Straight Arrow Connector 3186">
                    <a:extLst>
                      <a:ext uri="{FF2B5EF4-FFF2-40B4-BE49-F238E27FC236}">
                        <a16:creationId xmlns:a16="http://schemas.microsoft.com/office/drawing/2014/main" id="{5F5A8727-41A8-DA59-CD3E-9A983B54736A}"/>
                      </a:ext>
                    </a:extLst>
                  </p:cNvPr>
                  <p:cNvCxnSpPr>
                    <a:cxnSpLocks/>
                    <a:stCxn id="3158" idx="4"/>
                    <a:endCxn id="3103" idx="6"/>
                  </p:cNvCxnSpPr>
                  <p:nvPr/>
                </p:nvCxnSpPr>
                <p:spPr>
                  <a:xfrm flipH="1" flipV="1">
                    <a:off x="8048617" y="2600068"/>
                    <a:ext cx="237827" cy="17530"/>
                  </a:xfrm>
                  <a:prstGeom prst="straightConnector1">
                    <a:avLst/>
                  </a:prstGeom>
                  <a:ln w="53975">
                    <a:solidFill>
                      <a:schemeClr val="tx1"/>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202" name="Connector: Elbow 3201">
                    <a:extLst>
                      <a:ext uri="{FF2B5EF4-FFF2-40B4-BE49-F238E27FC236}">
                        <a16:creationId xmlns:a16="http://schemas.microsoft.com/office/drawing/2014/main" id="{2E270730-03FE-62DD-56D2-CF2CDA39807B}"/>
                      </a:ext>
                    </a:extLst>
                  </p:cNvPr>
                  <p:cNvCxnSpPr>
                    <a:cxnSpLocks/>
                    <a:stCxn id="3165" idx="6"/>
                    <a:endCxn id="3154" idx="0"/>
                  </p:cNvCxnSpPr>
                  <p:nvPr/>
                </p:nvCxnSpPr>
                <p:spPr>
                  <a:xfrm>
                    <a:off x="3587777" y="1024692"/>
                    <a:ext cx="886652" cy="348914"/>
                  </a:xfrm>
                  <a:prstGeom prst="bentConnector2">
                    <a:avLst/>
                  </a:prstGeom>
                  <a:ln w="53975">
                    <a:solidFill>
                      <a:schemeClr val="tx1"/>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3203" name="Connector: Elbow 3202">
                    <a:extLst>
                      <a:ext uri="{FF2B5EF4-FFF2-40B4-BE49-F238E27FC236}">
                        <a16:creationId xmlns:a16="http://schemas.microsoft.com/office/drawing/2014/main" id="{3DD2EB3A-C19E-8ED5-1C1D-D0E96A6B3B35}"/>
                      </a:ext>
                    </a:extLst>
                  </p:cNvPr>
                  <p:cNvCxnSpPr>
                    <a:cxnSpLocks/>
                    <a:stCxn id="3166" idx="2"/>
                    <a:endCxn id="3156" idx="0"/>
                  </p:cNvCxnSpPr>
                  <p:nvPr/>
                </p:nvCxnSpPr>
                <p:spPr>
                  <a:xfrm rot="10800000" flipV="1">
                    <a:off x="9492542" y="2018062"/>
                    <a:ext cx="639365" cy="398408"/>
                  </a:xfrm>
                  <a:prstGeom prst="bentConnector2">
                    <a:avLst/>
                  </a:prstGeom>
                  <a:ln w="53975">
                    <a:solidFill>
                      <a:schemeClr val="tx1"/>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3204" name="Connector: Elbow 3203">
                    <a:extLst>
                      <a:ext uri="{FF2B5EF4-FFF2-40B4-BE49-F238E27FC236}">
                        <a16:creationId xmlns:a16="http://schemas.microsoft.com/office/drawing/2014/main" id="{A7B0C6D0-3E6F-8AB0-FF8F-2081572644A0}"/>
                      </a:ext>
                    </a:extLst>
                  </p:cNvPr>
                  <p:cNvCxnSpPr>
                    <a:cxnSpLocks/>
                    <a:stCxn id="3157" idx="2"/>
                    <a:endCxn id="3104" idx="2"/>
                  </p:cNvCxnSpPr>
                  <p:nvPr/>
                </p:nvCxnSpPr>
                <p:spPr>
                  <a:xfrm rot="16200000" flipH="1">
                    <a:off x="5509065" y="3674242"/>
                    <a:ext cx="768260" cy="927661"/>
                  </a:xfrm>
                  <a:prstGeom prst="bentConnector2">
                    <a:avLst/>
                  </a:prstGeom>
                  <a:ln w="53975">
                    <a:solidFill>
                      <a:schemeClr val="tx1"/>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3205" name="Connector: Elbow 3204">
                    <a:extLst>
                      <a:ext uri="{FF2B5EF4-FFF2-40B4-BE49-F238E27FC236}">
                        <a16:creationId xmlns:a16="http://schemas.microsoft.com/office/drawing/2014/main" id="{F1581727-F5CF-662D-9C80-5B3C91DC819F}"/>
                      </a:ext>
                    </a:extLst>
                  </p:cNvPr>
                  <p:cNvCxnSpPr>
                    <a:cxnSpLocks/>
                    <a:stCxn id="3167" idx="6"/>
                  </p:cNvCxnSpPr>
                  <p:nvPr/>
                </p:nvCxnSpPr>
                <p:spPr>
                  <a:xfrm>
                    <a:off x="3626844" y="3010989"/>
                    <a:ext cx="632428" cy="329388"/>
                  </a:xfrm>
                  <a:prstGeom prst="bentConnector3">
                    <a:avLst>
                      <a:gd name="adj1" fmla="val 100759"/>
                    </a:avLst>
                  </a:prstGeom>
                  <a:ln w="53975">
                    <a:solidFill>
                      <a:schemeClr val="tx1"/>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3238" name="Straight Arrow Connector 3237">
                    <a:extLst>
                      <a:ext uri="{FF2B5EF4-FFF2-40B4-BE49-F238E27FC236}">
                        <a16:creationId xmlns:a16="http://schemas.microsoft.com/office/drawing/2014/main" id="{9B4C522C-E275-CA2E-D4F3-5BF0128D3C10}"/>
                      </a:ext>
                    </a:extLst>
                  </p:cNvPr>
                  <p:cNvCxnSpPr>
                    <a:cxnSpLocks/>
                    <a:stCxn id="3160" idx="6"/>
                    <a:endCxn id="3155" idx="1"/>
                  </p:cNvCxnSpPr>
                  <p:nvPr/>
                </p:nvCxnSpPr>
                <p:spPr>
                  <a:xfrm>
                    <a:off x="3626844" y="3557087"/>
                    <a:ext cx="524640" cy="0"/>
                  </a:xfrm>
                  <a:prstGeom prst="straightConnector1">
                    <a:avLst/>
                  </a:prstGeom>
                  <a:ln w="53975">
                    <a:solidFill>
                      <a:schemeClr val="accent2"/>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239" name="Straight Arrow Connector 3238">
                    <a:extLst>
                      <a:ext uri="{FF2B5EF4-FFF2-40B4-BE49-F238E27FC236}">
                        <a16:creationId xmlns:a16="http://schemas.microsoft.com/office/drawing/2014/main" id="{199CFF65-E0C0-E4F6-2C08-454DF6D7C0B9}"/>
                      </a:ext>
                    </a:extLst>
                  </p:cNvPr>
                  <p:cNvCxnSpPr>
                    <a:cxnSpLocks/>
                    <a:stCxn id="3159" idx="6"/>
                    <a:endCxn id="3154" idx="1"/>
                  </p:cNvCxnSpPr>
                  <p:nvPr/>
                </p:nvCxnSpPr>
                <p:spPr>
                  <a:xfrm>
                    <a:off x="3617770" y="1576898"/>
                    <a:ext cx="569693" cy="0"/>
                  </a:xfrm>
                  <a:prstGeom prst="straightConnector1">
                    <a:avLst/>
                  </a:prstGeom>
                  <a:ln w="53975">
                    <a:solidFill>
                      <a:schemeClr val="accent2"/>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240" name="Straight Arrow Connector 3239">
                    <a:extLst>
                      <a:ext uri="{FF2B5EF4-FFF2-40B4-BE49-F238E27FC236}">
                        <a16:creationId xmlns:a16="http://schemas.microsoft.com/office/drawing/2014/main" id="{1589E417-96D9-1488-D74B-0850ED5088E9}"/>
                      </a:ext>
                    </a:extLst>
                  </p:cNvPr>
                  <p:cNvCxnSpPr>
                    <a:cxnSpLocks/>
                    <a:stCxn id="3161" idx="2"/>
                    <a:endCxn id="3156" idx="3"/>
                  </p:cNvCxnSpPr>
                  <p:nvPr/>
                </p:nvCxnSpPr>
                <p:spPr>
                  <a:xfrm flipH="1" flipV="1">
                    <a:off x="9779507" y="2619762"/>
                    <a:ext cx="414495" cy="5141"/>
                  </a:xfrm>
                  <a:prstGeom prst="straightConnector1">
                    <a:avLst/>
                  </a:prstGeom>
                  <a:ln w="53975">
                    <a:solidFill>
                      <a:schemeClr val="accent2"/>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246" name="Connector: Elbow 3245">
                    <a:extLst>
                      <a:ext uri="{FF2B5EF4-FFF2-40B4-BE49-F238E27FC236}">
                        <a16:creationId xmlns:a16="http://schemas.microsoft.com/office/drawing/2014/main" id="{ED4B98EC-9F87-872A-7424-D0FFE706F28C}"/>
                      </a:ext>
                    </a:extLst>
                  </p:cNvPr>
                  <p:cNvCxnSpPr>
                    <a:cxnSpLocks/>
                    <a:stCxn id="3162" idx="6"/>
                  </p:cNvCxnSpPr>
                  <p:nvPr/>
                </p:nvCxnSpPr>
                <p:spPr>
                  <a:xfrm flipV="1">
                    <a:off x="3564257" y="1777670"/>
                    <a:ext cx="746598" cy="245774"/>
                  </a:xfrm>
                  <a:prstGeom prst="bentConnector3">
                    <a:avLst>
                      <a:gd name="adj1" fmla="val 99511"/>
                    </a:avLst>
                  </a:prstGeom>
                  <a:ln w="53975">
                    <a:solidFill>
                      <a:srgbClr val="7030A0"/>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3247" name="Connector: Elbow 3246">
                    <a:extLst>
                      <a:ext uri="{FF2B5EF4-FFF2-40B4-BE49-F238E27FC236}">
                        <a16:creationId xmlns:a16="http://schemas.microsoft.com/office/drawing/2014/main" id="{F7EA096F-2699-E712-798C-58C98F2CC3D6}"/>
                      </a:ext>
                    </a:extLst>
                  </p:cNvPr>
                  <p:cNvCxnSpPr>
                    <a:cxnSpLocks/>
                    <a:stCxn id="3164" idx="2"/>
                  </p:cNvCxnSpPr>
                  <p:nvPr/>
                </p:nvCxnSpPr>
                <p:spPr>
                  <a:xfrm rot="10800000">
                    <a:off x="9645202" y="2826127"/>
                    <a:ext cx="531064" cy="325913"/>
                  </a:xfrm>
                  <a:prstGeom prst="bentConnector3">
                    <a:avLst>
                      <a:gd name="adj1" fmla="val 99456"/>
                    </a:avLst>
                  </a:prstGeom>
                  <a:ln w="53975">
                    <a:solidFill>
                      <a:srgbClr val="7030A0"/>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3248" name="Connector: Elbow 3247">
                    <a:extLst>
                      <a:ext uri="{FF2B5EF4-FFF2-40B4-BE49-F238E27FC236}">
                        <a16:creationId xmlns:a16="http://schemas.microsoft.com/office/drawing/2014/main" id="{D895FDA8-2371-14C6-6F79-8C553239DAAC}"/>
                      </a:ext>
                    </a:extLst>
                  </p:cNvPr>
                  <p:cNvCxnSpPr>
                    <a:cxnSpLocks/>
                    <a:stCxn id="3163" idx="6"/>
                    <a:endCxn id="3155" idx="2"/>
                  </p:cNvCxnSpPr>
                  <p:nvPr/>
                </p:nvCxnSpPr>
                <p:spPr>
                  <a:xfrm flipV="1">
                    <a:off x="3524702" y="3760379"/>
                    <a:ext cx="913748" cy="365583"/>
                  </a:xfrm>
                  <a:prstGeom prst="bentConnector2">
                    <a:avLst/>
                  </a:prstGeom>
                  <a:ln w="53975">
                    <a:solidFill>
                      <a:srgbClr val="7030A0"/>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sp>
                <p:nvSpPr>
                  <p:cNvPr id="3279" name="Pentagon 3278">
                    <a:extLst>
                      <a:ext uri="{FF2B5EF4-FFF2-40B4-BE49-F238E27FC236}">
                        <a16:creationId xmlns:a16="http://schemas.microsoft.com/office/drawing/2014/main" id="{5EE66712-D3C9-32D3-472A-BC1738341A81}"/>
                      </a:ext>
                    </a:extLst>
                  </p:cNvPr>
                  <p:cNvSpPr/>
                  <p:nvPr/>
                </p:nvSpPr>
                <p:spPr>
                  <a:xfrm>
                    <a:off x="6215198" y="1381824"/>
                    <a:ext cx="711671" cy="590346"/>
                  </a:xfrm>
                  <a:prstGeom prst="pentagon">
                    <a:avLst/>
                  </a:prstGeom>
                  <a:solidFill>
                    <a:schemeClr val="bg2">
                      <a:lumMod val="50000"/>
                    </a:schemeClr>
                  </a:solidFill>
                  <a:scene3d>
                    <a:camera prst="orthographicFront"/>
                    <a:lightRig rig="threePt" dir="t"/>
                  </a:scene3d>
                  <a:sp3d>
                    <a:bevelT prst="convex"/>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latin typeface="Times New Roman" panose="02020603050405020304" pitchFamily="18" charset="0"/>
                        <a:cs typeface="Times New Roman" panose="02020603050405020304" pitchFamily="18" charset="0"/>
                      </a:rPr>
                      <a:t>tanh</a:t>
                    </a:r>
                  </a:p>
                </p:txBody>
              </p:sp>
            </p:grpSp>
          </p:grpSp>
        </p:grpSp>
        <p:grpSp>
          <p:nvGrpSpPr>
            <p:cNvPr id="3492" name="Group 3491">
              <a:extLst>
                <a:ext uri="{FF2B5EF4-FFF2-40B4-BE49-F238E27FC236}">
                  <a16:creationId xmlns:a16="http://schemas.microsoft.com/office/drawing/2014/main" id="{B3CCB261-C131-BD2B-4267-B81FDEA6607E}"/>
                </a:ext>
              </a:extLst>
            </p:cNvPr>
            <p:cNvGrpSpPr/>
            <p:nvPr/>
          </p:nvGrpSpPr>
          <p:grpSpPr>
            <a:xfrm>
              <a:off x="1942261" y="1458484"/>
              <a:ext cx="3281136" cy="1858165"/>
              <a:chOff x="1942261" y="1458484"/>
              <a:chExt cx="3281136" cy="1858165"/>
            </a:xfrm>
          </p:grpSpPr>
          <mc:AlternateContent xmlns:mc="http://schemas.openxmlformats.org/markup-compatibility/2006" xmlns:a14="http://schemas.microsoft.com/office/drawing/2010/main">
            <mc:Choice Requires="a14">
              <p:sp>
                <p:nvSpPr>
                  <p:cNvPr id="3438" name="Oval 3437">
                    <a:extLst>
                      <a:ext uri="{FF2B5EF4-FFF2-40B4-BE49-F238E27FC236}">
                        <a16:creationId xmlns:a16="http://schemas.microsoft.com/office/drawing/2014/main" id="{4BE58236-0029-E2E2-FF3C-E700A228EABC}"/>
                      </a:ext>
                    </a:extLst>
                  </p:cNvPr>
                  <p:cNvSpPr/>
                  <p:nvPr/>
                </p:nvSpPr>
                <p:spPr>
                  <a:xfrm>
                    <a:off x="2170356" y="1826617"/>
                    <a:ext cx="533741" cy="416038"/>
                  </a:xfrm>
                  <a:prstGeom prst="ellipse">
                    <a:avLst/>
                  </a:prstGeom>
                  <a:solidFill>
                    <a:schemeClr val="accent6">
                      <a:lumMod val="75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b="0" i="1" dirty="0" smtClean="0">
                                  <a:solidFill>
                                    <a:schemeClr val="tx1">
                                      <a:lumMod val="95000"/>
                                      <a:lumOff val="5000"/>
                                    </a:schemeClr>
                                  </a:solidFill>
                                  <a:latin typeface="Cambria Math" panose="02040503050406030204" pitchFamily="18" charset="0"/>
                                </a:rPr>
                                <m:t>𝐶</m:t>
                              </m:r>
                            </m:e>
                            <m:sub>
                              <m:r>
                                <a:rPr lang="en-CA" i="1" dirty="0">
                                  <a:solidFill>
                                    <a:schemeClr val="tx1">
                                      <a:lumMod val="95000"/>
                                      <a:lumOff val="5000"/>
                                    </a:schemeClr>
                                  </a:solidFill>
                                  <a:latin typeface="Cambria Math" panose="02040503050406030204" pitchFamily="18" charset="0"/>
                                </a:rPr>
                                <m:t>𝑡</m:t>
                              </m:r>
                            </m:sub>
                          </m:sSub>
                        </m:oMath>
                      </m:oMathPara>
                    </a14:m>
                    <a:endParaRPr lang="en-CA" dirty="0">
                      <a:solidFill>
                        <a:schemeClr val="bg1"/>
                      </a:solidFill>
                    </a:endParaRPr>
                  </a:p>
                </p:txBody>
              </p:sp>
            </mc:Choice>
            <mc:Fallback xmlns="">
              <p:sp>
                <p:nvSpPr>
                  <p:cNvPr id="3438" name="Oval 3437">
                    <a:extLst>
                      <a:ext uri="{FF2B5EF4-FFF2-40B4-BE49-F238E27FC236}">
                        <a16:creationId xmlns:a16="http://schemas.microsoft.com/office/drawing/2014/main" id="{4BE58236-0029-E2E2-FF3C-E700A228EABC}"/>
                      </a:ext>
                    </a:extLst>
                  </p:cNvPr>
                  <p:cNvSpPr>
                    <a:spLocks noRot="1" noChangeAspect="1" noMove="1" noResize="1" noEditPoints="1" noAdjustHandles="1" noChangeArrowheads="1" noChangeShapeType="1" noTextEdit="1"/>
                  </p:cNvSpPr>
                  <p:nvPr/>
                </p:nvSpPr>
                <p:spPr>
                  <a:xfrm>
                    <a:off x="2170356" y="1826617"/>
                    <a:ext cx="533741" cy="416038"/>
                  </a:xfrm>
                  <a:prstGeom prst="ellipse">
                    <a:avLst/>
                  </a:prstGeom>
                  <a:blipFill>
                    <a:blip r:embed="rId12"/>
                    <a:stretch>
                      <a:fillRect/>
                    </a:stretch>
                  </a:blipFill>
                </p:spPr>
                <p:txBody>
                  <a:bodyPr/>
                  <a:lstStyle/>
                  <a:p>
                    <a:r>
                      <a:rPr lang="en-CA">
                        <a:noFill/>
                      </a:rPr>
                      <a:t> </a:t>
                    </a:r>
                  </a:p>
                </p:txBody>
              </p:sp>
            </mc:Fallback>
          </mc:AlternateContent>
          <p:cxnSp>
            <p:nvCxnSpPr>
              <p:cNvPr id="3440" name="Connector: Elbow 3439">
                <a:extLst>
                  <a:ext uri="{FF2B5EF4-FFF2-40B4-BE49-F238E27FC236}">
                    <a16:creationId xmlns:a16="http://schemas.microsoft.com/office/drawing/2014/main" id="{81B3A9BD-1365-89B0-0614-CF72F32D560C}"/>
                  </a:ext>
                </a:extLst>
              </p:cNvPr>
              <p:cNvCxnSpPr>
                <a:cxnSpLocks/>
                <a:stCxn id="3072" idx="1"/>
                <a:endCxn id="3438" idx="6"/>
              </p:cNvCxnSpPr>
              <p:nvPr/>
            </p:nvCxnSpPr>
            <p:spPr>
              <a:xfrm rot="16200000" flipV="1">
                <a:off x="2749734" y="1989000"/>
                <a:ext cx="270715" cy="361988"/>
              </a:xfrm>
              <a:prstGeom prst="bentConnector2">
                <a:avLst/>
              </a:prstGeom>
              <a:ln w="53975">
                <a:solidFill>
                  <a:schemeClr val="accent6"/>
                </a:solidFill>
              </a:ln>
              <a:effectLst/>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48" name="Oval 3447">
                    <a:extLst>
                      <a:ext uri="{FF2B5EF4-FFF2-40B4-BE49-F238E27FC236}">
                        <a16:creationId xmlns:a16="http://schemas.microsoft.com/office/drawing/2014/main" id="{A9361F10-5D9E-AA85-0650-7E017AEEB2AA}"/>
                      </a:ext>
                    </a:extLst>
                  </p:cNvPr>
                  <p:cNvSpPr/>
                  <p:nvPr/>
                </p:nvSpPr>
                <p:spPr>
                  <a:xfrm>
                    <a:off x="1942261" y="2326547"/>
                    <a:ext cx="533741" cy="416038"/>
                  </a:xfrm>
                  <a:prstGeom prst="ellipse">
                    <a:avLst/>
                  </a:prstGeom>
                  <a:solidFill>
                    <a:schemeClr val="accent1">
                      <a:lumMod val="60000"/>
                      <a:lumOff val="40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b="0" i="1" dirty="0" smtClean="0">
                                  <a:solidFill>
                                    <a:schemeClr val="tx1">
                                      <a:lumMod val="95000"/>
                                      <a:lumOff val="5000"/>
                                    </a:schemeClr>
                                  </a:solidFill>
                                  <a:latin typeface="Cambria Math" panose="02040503050406030204" pitchFamily="18" charset="0"/>
                                </a:rPr>
                                <m:t>𝐶</m:t>
                              </m:r>
                            </m:e>
                            <m:sub>
                              <m:r>
                                <a:rPr lang="en-CA" i="1" dirty="0">
                                  <a:solidFill>
                                    <a:schemeClr val="tx1">
                                      <a:lumMod val="95000"/>
                                      <a:lumOff val="5000"/>
                                    </a:schemeClr>
                                  </a:solidFill>
                                  <a:latin typeface="Cambria Math" panose="02040503050406030204" pitchFamily="18" charset="0"/>
                                </a:rPr>
                                <m:t>𝑡</m:t>
                              </m:r>
                              <m:r>
                                <a:rPr lang="en-CA" b="0" i="1" dirty="0" smtClean="0">
                                  <a:solidFill>
                                    <a:schemeClr val="tx1">
                                      <a:lumMod val="95000"/>
                                      <a:lumOff val="5000"/>
                                    </a:schemeClr>
                                  </a:solidFill>
                                  <a:latin typeface="Cambria Math" panose="02040503050406030204" pitchFamily="18" charset="0"/>
                                </a:rPr>
                                <m:t>−1</m:t>
                              </m:r>
                            </m:sub>
                          </m:sSub>
                        </m:oMath>
                      </m:oMathPara>
                    </a14:m>
                    <a:endParaRPr lang="en-CA" dirty="0">
                      <a:solidFill>
                        <a:schemeClr val="bg1"/>
                      </a:solidFill>
                    </a:endParaRPr>
                  </a:p>
                </p:txBody>
              </p:sp>
            </mc:Choice>
            <mc:Fallback xmlns="">
              <p:sp>
                <p:nvSpPr>
                  <p:cNvPr id="3448" name="Oval 3447">
                    <a:extLst>
                      <a:ext uri="{FF2B5EF4-FFF2-40B4-BE49-F238E27FC236}">
                        <a16:creationId xmlns:a16="http://schemas.microsoft.com/office/drawing/2014/main" id="{A9361F10-5D9E-AA85-0650-7E017AEEB2AA}"/>
                      </a:ext>
                    </a:extLst>
                  </p:cNvPr>
                  <p:cNvSpPr>
                    <a:spLocks noRot="1" noChangeAspect="1" noMove="1" noResize="1" noEditPoints="1" noAdjustHandles="1" noChangeArrowheads="1" noChangeShapeType="1" noTextEdit="1"/>
                  </p:cNvSpPr>
                  <p:nvPr/>
                </p:nvSpPr>
                <p:spPr>
                  <a:xfrm>
                    <a:off x="1942261" y="2326547"/>
                    <a:ext cx="533741" cy="416038"/>
                  </a:xfrm>
                  <a:prstGeom prst="ellipse">
                    <a:avLst/>
                  </a:prstGeom>
                  <a:blipFill>
                    <a:blip r:embed="rId13"/>
                    <a:stretch>
                      <a:fillRect l="-526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49" name="Oval 3448">
                    <a:extLst>
                      <a:ext uri="{FF2B5EF4-FFF2-40B4-BE49-F238E27FC236}">
                        <a16:creationId xmlns:a16="http://schemas.microsoft.com/office/drawing/2014/main" id="{D5F22D4C-9CAE-2911-83A1-168674DF5782}"/>
                      </a:ext>
                    </a:extLst>
                  </p:cNvPr>
                  <p:cNvSpPr/>
                  <p:nvPr/>
                </p:nvSpPr>
                <p:spPr>
                  <a:xfrm>
                    <a:off x="4689656" y="2900611"/>
                    <a:ext cx="533741" cy="416038"/>
                  </a:xfrm>
                  <a:prstGeom prst="ellipse">
                    <a:avLst/>
                  </a:prstGeom>
                  <a:solidFill>
                    <a:schemeClr val="accent1">
                      <a:lumMod val="60000"/>
                      <a:lumOff val="40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b="0" i="1" dirty="0" smtClean="0">
                                  <a:solidFill>
                                    <a:schemeClr val="tx1">
                                      <a:lumMod val="95000"/>
                                      <a:lumOff val="5000"/>
                                    </a:schemeClr>
                                  </a:solidFill>
                                  <a:latin typeface="Cambria Math" panose="02040503050406030204" pitchFamily="18" charset="0"/>
                                </a:rPr>
                                <m:t>𝐶</m:t>
                              </m:r>
                            </m:e>
                            <m:sub>
                              <m:r>
                                <a:rPr lang="en-CA" i="1" dirty="0">
                                  <a:solidFill>
                                    <a:schemeClr val="tx1">
                                      <a:lumMod val="95000"/>
                                      <a:lumOff val="5000"/>
                                    </a:schemeClr>
                                  </a:solidFill>
                                  <a:latin typeface="Cambria Math" panose="02040503050406030204" pitchFamily="18" charset="0"/>
                                </a:rPr>
                                <m:t>𝑡</m:t>
                              </m:r>
                              <m:r>
                                <a:rPr lang="en-CA" b="0" i="1" dirty="0" smtClean="0">
                                  <a:solidFill>
                                    <a:schemeClr val="tx1">
                                      <a:lumMod val="95000"/>
                                      <a:lumOff val="5000"/>
                                    </a:schemeClr>
                                  </a:solidFill>
                                  <a:latin typeface="Cambria Math" panose="02040503050406030204" pitchFamily="18" charset="0"/>
                                </a:rPr>
                                <m:t>−1</m:t>
                              </m:r>
                            </m:sub>
                          </m:sSub>
                        </m:oMath>
                      </m:oMathPara>
                    </a14:m>
                    <a:endParaRPr lang="en-CA" dirty="0">
                      <a:solidFill>
                        <a:schemeClr val="bg1"/>
                      </a:solidFill>
                    </a:endParaRPr>
                  </a:p>
                </p:txBody>
              </p:sp>
            </mc:Choice>
            <mc:Fallback xmlns="">
              <p:sp>
                <p:nvSpPr>
                  <p:cNvPr id="3449" name="Oval 3448">
                    <a:extLst>
                      <a:ext uri="{FF2B5EF4-FFF2-40B4-BE49-F238E27FC236}">
                        <a16:creationId xmlns:a16="http://schemas.microsoft.com/office/drawing/2014/main" id="{D5F22D4C-9CAE-2911-83A1-168674DF5782}"/>
                      </a:ext>
                    </a:extLst>
                  </p:cNvPr>
                  <p:cNvSpPr>
                    <a:spLocks noRot="1" noChangeAspect="1" noMove="1" noResize="1" noEditPoints="1" noAdjustHandles="1" noChangeArrowheads="1" noChangeShapeType="1" noTextEdit="1"/>
                  </p:cNvSpPr>
                  <p:nvPr/>
                </p:nvSpPr>
                <p:spPr>
                  <a:xfrm>
                    <a:off x="4689656" y="2900611"/>
                    <a:ext cx="533741" cy="416038"/>
                  </a:xfrm>
                  <a:prstGeom prst="ellipse">
                    <a:avLst/>
                  </a:prstGeom>
                  <a:blipFill>
                    <a:blip r:embed="rId14"/>
                    <a:stretch>
                      <a:fillRect l="-638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50" name="Oval 3449">
                    <a:extLst>
                      <a:ext uri="{FF2B5EF4-FFF2-40B4-BE49-F238E27FC236}">
                        <a16:creationId xmlns:a16="http://schemas.microsoft.com/office/drawing/2014/main" id="{C2CF93C3-1339-BD94-8819-6EB306F456C9}"/>
                      </a:ext>
                    </a:extLst>
                  </p:cNvPr>
                  <p:cNvSpPr/>
                  <p:nvPr/>
                </p:nvSpPr>
                <p:spPr>
                  <a:xfrm>
                    <a:off x="4243755" y="1458484"/>
                    <a:ext cx="533741" cy="416038"/>
                  </a:xfrm>
                  <a:prstGeom prst="ellipse">
                    <a:avLst/>
                  </a:prstGeom>
                  <a:solidFill>
                    <a:schemeClr val="accent1">
                      <a:lumMod val="60000"/>
                      <a:lumOff val="40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b="0" i="1" dirty="0" smtClean="0">
                                  <a:solidFill>
                                    <a:schemeClr val="tx1">
                                      <a:lumMod val="95000"/>
                                      <a:lumOff val="5000"/>
                                    </a:schemeClr>
                                  </a:solidFill>
                                  <a:latin typeface="Cambria Math" panose="02040503050406030204" pitchFamily="18" charset="0"/>
                                </a:rPr>
                                <m:t>𝐶</m:t>
                              </m:r>
                            </m:e>
                            <m:sub>
                              <m:r>
                                <a:rPr lang="en-CA" i="1" dirty="0">
                                  <a:solidFill>
                                    <a:schemeClr val="tx1">
                                      <a:lumMod val="95000"/>
                                      <a:lumOff val="5000"/>
                                    </a:schemeClr>
                                  </a:solidFill>
                                  <a:latin typeface="Cambria Math" panose="02040503050406030204" pitchFamily="18" charset="0"/>
                                </a:rPr>
                                <m:t>𝑡</m:t>
                              </m:r>
                              <m:r>
                                <a:rPr lang="en-CA" b="0" i="1" dirty="0" smtClean="0">
                                  <a:solidFill>
                                    <a:schemeClr val="tx1">
                                      <a:lumMod val="95000"/>
                                      <a:lumOff val="5000"/>
                                    </a:schemeClr>
                                  </a:solidFill>
                                  <a:latin typeface="Cambria Math" panose="02040503050406030204" pitchFamily="18" charset="0"/>
                                </a:rPr>
                                <m:t>−1</m:t>
                              </m:r>
                            </m:sub>
                          </m:sSub>
                        </m:oMath>
                      </m:oMathPara>
                    </a14:m>
                    <a:endParaRPr lang="en-CA" dirty="0">
                      <a:solidFill>
                        <a:schemeClr val="bg1"/>
                      </a:solidFill>
                    </a:endParaRPr>
                  </a:p>
                </p:txBody>
              </p:sp>
            </mc:Choice>
            <mc:Fallback xmlns="">
              <p:sp>
                <p:nvSpPr>
                  <p:cNvPr id="3450" name="Oval 3449">
                    <a:extLst>
                      <a:ext uri="{FF2B5EF4-FFF2-40B4-BE49-F238E27FC236}">
                        <a16:creationId xmlns:a16="http://schemas.microsoft.com/office/drawing/2014/main" id="{C2CF93C3-1339-BD94-8819-6EB306F456C9}"/>
                      </a:ext>
                    </a:extLst>
                  </p:cNvPr>
                  <p:cNvSpPr>
                    <a:spLocks noRot="1" noChangeAspect="1" noMove="1" noResize="1" noEditPoints="1" noAdjustHandles="1" noChangeArrowheads="1" noChangeShapeType="1" noTextEdit="1"/>
                  </p:cNvSpPr>
                  <p:nvPr/>
                </p:nvSpPr>
                <p:spPr>
                  <a:xfrm>
                    <a:off x="4243755" y="1458484"/>
                    <a:ext cx="533741" cy="416038"/>
                  </a:xfrm>
                  <a:prstGeom prst="ellipse">
                    <a:avLst/>
                  </a:prstGeom>
                  <a:blipFill>
                    <a:blip r:embed="rId15"/>
                    <a:stretch>
                      <a:fillRect l="-6383"/>
                    </a:stretch>
                  </a:blipFill>
                </p:spPr>
                <p:txBody>
                  <a:bodyPr/>
                  <a:lstStyle/>
                  <a:p>
                    <a:r>
                      <a:rPr lang="en-CA">
                        <a:noFill/>
                      </a:rPr>
                      <a:t> </a:t>
                    </a:r>
                  </a:p>
                </p:txBody>
              </p:sp>
            </mc:Fallback>
          </mc:AlternateContent>
          <p:cxnSp>
            <p:nvCxnSpPr>
              <p:cNvPr id="3451" name="Connector: Elbow 3450">
                <a:extLst>
                  <a:ext uri="{FF2B5EF4-FFF2-40B4-BE49-F238E27FC236}">
                    <a16:creationId xmlns:a16="http://schemas.microsoft.com/office/drawing/2014/main" id="{8F94123A-6A16-4C22-F1FD-719A818D7A81}"/>
                  </a:ext>
                </a:extLst>
              </p:cNvPr>
              <p:cNvCxnSpPr>
                <a:cxnSpLocks/>
                <a:stCxn id="3450" idx="2"/>
                <a:endCxn id="3072" idx="7"/>
              </p:cNvCxnSpPr>
              <p:nvPr/>
            </p:nvCxnSpPr>
            <p:spPr>
              <a:xfrm rot="10800000" flipV="1">
                <a:off x="3826715" y="1666503"/>
                <a:ext cx="417041" cy="638848"/>
              </a:xfrm>
              <a:prstGeom prst="bentConnector2">
                <a:avLst/>
              </a:prstGeom>
              <a:ln w="53975">
                <a:solidFill>
                  <a:schemeClr val="accent1">
                    <a:lumMod val="60000"/>
                    <a:lumOff val="40000"/>
                  </a:schemeClr>
                </a:solidFill>
              </a:ln>
              <a:effectLst/>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3458" name="Connector: Elbow 3457">
                <a:extLst>
                  <a:ext uri="{FF2B5EF4-FFF2-40B4-BE49-F238E27FC236}">
                    <a16:creationId xmlns:a16="http://schemas.microsoft.com/office/drawing/2014/main" id="{7BFAA93D-9132-575F-B9FE-B91A34EF70EC}"/>
                  </a:ext>
                </a:extLst>
              </p:cNvPr>
              <p:cNvCxnSpPr>
                <a:cxnSpLocks/>
                <a:stCxn id="3072" idx="5"/>
                <a:endCxn id="3449" idx="2"/>
              </p:cNvCxnSpPr>
              <p:nvPr/>
            </p:nvCxnSpPr>
            <p:spPr>
              <a:xfrm rot="16200000" flipH="1">
                <a:off x="4163803" y="2582776"/>
                <a:ext cx="188765" cy="862942"/>
              </a:xfrm>
              <a:prstGeom prst="bentConnector2">
                <a:avLst/>
              </a:prstGeom>
              <a:ln w="53975">
                <a:solidFill>
                  <a:schemeClr val="accent1">
                    <a:lumMod val="60000"/>
                    <a:lumOff val="40000"/>
                  </a:schemeClr>
                </a:solidFill>
              </a:ln>
              <a:effectLst/>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3468" name="Connector: Elbow 3467">
                <a:extLst>
                  <a:ext uri="{FF2B5EF4-FFF2-40B4-BE49-F238E27FC236}">
                    <a16:creationId xmlns:a16="http://schemas.microsoft.com/office/drawing/2014/main" id="{5E13FF0E-A08E-2E59-0820-6AF76DFB31D9}"/>
                  </a:ext>
                </a:extLst>
              </p:cNvPr>
              <p:cNvCxnSpPr>
                <a:cxnSpLocks/>
                <a:stCxn id="3448" idx="6"/>
                <a:endCxn id="3072" idx="3"/>
              </p:cNvCxnSpPr>
              <p:nvPr/>
            </p:nvCxnSpPr>
            <p:spPr>
              <a:xfrm>
                <a:off x="2476002" y="2534566"/>
                <a:ext cx="590083" cy="385299"/>
              </a:xfrm>
              <a:prstGeom prst="bentConnector4">
                <a:avLst>
                  <a:gd name="adj1" fmla="val 36652"/>
                  <a:gd name="adj2" fmla="val 101263"/>
                </a:avLst>
              </a:prstGeom>
              <a:ln w="53975">
                <a:solidFill>
                  <a:schemeClr val="accent1">
                    <a:lumMod val="60000"/>
                    <a:lumOff val="40000"/>
                  </a:schemeClr>
                </a:solidFill>
              </a:ln>
              <a:effectLst/>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grpSp>
      </p:grpSp>
      <p:grpSp>
        <p:nvGrpSpPr>
          <p:cNvPr id="3491" name="Group 3490">
            <a:extLst>
              <a:ext uri="{FF2B5EF4-FFF2-40B4-BE49-F238E27FC236}">
                <a16:creationId xmlns:a16="http://schemas.microsoft.com/office/drawing/2014/main" id="{DFDFBF58-38DC-6B33-C324-224FF0CC13A0}"/>
              </a:ext>
            </a:extLst>
          </p:cNvPr>
          <p:cNvGrpSpPr/>
          <p:nvPr/>
        </p:nvGrpSpPr>
        <p:grpSpPr>
          <a:xfrm>
            <a:off x="7302654" y="94304"/>
            <a:ext cx="4862235" cy="5862424"/>
            <a:chOff x="7302654" y="94304"/>
            <a:chExt cx="4862235" cy="5862424"/>
          </a:xfrm>
        </p:grpSpPr>
        <p:grpSp>
          <p:nvGrpSpPr>
            <p:cNvPr id="3434" name="Group 3433">
              <a:extLst>
                <a:ext uri="{FF2B5EF4-FFF2-40B4-BE49-F238E27FC236}">
                  <a16:creationId xmlns:a16="http://schemas.microsoft.com/office/drawing/2014/main" id="{EF7D9213-EAB4-5839-BF20-3BEA867ABA3C}"/>
                </a:ext>
              </a:extLst>
            </p:cNvPr>
            <p:cNvGrpSpPr/>
            <p:nvPr/>
          </p:nvGrpSpPr>
          <p:grpSpPr>
            <a:xfrm>
              <a:off x="9970379" y="94304"/>
              <a:ext cx="2194510" cy="2162983"/>
              <a:chOff x="9886359" y="1194504"/>
              <a:chExt cx="2194510" cy="2162983"/>
            </a:xfrm>
          </p:grpSpPr>
          <p:sp>
            <p:nvSpPr>
              <p:cNvPr id="3431" name="TextBox 3430">
                <a:extLst>
                  <a:ext uri="{FF2B5EF4-FFF2-40B4-BE49-F238E27FC236}">
                    <a16:creationId xmlns:a16="http://schemas.microsoft.com/office/drawing/2014/main" id="{896840A1-3799-1987-585B-6B0485F73018}"/>
                  </a:ext>
                </a:extLst>
              </p:cNvPr>
              <p:cNvSpPr txBox="1"/>
              <p:nvPr/>
            </p:nvSpPr>
            <p:spPr>
              <a:xfrm>
                <a:off x="10504988" y="1678964"/>
                <a:ext cx="1575881" cy="646331"/>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Hyperbolic tangent</a:t>
                </a:r>
              </a:p>
            </p:txBody>
          </p:sp>
          <p:grpSp>
            <p:nvGrpSpPr>
              <p:cNvPr id="3433" name="Group 3432">
                <a:extLst>
                  <a:ext uri="{FF2B5EF4-FFF2-40B4-BE49-F238E27FC236}">
                    <a16:creationId xmlns:a16="http://schemas.microsoft.com/office/drawing/2014/main" id="{761D1F71-3D99-130C-29C7-C24929619744}"/>
                  </a:ext>
                </a:extLst>
              </p:cNvPr>
              <p:cNvGrpSpPr/>
              <p:nvPr/>
            </p:nvGrpSpPr>
            <p:grpSpPr>
              <a:xfrm>
                <a:off x="9886359" y="1194504"/>
                <a:ext cx="2194509" cy="2162983"/>
                <a:chOff x="9886359" y="1194504"/>
                <a:chExt cx="2194509" cy="2162983"/>
              </a:xfrm>
            </p:grpSpPr>
            <p:grpSp>
              <p:nvGrpSpPr>
                <p:cNvPr id="3423" name="Group 3422">
                  <a:extLst>
                    <a:ext uri="{FF2B5EF4-FFF2-40B4-BE49-F238E27FC236}">
                      <a16:creationId xmlns:a16="http://schemas.microsoft.com/office/drawing/2014/main" id="{5550FF45-02B7-5482-EB55-176034DFB694}"/>
                    </a:ext>
                  </a:extLst>
                </p:cNvPr>
                <p:cNvGrpSpPr/>
                <p:nvPr/>
              </p:nvGrpSpPr>
              <p:grpSpPr>
                <a:xfrm>
                  <a:off x="9930361" y="2436372"/>
                  <a:ext cx="2150507" cy="414665"/>
                  <a:chOff x="7359038" y="792802"/>
                  <a:chExt cx="2150507" cy="414665"/>
                </a:xfrm>
              </p:grpSpPr>
              <p:sp>
                <p:nvSpPr>
                  <p:cNvPr id="3420" name="Teardrop 3419">
                    <a:extLst>
                      <a:ext uri="{FF2B5EF4-FFF2-40B4-BE49-F238E27FC236}">
                        <a16:creationId xmlns:a16="http://schemas.microsoft.com/office/drawing/2014/main" id="{08563258-C124-F58A-CA39-C0F6699217B3}"/>
                      </a:ext>
                    </a:extLst>
                  </p:cNvPr>
                  <p:cNvSpPr/>
                  <p:nvPr/>
                </p:nvSpPr>
                <p:spPr>
                  <a:xfrm>
                    <a:off x="7359038" y="845623"/>
                    <a:ext cx="484473" cy="361844"/>
                  </a:xfrm>
                  <a:prstGeom prst="teardrop">
                    <a:avLst/>
                  </a:prstGeom>
                  <a:solidFill>
                    <a:schemeClr val="accent4"/>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lumMod val="95000"/>
                            <a:lumOff val="5000"/>
                          </a:schemeClr>
                        </a:solidFill>
                        <a:latin typeface="Cambria Math" panose="02040503050406030204" pitchFamily="18" charset="0"/>
                        <a:ea typeface="Cambria Math" panose="02040503050406030204" pitchFamily="18" charset="0"/>
                      </a:rPr>
                      <a:t>σ</a:t>
                    </a:r>
                    <a:endParaRPr lang="en-CA" dirty="0">
                      <a:solidFill>
                        <a:schemeClr val="tx1">
                          <a:lumMod val="95000"/>
                          <a:lumOff val="5000"/>
                        </a:schemeClr>
                      </a:solidFill>
                    </a:endParaRPr>
                  </a:p>
                </p:txBody>
              </p:sp>
              <p:sp>
                <p:nvSpPr>
                  <p:cNvPr id="3421" name="TextBox 3420">
                    <a:extLst>
                      <a:ext uri="{FF2B5EF4-FFF2-40B4-BE49-F238E27FC236}">
                        <a16:creationId xmlns:a16="http://schemas.microsoft.com/office/drawing/2014/main" id="{4C05EE8D-D58B-8DA2-4539-C39330EB4491}"/>
                      </a:ext>
                    </a:extLst>
                  </p:cNvPr>
                  <p:cNvSpPr txBox="1"/>
                  <p:nvPr/>
                </p:nvSpPr>
                <p:spPr>
                  <a:xfrm>
                    <a:off x="7933664" y="792802"/>
                    <a:ext cx="1575881"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Sigmoid</a:t>
                    </a:r>
                  </a:p>
                </p:txBody>
              </p:sp>
            </p:grpSp>
            <p:sp>
              <p:nvSpPr>
                <p:cNvPr id="3422" name="Oval 3421">
                  <a:extLst>
                    <a:ext uri="{FF2B5EF4-FFF2-40B4-BE49-F238E27FC236}">
                      <a16:creationId xmlns:a16="http://schemas.microsoft.com/office/drawing/2014/main" id="{05072AF4-6176-6D75-2275-419A8D4C7BE9}"/>
                    </a:ext>
                  </a:extLst>
                </p:cNvPr>
                <p:cNvSpPr/>
                <p:nvPr/>
              </p:nvSpPr>
              <p:spPr>
                <a:xfrm>
                  <a:off x="9991947" y="3057192"/>
                  <a:ext cx="361299" cy="274173"/>
                </a:xfrm>
                <a:prstGeom prst="ellipse">
                  <a:avLst/>
                </a:prstGeom>
                <a:solidFill>
                  <a:srgbClr val="7030A0"/>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atin typeface="Times New Roman" panose="02020603050405020304" pitchFamily="18" charset="0"/>
                      <a:cs typeface="Times New Roman" panose="02020603050405020304" pitchFamily="18" charset="0"/>
                    </a:rPr>
                    <a:t>0</a:t>
                  </a:r>
                </a:p>
              </p:txBody>
            </p:sp>
            <p:sp>
              <p:nvSpPr>
                <p:cNvPr id="3429" name="TextBox 3428">
                  <a:extLst>
                    <a:ext uri="{FF2B5EF4-FFF2-40B4-BE49-F238E27FC236}">
                      <a16:creationId xmlns:a16="http://schemas.microsoft.com/office/drawing/2014/main" id="{585BD3B9-B712-C402-EB7E-0E031A67EE8E}"/>
                    </a:ext>
                  </a:extLst>
                </p:cNvPr>
                <p:cNvSpPr txBox="1"/>
                <p:nvPr/>
              </p:nvSpPr>
              <p:spPr>
                <a:xfrm>
                  <a:off x="10504987" y="2988155"/>
                  <a:ext cx="590169"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Bias</a:t>
                  </a:r>
                </a:p>
              </p:txBody>
            </p:sp>
            <p:sp>
              <p:nvSpPr>
                <p:cNvPr id="3430" name="Pentagon 3429">
                  <a:extLst>
                    <a:ext uri="{FF2B5EF4-FFF2-40B4-BE49-F238E27FC236}">
                      <a16:creationId xmlns:a16="http://schemas.microsoft.com/office/drawing/2014/main" id="{43DF7487-2FD6-63B2-1270-1A143BE98A4F}"/>
                    </a:ext>
                  </a:extLst>
                </p:cNvPr>
                <p:cNvSpPr/>
                <p:nvPr/>
              </p:nvSpPr>
              <p:spPr>
                <a:xfrm>
                  <a:off x="9886359" y="1757652"/>
                  <a:ext cx="600742" cy="525386"/>
                </a:xfrm>
                <a:prstGeom prst="pentagon">
                  <a:avLst/>
                </a:prstGeom>
                <a:solidFill>
                  <a:schemeClr val="bg2">
                    <a:lumMod val="50000"/>
                  </a:schemeClr>
                </a:solidFill>
                <a:scene3d>
                  <a:camera prst="orthographicFront"/>
                  <a:lightRig rig="threePt" dir="t"/>
                </a:scene3d>
                <a:sp3d>
                  <a:bevelT prst="convex"/>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latin typeface="Times New Roman" panose="02020603050405020304" pitchFamily="18" charset="0"/>
                      <a:cs typeface="Times New Roman" panose="02020603050405020304" pitchFamily="18" charset="0"/>
                    </a:rPr>
                    <a:t>tanh</a:t>
                  </a:r>
                </a:p>
              </p:txBody>
            </p:sp>
            <p:sp>
              <p:nvSpPr>
                <p:cNvPr id="3432" name="TextBox 3431">
                  <a:extLst>
                    <a:ext uri="{FF2B5EF4-FFF2-40B4-BE49-F238E27FC236}">
                      <a16:creationId xmlns:a16="http://schemas.microsoft.com/office/drawing/2014/main" id="{539A676D-4CF8-029D-0D2E-44C58CE0AD9C}"/>
                    </a:ext>
                  </a:extLst>
                </p:cNvPr>
                <p:cNvSpPr txBox="1"/>
                <p:nvPr/>
              </p:nvSpPr>
              <p:spPr>
                <a:xfrm>
                  <a:off x="9930361" y="1194504"/>
                  <a:ext cx="1761044" cy="369332"/>
                </a:xfrm>
                <a:prstGeom prst="rect">
                  <a:avLst/>
                </a:prstGeom>
                <a:noFill/>
              </p:spPr>
              <p:txBody>
                <a:bodyPr wrap="square" rtlCol="0">
                  <a:spAutoFit/>
                </a:bodyPr>
                <a:lstStyle/>
                <a:p>
                  <a:r>
                    <a:rPr lang="en-CA" b="1" dirty="0">
                      <a:latin typeface="Times New Roman" panose="02020603050405020304" pitchFamily="18" charset="0"/>
                      <a:cs typeface="Times New Roman" panose="02020603050405020304" pitchFamily="18" charset="0"/>
                    </a:rPr>
                    <a:t>Non-linearities:</a:t>
                  </a:r>
                </a:p>
              </p:txBody>
            </p:sp>
          </p:grpSp>
        </p:grpSp>
        <p:grpSp>
          <p:nvGrpSpPr>
            <p:cNvPr id="3490" name="Group 3489">
              <a:extLst>
                <a:ext uri="{FF2B5EF4-FFF2-40B4-BE49-F238E27FC236}">
                  <a16:creationId xmlns:a16="http://schemas.microsoft.com/office/drawing/2014/main" id="{01E9C0D4-8EC2-BD40-B82A-D5B30872FED0}"/>
                </a:ext>
              </a:extLst>
            </p:cNvPr>
            <p:cNvGrpSpPr/>
            <p:nvPr/>
          </p:nvGrpSpPr>
          <p:grpSpPr>
            <a:xfrm>
              <a:off x="7302654" y="137731"/>
              <a:ext cx="4749728" cy="5818997"/>
              <a:chOff x="7302654" y="137731"/>
              <a:chExt cx="4749728" cy="5818997"/>
            </a:xfrm>
          </p:grpSpPr>
          <p:grpSp>
            <p:nvGrpSpPr>
              <p:cNvPr id="3482" name="Group 3481">
                <a:extLst>
                  <a:ext uri="{FF2B5EF4-FFF2-40B4-BE49-F238E27FC236}">
                    <a16:creationId xmlns:a16="http://schemas.microsoft.com/office/drawing/2014/main" id="{481081D0-F17B-6728-2BEA-D1B1883985C4}"/>
                  </a:ext>
                </a:extLst>
              </p:cNvPr>
              <p:cNvGrpSpPr/>
              <p:nvPr/>
            </p:nvGrpSpPr>
            <p:grpSpPr>
              <a:xfrm>
                <a:off x="7302654" y="2612608"/>
                <a:ext cx="2428065" cy="1782575"/>
                <a:chOff x="7440710" y="2559322"/>
                <a:chExt cx="2428065" cy="1782575"/>
              </a:xfrm>
            </p:grpSpPr>
            <p:sp>
              <p:nvSpPr>
                <p:cNvPr id="3437" name="TextBox 3436">
                  <a:extLst>
                    <a:ext uri="{FF2B5EF4-FFF2-40B4-BE49-F238E27FC236}">
                      <a16:creationId xmlns:a16="http://schemas.microsoft.com/office/drawing/2014/main" id="{14DADF63-131A-9F29-3596-E66E5CF2A897}"/>
                    </a:ext>
                  </a:extLst>
                </p:cNvPr>
                <p:cNvSpPr txBox="1"/>
                <p:nvPr/>
              </p:nvSpPr>
              <p:spPr>
                <a:xfrm>
                  <a:off x="8099557" y="2924261"/>
                  <a:ext cx="1769218" cy="646331"/>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Output of current block</a:t>
                  </a:r>
                </a:p>
              </p:txBody>
            </p:sp>
            <p:grpSp>
              <p:nvGrpSpPr>
                <p:cNvPr id="3481" name="Group 3480">
                  <a:extLst>
                    <a:ext uri="{FF2B5EF4-FFF2-40B4-BE49-F238E27FC236}">
                      <a16:creationId xmlns:a16="http://schemas.microsoft.com/office/drawing/2014/main" id="{8DFB691C-AE14-8EBF-7152-0670329012FE}"/>
                    </a:ext>
                  </a:extLst>
                </p:cNvPr>
                <p:cNvGrpSpPr/>
                <p:nvPr/>
              </p:nvGrpSpPr>
              <p:grpSpPr>
                <a:xfrm>
                  <a:off x="7440710" y="2559322"/>
                  <a:ext cx="2179251" cy="1782575"/>
                  <a:chOff x="7440710" y="2559322"/>
                  <a:chExt cx="2179251" cy="1782575"/>
                </a:xfrm>
              </p:grpSpPr>
              <p:sp>
                <p:nvSpPr>
                  <p:cNvPr id="3410" name="TextBox 3409">
                    <a:extLst>
                      <a:ext uri="{FF2B5EF4-FFF2-40B4-BE49-F238E27FC236}">
                        <a16:creationId xmlns:a16="http://schemas.microsoft.com/office/drawing/2014/main" id="{B4C236FF-0E94-08F9-ECE6-EF068987B7DC}"/>
                      </a:ext>
                    </a:extLst>
                  </p:cNvPr>
                  <p:cNvSpPr txBox="1"/>
                  <p:nvPr/>
                </p:nvSpPr>
                <p:spPr>
                  <a:xfrm>
                    <a:off x="8104883" y="3695566"/>
                    <a:ext cx="1515078" cy="646331"/>
                  </a:xfrm>
                  <a:prstGeom prst="rect">
                    <a:avLst/>
                  </a:prstGeom>
                  <a:noFill/>
                  <a:ln>
                    <a:noFill/>
                  </a:ln>
                </p:spPr>
                <p:txBody>
                  <a:bodyPr wrap="square" rtlCol="0">
                    <a:spAutoFit/>
                  </a:bodyPr>
                  <a:lstStyle/>
                  <a:p>
                    <a:r>
                      <a:rPr lang="en-CA" dirty="0">
                        <a:latin typeface="Times New Roman" panose="02020603050405020304" pitchFamily="18" charset="0"/>
                        <a:cs typeface="Times New Roman" panose="02020603050405020304" pitchFamily="18" charset="0"/>
                      </a:rPr>
                      <a:t>Memory from  current block</a:t>
                    </a:r>
                  </a:p>
                </p:txBody>
              </p:sp>
              <p:sp>
                <p:nvSpPr>
                  <p:cNvPr id="3435" name="TextBox 3434">
                    <a:extLst>
                      <a:ext uri="{FF2B5EF4-FFF2-40B4-BE49-F238E27FC236}">
                        <a16:creationId xmlns:a16="http://schemas.microsoft.com/office/drawing/2014/main" id="{C577B00A-5794-2294-2DC2-359502A9D6CA}"/>
                      </a:ext>
                    </a:extLst>
                  </p:cNvPr>
                  <p:cNvSpPr txBox="1"/>
                  <p:nvPr/>
                </p:nvSpPr>
                <p:spPr>
                  <a:xfrm>
                    <a:off x="7440710" y="2559322"/>
                    <a:ext cx="1483449" cy="373830"/>
                  </a:xfrm>
                  <a:prstGeom prst="rect">
                    <a:avLst/>
                  </a:prstGeom>
                  <a:noFill/>
                </p:spPr>
                <p:txBody>
                  <a:bodyPr wrap="square" rtlCol="0">
                    <a:spAutoFit/>
                  </a:bodyPr>
                  <a:lstStyle/>
                  <a:p>
                    <a:r>
                      <a:rPr lang="en-CA" b="1" dirty="0">
                        <a:latin typeface="Times New Roman" panose="02020603050405020304" pitchFamily="18" charset="0"/>
                        <a:cs typeface="Times New Roman" panose="02020603050405020304" pitchFamily="18" charset="0"/>
                      </a:rPr>
                      <a:t>Outputs:</a:t>
                    </a:r>
                  </a:p>
                </p:txBody>
              </p:sp>
              <mc:AlternateContent xmlns:mc="http://schemas.openxmlformats.org/markup-compatibility/2006" xmlns:a14="http://schemas.microsoft.com/office/drawing/2010/main">
                <mc:Choice Requires="a14">
                  <p:sp>
                    <p:nvSpPr>
                      <p:cNvPr id="3436" name="Oval 3435">
                        <a:extLst>
                          <a:ext uri="{FF2B5EF4-FFF2-40B4-BE49-F238E27FC236}">
                            <a16:creationId xmlns:a16="http://schemas.microsoft.com/office/drawing/2014/main" id="{7C145DCA-60C8-DA47-00DC-950E36F2E202}"/>
                          </a:ext>
                        </a:extLst>
                      </p:cNvPr>
                      <p:cNvSpPr/>
                      <p:nvPr/>
                    </p:nvSpPr>
                    <p:spPr>
                      <a:xfrm>
                        <a:off x="7565816" y="3047135"/>
                        <a:ext cx="533741" cy="416038"/>
                      </a:xfrm>
                      <a:prstGeom prst="ellipse">
                        <a:avLst/>
                      </a:prstGeom>
                      <a:solidFill>
                        <a:srgbClr val="FF0000"/>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i="1" dirty="0">
                                      <a:solidFill>
                                        <a:schemeClr val="tx1">
                                          <a:lumMod val="95000"/>
                                          <a:lumOff val="5000"/>
                                        </a:schemeClr>
                                      </a:solidFill>
                                      <a:latin typeface="Cambria Math" panose="02040503050406030204" pitchFamily="18" charset="0"/>
                                    </a:rPr>
                                    <m:t>h</m:t>
                                  </m:r>
                                </m:e>
                                <m:sub>
                                  <m:r>
                                    <a:rPr lang="en-CA" i="1" dirty="0">
                                      <a:solidFill>
                                        <a:schemeClr val="tx1">
                                          <a:lumMod val="95000"/>
                                          <a:lumOff val="5000"/>
                                        </a:schemeClr>
                                      </a:solidFill>
                                      <a:latin typeface="Cambria Math" panose="02040503050406030204" pitchFamily="18" charset="0"/>
                                    </a:rPr>
                                    <m:t>𝑡</m:t>
                                  </m:r>
                                </m:sub>
                              </m:sSub>
                            </m:oMath>
                          </m:oMathPara>
                        </a14:m>
                        <a:endParaRPr lang="en-CA" dirty="0"/>
                      </a:p>
                    </p:txBody>
                  </p:sp>
                </mc:Choice>
                <mc:Fallback xmlns="">
                  <p:sp>
                    <p:nvSpPr>
                      <p:cNvPr id="3436" name="Oval 3435">
                        <a:extLst>
                          <a:ext uri="{FF2B5EF4-FFF2-40B4-BE49-F238E27FC236}">
                            <a16:creationId xmlns:a16="http://schemas.microsoft.com/office/drawing/2014/main" id="{7C145DCA-60C8-DA47-00DC-950E36F2E202}"/>
                          </a:ext>
                        </a:extLst>
                      </p:cNvPr>
                      <p:cNvSpPr>
                        <a:spLocks noRot="1" noChangeAspect="1" noMove="1" noResize="1" noEditPoints="1" noAdjustHandles="1" noChangeArrowheads="1" noChangeShapeType="1" noTextEdit="1"/>
                      </p:cNvSpPr>
                      <p:nvPr/>
                    </p:nvSpPr>
                    <p:spPr>
                      <a:xfrm>
                        <a:off x="7565816" y="3047135"/>
                        <a:ext cx="533741" cy="416038"/>
                      </a:xfrm>
                      <a:prstGeom prst="ellipse">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47" name="Oval 3446">
                        <a:extLst>
                          <a:ext uri="{FF2B5EF4-FFF2-40B4-BE49-F238E27FC236}">
                            <a16:creationId xmlns:a16="http://schemas.microsoft.com/office/drawing/2014/main" id="{DBC045A1-1506-62D0-0EEF-1A0FD4A7F75D}"/>
                          </a:ext>
                        </a:extLst>
                      </p:cNvPr>
                      <p:cNvSpPr/>
                      <p:nvPr/>
                    </p:nvSpPr>
                    <p:spPr>
                      <a:xfrm>
                        <a:off x="7565816" y="3778439"/>
                        <a:ext cx="533741" cy="416038"/>
                      </a:xfrm>
                      <a:prstGeom prst="ellipse">
                        <a:avLst/>
                      </a:prstGeom>
                      <a:solidFill>
                        <a:schemeClr val="accent6">
                          <a:lumMod val="75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b="0" i="1" dirty="0" smtClean="0">
                                      <a:solidFill>
                                        <a:schemeClr val="tx1">
                                          <a:lumMod val="95000"/>
                                          <a:lumOff val="5000"/>
                                        </a:schemeClr>
                                      </a:solidFill>
                                      <a:latin typeface="Cambria Math" panose="02040503050406030204" pitchFamily="18" charset="0"/>
                                    </a:rPr>
                                    <m:t>𝐶</m:t>
                                  </m:r>
                                </m:e>
                                <m:sub>
                                  <m:r>
                                    <a:rPr lang="en-CA" i="1" dirty="0">
                                      <a:solidFill>
                                        <a:schemeClr val="tx1">
                                          <a:lumMod val="95000"/>
                                          <a:lumOff val="5000"/>
                                        </a:schemeClr>
                                      </a:solidFill>
                                      <a:latin typeface="Cambria Math" panose="02040503050406030204" pitchFamily="18" charset="0"/>
                                    </a:rPr>
                                    <m:t>𝑡</m:t>
                                  </m:r>
                                </m:sub>
                              </m:sSub>
                            </m:oMath>
                          </m:oMathPara>
                        </a14:m>
                        <a:endParaRPr lang="en-CA" dirty="0">
                          <a:solidFill>
                            <a:schemeClr val="bg1"/>
                          </a:solidFill>
                        </a:endParaRPr>
                      </a:p>
                    </p:txBody>
                  </p:sp>
                </mc:Choice>
                <mc:Fallback xmlns="">
                  <p:sp>
                    <p:nvSpPr>
                      <p:cNvPr id="3447" name="Oval 3446">
                        <a:extLst>
                          <a:ext uri="{FF2B5EF4-FFF2-40B4-BE49-F238E27FC236}">
                            <a16:creationId xmlns:a16="http://schemas.microsoft.com/office/drawing/2014/main" id="{DBC045A1-1506-62D0-0EEF-1A0FD4A7F75D}"/>
                          </a:ext>
                        </a:extLst>
                      </p:cNvPr>
                      <p:cNvSpPr>
                        <a:spLocks noRot="1" noChangeAspect="1" noMove="1" noResize="1" noEditPoints="1" noAdjustHandles="1" noChangeArrowheads="1" noChangeShapeType="1" noTextEdit="1"/>
                      </p:cNvSpPr>
                      <p:nvPr/>
                    </p:nvSpPr>
                    <p:spPr>
                      <a:xfrm>
                        <a:off x="7565816" y="3778439"/>
                        <a:ext cx="533741" cy="416038"/>
                      </a:xfrm>
                      <a:prstGeom prst="ellipse">
                        <a:avLst/>
                      </a:prstGeom>
                      <a:blipFill>
                        <a:blip r:embed="rId17"/>
                        <a:stretch>
                          <a:fillRect/>
                        </a:stretch>
                      </a:blipFill>
                    </p:spPr>
                    <p:txBody>
                      <a:bodyPr/>
                      <a:lstStyle/>
                      <a:p>
                        <a:r>
                          <a:rPr lang="en-CA">
                            <a:noFill/>
                          </a:rPr>
                          <a:t> </a:t>
                        </a:r>
                      </a:p>
                    </p:txBody>
                  </p:sp>
                </mc:Fallback>
              </mc:AlternateContent>
            </p:grpSp>
          </p:grpSp>
          <p:grpSp>
            <p:nvGrpSpPr>
              <p:cNvPr id="3480" name="Group 3479">
                <a:extLst>
                  <a:ext uri="{FF2B5EF4-FFF2-40B4-BE49-F238E27FC236}">
                    <a16:creationId xmlns:a16="http://schemas.microsoft.com/office/drawing/2014/main" id="{245CED7C-E7DA-994E-C655-428AEC2D933B}"/>
                  </a:ext>
                </a:extLst>
              </p:cNvPr>
              <p:cNvGrpSpPr/>
              <p:nvPr/>
            </p:nvGrpSpPr>
            <p:grpSpPr>
              <a:xfrm>
                <a:off x="7393955" y="137731"/>
                <a:ext cx="2465208" cy="2348701"/>
                <a:chOff x="7403567" y="63201"/>
                <a:chExt cx="2465208" cy="2348701"/>
              </a:xfrm>
            </p:grpSpPr>
            <p:sp>
              <p:nvSpPr>
                <p:cNvPr id="3409" name="TextBox 3408">
                  <a:extLst>
                    <a:ext uri="{FF2B5EF4-FFF2-40B4-BE49-F238E27FC236}">
                      <a16:creationId xmlns:a16="http://schemas.microsoft.com/office/drawing/2014/main" id="{1DA3F57F-E409-6AE3-7920-D42A8F221ADA}"/>
                    </a:ext>
                  </a:extLst>
                </p:cNvPr>
                <p:cNvSpPr txBox="1"/>
                <p:nvPr/>
              </p:nvSpPr>
              <p:spPr>
                <a:xfrm>
                  <a:off x="7987679" y="1765571"/>
                  <a:ext cx="1575881" cy="646331"/>
                </a:xfrm>
                <a:prstGeom prst="rect">
                  <a:avLst/>
                </a:prstGeom>
                <a:noFill/>
                <a:ln>
                  <a:noFill/>
                </a:ln>
              </p:spPr>
              <p:txBody>
                <a:bodyPr wrap="square" rtlCol="0">
                  <a:spAutoFit/>
                </a:bodyPr>
                <a:lstStyle/>
                <a:p>
                  <a:r>
                    <a:rPr lang="en-CA" dirty="0">
                      <a:latin typeface="Times New Roman" panose="02020603050405020304" pitchFamily="18" charset="0"/>
                      <a:cs typeface="Times New Roman" panose="02020603050405020304" pitchFamily="18" charset="0"/>
                    </a:rPr>
                    <a:t>Memory from  previous block</a:t>
                  </a:r>
                </a:p>
              </p:txBody>
            </p:sp>
            <p:grpSp>
              <p:nvGrpSpPr>
                <p:cNvPr id="3428" name="Group 3427">
                  <a:extLst>
                    <a:ext uri="{FF2B5EF4-FFF2-40B4-BE49-F238E27FC236}">
                      <a16:creationId xmlns:a16="http://schemas.microsoft.com/office/drawing/2014/main" id="{F0FA3043-A011-ED97-18D5-F9420E0B5A82}"/>
                    </a:ext>
                  </a:extLst>
                </p:cNvPr>
                <p:cNvGrpSpPr/>
                <p:nvPr/>
              </p:nvGrpSpPr>
              <p:grpSpPr>
                <a:xfrm>
                  <a:off x="7403567" y="63201"/>
                  <a:ext cx="2465208" cy="1712333"/>
                  <a:chOff x="8258841" y="2106819"/>
                  <a:chExt cx="2465208" cy="1712333"/>
                </a:xfrm>
              </p:grpSpPr>
              <p:grpSp>
                <p:nvGrpSpPr>
                  <p:cNvPr id="3425" name="Group 3424">
                    <a:extLst>
                      <a:ext uri="{FF2B5EF4-FFF2-40B4-BE49-F238E27FC236}">
                        <a16:creationId xmlns:a16="http://schemas.microsoft.com/office/drawing/2014/main" id="{80C8FB38-0BDC-A0D9-5A30-9CD3BF40389A}"/>
                      </a:ext>
                    </a:extLst>
                  </p:cNvPr>
                  <p:cNvGrpSpPr/>
                  <p:nvPr/>
                </p:nvGrpSpPr>
                <p:grpSpPr>
                  <a:xfrm>
                    <a:off x="8258841" y="2106819"/>
                    <a:ext cx="2032819" cy="992542"/>
                    <a:chOff x="8258841" y="2106819"/>
                    <a:chExt cx="2159482" cy="980600"/>
                  </a:xfrm>
                </p:grpSpPr>
                <p:grpSp>
                  <p:nvGrpSpPr>
                    <p:cNvPr id="3405" name="Group 3404">
                      <a:extLst>
                        <a:ext uri="{FF2B5EF4-FFF2-40B4-BE49-F238E27FC236}">
                          <a16:creationId xmlns:a16="http://schemas.microsoft.com/office/drawing/2014/main" id="{D34ACBBA-2D9A-E3A8-EBDD-A41330381E82}"/>
                        </a:ext>
                      </a:extLst>
                    </p:cNvPr>
                    <p:cNvGrpSpPr/>
                    <p:nvPr/>
                  </p:nvGrpSpPr>
                  <p:grpSpPr>
                    <a:xfrm>
                      <a:off x="8308701" y="2671381"/>
                      <a:ext cx="2109622" cy="416038"/>
                      <a:chOff x="7374846" y="162921"/>
                      <a:chExt cx="2109622" cy="416038"/>
                    </a:xfrm>
                  </p:grpSpPr>
                  <mc:AlternateContent xmlns:mc="http://schemas.openxmlformats.org/markup-compatibility/2006" xmlns:a14="http://schemas.microsoft.com/office/drawing/2010/main">
                    <mc:Choice Requires="a14">
                      <p:sp>
                        <p:nvSpPr>
                          <p:cNvPr id="3402" name="Oval 3401">
                            <a:extLst>
                              <a:ext uri="{FF2B5EF4-FFF2-40B4-BE49-F238E27FC236}">
                                <a16:creationId xmlns:a16="http://schemas.microsoft.com/office/drawing/2014/main" id="{72CFBE46-689D-D97E-F25C-604EA3BC3242}"/>
                              </a:ext>
                            </a:extLst>
                          </p:cNvPr>
                          <p:cNvSpPr/>
                          <p:nvPr/>
                        </p:nvSpPr>
                        <p:spPr>
                          <a:xfrm>
                            <a:off x="7374846" y="162921"/>
                            <a:ext cx="533741" cy="416038"/>
                          </a:xfrm>
                          <a:prstGeom prst="ellipse">
                            <a:avLst/>
                          </a:prstGeom>
                          <a:solidFill>
                            <a:schemeClr val="tx1"/>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i="1" dirty="0" smtClean="0">
                                          <a:solidFill>
                                            <a:srgbClr val="836967"/>
                                          </a:solidFill>
                                          <a:latin typeface="Cambria Math" panose="02040503050406030204" pitchFamily="18" charset="0"/>
                                        </a:rPr>
                                      </m:ctrlPr>
                                    </m:sSubPr>
                                    <m:e>
                                      <m:r>
                                        <a:rPr lang="en-CA" i="1" dirty="0">
                                          <a:latin typeface="Cambria Math" panose="02040503050406030204" pitchFamily="18" charset="0"/>
                                        </a:rPr>
                                        <m:t>𝑥</m:t>
                                      </m:r>
                                    </m:e>
                                    <m:sub>
                                      <m:r>
                                        <a:rPr lang="en-CA" i="1" dirty="0">
                                          <a:latin typeface="Cambria Math" panose="02040503050406030204" pitchFamily="18" charset="0"/>
                                        </a:rPr>
                                        <m:t>𝑡</m:t>
                                      </m:r>
                                    </m:sub>
                                  </m:sSub>
                                </m:oMath>
                              </m:oMathPara>
                            </a14:m>
                            <a:endParaRPr lang="en-CA" dirty="0">
                              <a:latin typeface="Times New Roman" panose="02020603050405020304" pitchFamily="18" charset="0"/>
                              <a:cs typeface="Times New Roman" panose="02020603050405020304" pitchFamily="18" charset="0"/>
                            </a:endParaRPr>
                          </a:p>
                        </p:txBody>
                      </p:sp>
                    </mc:Choice>
                    <mc:Fallback xmlns="">
                      <p:sp>
                        <p:nvSpPr>
                          <p:cNvPr id="3402" name="Oval 3401">
                            <a:extLst>
                              <a:ext uri="{FF2B5EF4-FFF2-40B4-BE49-F238E27FC236}">
                                <a16:creationId xmlns:a16="http://schemas.microsoft.com/office/drawing/2014/main" id="{72CFBE46-689D-D97E-F25C-604EA3BC3242}"/>
                              </a:ext>
                            </a:extLst>
                          </p:cNvPr>
                          <p:cNvSpPr>
                            <a:spLocks noRot="1" noChangeAspect="1" noMove="1" noResize="1" noEditPoints="1" noAdjustHandles="1" noChangeArrowheads="1" noChangeShapeType="1" noTextEdit="1"/>
                          </p:cNvSpPr>
                          <p:nvPr/>
                        </p:nvSpPr>
                        <p:spPr>
                          <a:xfrm>
                            <a:off x="7374846" y="162921"/>
                            <a:ext cx="533741" cy="416038"/>
                          </a:xfrm>
                          <a:prstGeom prst="ellipse">
                            <a:avLst/>
                          </a:prstGeom>
                          <a:blipFill>
                            <a:blip r:embed="rId18"/>
                            <a:stretch>
                              <a:fillRect/>
                            </a:stretch>
                          </a:blipFill>
                        </p:spPr>
                        <p:txBody>
                          <a:bodyPr/>
                          <a:lstStyle/>
                          <a:p>
                            <a:r>
                              <a:rPr lang="en-CA">
                                <a:noFill/>
                              </a:rPr>
                              <a:t> </a:t>
                            </a:r>
                          </a:p>
                        </p:txBody>
                      </p:sp>
                    </mc:Fallback>
                  </mc:AlternateContent>
                  <p:sp>
                    <p:nvSpPr>
                      <p:cNvPr id="3404" name="TextBox 3403">
                        <a:extLst>
                          <a:ext uri="{FF2B5EF4-FFF2-40B4-BE49-F238E27FC236}">
                            <a16:creationId xmlns:a16="http://schemas.microsoft.com/office/drawing/2014/main" id="{24267FDB-9C51-3365-037F-BC32967F9FBB}"/>
                          </a:ext>
                        </a:extLst>
                      </p:cNvPr>
                      <p:cNvSpPr txBox="1"/>
                      <p:nvPr/>
                    </p:nvSpPr>
                    <p:spPr>
                      <a:xfrm>
                        <a:off x="7908587" y="162921"/>
                        <a:ext cx="1575881"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Input Vector</a:t>
                        </a:r>
                      </a:p>
                    </p:txBody>
                  </p:sp>
                </p:grpSp>
                <p:sp>
                  <p:nvSpPr>
                    <p:cNvPr id="3424" name="TextBox 3423">
                      <a:extLst>
                        <a:ext uri="{FF2B5EF4-FFF2-40B4-BE49-F238E27FC236}">
                          <a16:creationId xmlns:a16="http://schemas.microsoft.com/office/drawing/2014/main" id="{A78F1015-E164-353C-B443-2925A9A78E7B}"/>
                        </a:ext>
                      </a:extLst>
                    </p:cNvPr>
                    <p:cNvSpPr txBox="1"/>
                    <p:nvPr/>
                  </p:nvSpPr>
                  <p:spPr>
                    <a:xfrm>
                      <a:off x="8258841" y="2106819"/>
                      <a:ext cx="1575881" cy="369332"/>
                    </a:xfrm>
                    <a:prstGeom prst="rect">
                      <a:avLst/>
                    </a:prstGeom>
                    <a:noFill/>
                  </p:spPr>
                  <p:txBody>
                    <a:bodyPr wrap="square" rtlCol="0">
                      <a:spAutoFit/>
                    </a:bodyPr>
                    <a:lstStyle/>
                    <a:p>
                      <a:r>
                        <a:rPr lang="en-CA" b="1" dirty="0">
                          <a:latin typeface="Times New Roman" panose="02020603050405020304" pitchFamily="18" charset="0"/>
                          <a:cs typeface="Times New Roman" panose="02020603050405020304" pitchFamily="18" charset="0"/>
                        </a:rPr>
                        <a:t>Inputs:</a:t>
                      </a:r>
                    </a:p>
                  </p:txBody>
                </p:sp>
              </p:grpSp>
              <mc:AlternateContent xmlns:mc="http://schemas.openxmlformats.org/markup-compatibility/2006" xmlns:a14="http://schemas.microsoft.com/office/drawing/2010/main">
                <mc:Choice Requires="a14">
                  <p:sp>
                    <p:nvSpPr>
                      <p:cNvPr id="3426" name="Oval 3425">
                        <a:extLst>
                          <a:ext uri="{FF2B5EF4-FFF2-40B4-BE49-F238E27FC236}">
                            <a16:creationId xmlns:a16="http://schemas.microsoft.com/office/drawing/2014/main" id="{83E9B321-50EF-A13B-F3F6-A9A2C5FD8DA8}"/>
                          </a:ext>
                        </a:extLst>
                      </p:cNvPr>
                      <p:cNvSpPr/>
                      <p:nvPr/>
                    </p:nvSpPr>
                    <p:spPr>
                      <a:xfrm>
                        <a:off x="8305776" y="3249693"/>
                        <a:ext cx="533741" cy="416038"/>
                      </a:xfrm>
                      <a:prstGeom prst="ellipse">
                        <a:avLst/>
                      </a:prstGeom>
                      <a:solidFill>
                        <a:schemeClr val="accent2"/>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i="1" dirty="0">
                                      <a:solidFill>
                                        <a:schemeClr val="tx1">
                                          <a:lumMod val="95000"/>
                                          <a:lumOff val="5000"/>
                                        </a:schemeClr>
                                      </a:solidFill>
                                      <a:latin typeface="Cambria Math" panose="02040503050406030204" pitchFamily="18" charset="0"/>
                                    </a:rPr>
                                    <m:t>h</m:t>
                                  </m:r>
                                </m:e>
                                <m:sub>
                                  <m:r>
                                    <a:rPr lang="en-CA" i="1" dirty="0">
                                      <a:solidFill>
                                        <a:schemeClr val="tx1">
                                          <a:lumMod val="95000"/>
                                          <a:lumOff val="5000"/>
                                        </a:schemeClr>
                                      </a:solidFill>
                                      <a:latin typeface="Cambria Math" panose="02040503050406030204" pitchFamily="18" charset="0"/>
                                    </a:rPr>
                                    <m:t>𝑡</m:t>
                                  </m:r>
                                  <m:r>
                                    <a:rPr lang="en-CA" b="0" i="1" dirty="0" smtClean="0">
                                      <a:solidFill>
                                        <a:schemeClr val="tx1">
                                          <a:lumMod val="95000"/>
                                          <a:lumOff val="5000"/>
                                        </a:schemeClr>
                                      </a:solidFill>
                                      <a:latin typeface="Cambria Math" panose="02040503050406030204" pitchFamily="18" charset="0"/>
                                    </a:rPr>
                                    <m:t>−1</m:t>
                                  </m:r>
                                </m:sub>
                              </m:sSub>
                            </m:oMath>
                          </m:oMathPara>
                        </a14:m>
                        <a:endParaRPr lang="en-CA" dirty="0">
                          <a:solidFill>
                            <a:schemeClr val="tx1">
                              <a:lumMod val="95000"/>
                              <a:lumOff val="5000"/>
                            </a:schemeClr>
                          </a:solidFill>
                        </a:endParaRPr>
                      </a:p>
                    </p:txBody>
                  </p:sp>
                </mc:Choice>
                <mc:Fallback xmlns="">
                  <p:sp>
                    <p:nvSpPr>
                      <p:cNvPr id="3426" name="Oval 3425">
                        <a:extLst>
                          <a:ext uri="{FF2B5EF4-FFF2-40B4-BE49-F238E27FC236}">
                            <a16:creationId xmlns:a16="http://schemas.microsoft.com/office/drawing/2014/main" id="{83E9B321-50EF-A13B-F3F6-A9A2C5FD8DA8}"/>
                          </a:ext>
                        </a:extLst>
                      </p:cNvPr>
                      <p:cNvSpPr>
                        <a:spLocks noRot="1" noChangeAspect="1" noMove="1" noResize="1" noEditPoints="1" noAdjustHandles="1" noChangeArrowheads="1" noChangeShapeType="1" noTextEdit="1"/>
                      </p:cNvSpPr>
                      <p:nvPr/>
                    </p:nvSpPr>
                    <p:spPr>
                      <a:xfrm>
                        <a:off x="8305776" y="3249693"/>
                        <a:ext cx="533741" cy="416038"/>
                      </a:xfrm>
                      <a:prstGeom prst="ellipse">
                        <a:avLst/>
                      </a:prstGeom>
                      <a:blipFill>
                        <a:blip r:embed="rId19"/>
                        <a:stretch>
                          <a:fillRect l="-6316"/>
                        </a:stretch>
                      </a:blipFill>
                    </p:spPr>
                    <p:txBody>
                      <a:bodyPr/>
                      <a:lstStyle/>
                      <a:p>
                        <a:r>
                          <a:rPr lang="en-CA">
                            <a:noFill/>
                          </a:rPr>
                          <a:t> </a:t>
                        </a:r>
                      </a:p>
                    </p:txBody>
                  </p:sp>
                </mc:Fallback>
              </mc:AlternateContent>
              <p:sp>
                <p:nvSpPr>
                  <p:cNvPr id="3427" name="TextBox 3426">
                    <a:extLst>
                      <a:ext uri="{FF2B5EF4-FFF2-40B4-BE49-F238E27FC236}">
                        <a16:creationId xmlns:a16="http://schemas.microsoft.com/office/drawing/2014/main" id="{D32B303E-9400-12D6-18A7-7AFCED008678}"/>
                      </a:ext>
                    </a:extLst>
                  </p:cNvPr>
                  <p:cNvSpPr txBox="1"/>
                  <p:nvPr/>
                </p:nvSpPr>
                <p:spPr>
                  <a:xfrm>
                    <a:off x="8839517" y="3172821"/>
                    <a:ext cx="1884532" cy="646331"/>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Output of previous block</a:t>
                    </a:r>
                  </a:p>
                </p:txBody>
              </p:sp>
            </p:grpSp>
            <mc:AlternateContent xmlns:mc="http://schemas.openxmlformats.org/markup-compatibility/2006" xmlns:a14="http://schemas.microsoft.com/office/drawing/2010/main">
              <mc:Choice Requires="a14">
                <p:sp>
                  <p:nvSpPr>
                    <p:cNvPr id="3479" name="Oval 3478">
                      <a:extLst>
                        <a:ext uri="{FF2B5EF4-FFF2-40B4-BE49-F238E27FC236}">
                          <a16:creationId xmlns:a16="http://schemas.microsoft.com/office/drawing/2014/main" id="{D75D15E8-EEF5-95C5-BFB4-53D4AC8ED802}"/>
                        </a:ext>
                      </a:extLst>
                    </p:cNvPr>
                    <p:cNvSpPr/>
                    <p:nvPr/>
                  </p:nvSpPr>
                  <p:spPr>
                    <a:xfrm>
                      <a:off x="7445959" y="1775362"/>
                      <a:ext cx="533741" cy="416038"/>
                    </a:xfrm>
                    <a:prstGeom prst="ellipse">
                      <a:avLst/>
                    </a:prstGeom>
                    <a:solidFill>
                      <a:schemeClr val="accent1">
                        <a:lumMod val="60000"/>
                        <a:lumOff val="40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b="0" i="1" dirty="0" smtClean="0">
                                    <a:solidFill>
                                      <a:schemeClr val="tx1">
                                        <a:lumMod val="95000"/>
                                        <a:lumOff val="5000"/>
                                      </a:schemeClr>
                                    </a:solidFill>
                                    <a:latin typeface="Cambria Math" panose="02040503050406030204" pitchFamily="18" charset="0"/>
                                  </a:rPr>
                                  <m:t>𝐶</m:t>
                                </m:r>
                              </m:e>
                              <m:sub>
                                <m:r>
                                  <a:rPr lang="en-CA" i="1" dirty="0">
                                    <a:solidFill>
                                      <a:schemeClr val="tx1">
                                        <a:lumMod val="95000"/>
                                        <a:lumOff val="5000"/>
                                      </a:schemeClr>
                                    </a:solidFill>
                                    <a:latin typeface="Cambria Math" panose="02040503050406030204" pitchFamily="18" charset="0"/>
                                  </a:rPr>
                                  <m:t>𝑡</m:t>
                                </m:r>
                                <m:r>
                                  <a:rPr lang="en-CA" b="0" i="1" dirty="0" smtClean="0">
                                    <a:solidFill>
                                      <a:schemeClr val="tx1">
                                        <a:lumMod val="95000"/>
                                        <a:lumOff val="5000"/>
                                      </a:schemeClr>
                                    </a:solidFill>
                                    <a:latin typeface="Cambria Math" panose="02040503050406030204" pitchFamily="18" charset="0"/>
                                  </a:rPr>
                                  <m:t>−1</m:t>
                                </m:r>
                              </m:sub>
                            </m:sSub>
                          </m:oMath>
                        </m:oMathPara>
                      </a14:m>
                      <a:endParaRPr lang="en-CA" dirty="0">
                        <a:solidFill>
                          <a:schemeClr val="bg1"/>
                        </a:solidFill>
                      </a:endParaRPr>
                    </a:p>
                  </p:txBody>
                </p:sp>
              </mc:Choice>
              <mc:Fallback xmlns="">
                <p:sp>
                  <p:nvSpPr>
                    <p:cNvPr id="3479" name="Oval 3478">
                      <a:extLst>
                        <a:ext uri="{FF2B5EF4-FFF2-40B4-BE49-F238E27FC236}">
                          <a16:creationId xmlns:a16="http://schemas.microsoft.com/office/drawing/2014/main" id="{D75D15E8-EEF5-95C5-BFB4-53D4AC8ED802}"/>
                        </a:ext>
                      </a:extLst>
                    </p:cNvPr>
                    <p:cNvSpPr>
                      <a:spLocks noRot="1" noChangeAspect="1" noMove="1" noResize="1" noEditPoints="1" noAdjustHandles="1" noChangeArrowheads="1" noChangeShapeType="1" noTextEdit="1"/>
                    </p:cNvSpPr>
                    <p:nvPr/>
                  </p:nvSpPr>
                  <p:spPr>
                    <a:xfrm>
                      <a:off x="7445959" y="1775362"/>
                      <a:ext cx="533741" cy="416038"/>
                    </a:xfrm>
                    <a:prstGeom prst="ellipse">
                      <a:avLst/>
                    </a:prstGeom>
                    <a:blipFill>
                      <a:blip r:embed="rId20"/>
                      <a:stretch>
                        <a:fillRect l="-5263"/>
                      </a:stretch>
                    </a:blipFill>
                  </p:spPr>
                  <p:txBody>
                    <a:bodyPr/>
                    <a:lstStyle/>
                    <a:p>
                      <a:r>
                        <a:rPr lang="en-CA">
                          <a:noFill/>
                        </a:rPr>
                        <a:t> </a:t>
                      </a:r>
                    </a:p>
                  </p:txBody>
                </p:sp>
              </mc:Fallback>
            </mc:AlternateContent>
          </p:grpSp>
          <p:grpSp>
            <p:nvGrpSpPr>
              <p:cNvPr id="3489" name="Group 3488">
                <a:extLst>
                  <a:ext uri="{FF2B5EF4-FFF2-40B4-BE49-F238E27FC236}">
                    <a16:creationId xmlns:a16="http://schemas.microsoft.com/office/drawing/2014/main" id="{D027CE9F-D6A3-321E-173D-54E75DCF8B2E}"/>
                  </a:ext>
                </a:extLst>
              </p:cNvPr>
              <p:cNvGrpSpPr/>
              <p:nvPr/>
            </p:nvGrpSpPr>
            <p:grpSpPr>
              <a:xfrm>
                <a:off x="7409055" y="4573030"/>
                <a:ext cx="4643327" cy="1383698"/>
                <a:chOff x="7393954" y="4563029"/>
                <a:chExt cx="4643327" cy="1383698"/>
              </a:xfrm>
            </p:grpSpPr>
            <p:sp>
              <p:nvSpPr>
                <p:cNvPr id="3483" name="TextBox 3482">
                  <a:extLst>
                    <a:ext uri="{FF2B5EF4-FFF2-40B4-BE49-F238E27FC236}">
                      <a16:creationId xmlns:a16="http://schemas.microsoft.com/office/drawing/2014/main" id="{DC9F3390-3A42-7CD2-2779-86DCC13C2368}"/>
                    </a:ext>
                  </a:extLst>
                </p:cNvPr>
                <p:cNvSpPr txBox="1"/>
                <p:nvPr/>
              </p:nvSpPr>
              <p:spPr>
                <a:xfrm>
                  <a:off x="7393954" y="4563029"/>
                  <a:ext cx="2450107" cy="369332"/>
                </a:xfrm>
                <a:prstGeom prst="rect">
                  <a:avLst/>
                </a:prstGeom>
                <a:noFill/>
              </p:spPr>
              <p:txBody>
                <a:bodyPr wrap="square" rtlCol="0">
                  <a:spAutoFit/>
                </a:bodyPr>
                <a:lstStyle/>
                <a:p>
                  <a:r>
                    <a:rPr lang="en-CA" b="1" dirty="0">
                      <a:latin typeface="Times New Roman" panose="02020603050405020304" pitchFamily="18" charset="0"/>
                      <a:cs typeface="Times New Roman" panose="02020603050405020304" pitchFamily="18" charset="0"/>
                    </a:rPr>
                    <a:t>Vector operations:</a:t>
                  </a:r>
                </a:p>
              </p:txBody>
            </p:sp>
            <p:sp>
              <p:nvSpPr>
                <p:cNvPr id="3485" name="Rectangle: Rounded Corners 3484">
                  <a:extLst>
                    <a:ext uri="{FF2B5EF4-FFF2-40B4-BE49-F238E27FC236}">
                      <a16:creationId xmlns:a16="http://schemas.microsoft.com/office/drawing/2014/main" id="{8A097DCB-67D4-5907-CA55-F78B892F5F4E}"/>
                    </a:ext>
                  </a:extLst>
                </p:cNvPr>
                <p:cNvSpPr/>
                <p:nvPr/>
              </p:nvSpPr>
              <p:spPr>
                <a:xfrm>
                  <a:off x="7436347" y="5100207"/>
                  <a:ext cx="484473" cy="361845"/>
                </a:xfrm>
                <a:prstGeom prst="roundRect">
                  <a:avLst/>
                </a:prstGeom>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a:t>
                  </a:r>
                </a:p>
              </p:txBody>
            </p:sp>
            <p:sp>
              <p:nvSpPr>
                <p:cNvPr id="3486" name="TextBox 3485">
                  <a:extLst>
                    <a:ext uri="{FF2B5EF4-FFF2-40B4-BE49-F238E27FC236}">
                      <a16:creationId xmlns:a16="http://schemas.microsoft.com/office/drawing/2014/main" id="{EE863BDF-F76B-3D71-3E48-034BBA360F44}"/>
                    </a:ext>
                  </a:extLst>
                </p:cNvPr>
                <p:cNvSpPr txBox="1"/>
                <p:nvPr/>
              </p:nvSpPr>
              <p:spPr>
                <a:xfrm>
                  <a:off x="7943325" y="5066446"/>
                  <a:ext cx="4093956"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Element-wise summation/Concatenation</a:t>
                  </a:r>
                </a:p>
              </p:txBody>
            </p:sp>
            <p:sp>
              <p:nvSpPr>
                <p:cNvPr id="3487" name="Oval 3486">
                  <a:extLst>
                    <a:ext uri="{FF2B5EF4-FFF2-40B4-BE49-F238E27FC236}">
                      <a16:creationId xmlns:a16="http://schemas.microsoft.com/office/drawing/2014/main" id="{4EF3ED02-DF81-48CD-E958-F1E540F03A93}"/>
                    </a:ext>
                  </a:extLst>
                </p:cNvPr>
                <p:cNvSpPr/>
                <p:nvPr/>
              </p:nvSpPr>
              <p:spPr>
                <a:xfrm>
                  <a:off x="7497933" y="5647857"/>
                  <a:ext cx="361299" cy="274173"/>
                </a:xfrm>
                <a:prstGeom prst="ellipse">
                  <a:avLst/>
                </a:prstGeom>
                <a:solidFill>
                  <a:schemeClr val="accent1">
                    <a:lumMod val="60000"/>
                    <a:lumOff val="40000"/>
                  </a:scheme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lumMod val="95000"/>
                          <a:lumOff val="5000"/>
                        </a:schemeClr>
                      </a:solidFill>
                      <a:latin typeface="Cambria Math" panose="02040503050406030204" pitchFamily="18" charset="0"/>
                      <a:ea typeface="Cambria Math" panose="02040503050406030204" pitchFamily="18" charset="0"/>
                      <a:cs typeface="Times New Roman" panose="02020603050405020304" pitchFamily="18" charset="0"/>
                    </a:rPr>
                    <a:t>×</a:t>
                  </a:r>
                  <a:endParaRPr lang="en-CA"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488" name="TextBox 3487">
                  <a:extLst>
                    <a:ext uri="{FF2B5EF4-FFF2-40B4-BE49-F238E27FC236}">
                      <a16:creationId xmlns:a16="http://schemas.microsoft.com/office/drawing/2014/main" id="{84B0DD6E-E5C3-4EDD-8E4A-1DBF048C6817}"/>
                    </a:ext>
                  </a:extLst>
                </p:cNvPr>
                <p:cNvSpPr txBox="1"/>
                <p:nvPr/>
              </p:nvSpPr>
              <p:spPr>
                <a:xfrm>
                  <a:off x="7920820" y="5577395"/>
                  <a:ext cx="4093956"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Element-wise multiplication</a:t>
                  </a:r>
                </a:p>
              </p:txBody>
            </p:sp>
          </p:grpSp>
        </p:grpSp>
      </p:grpSp>
      <p:sp>
        <p:nvSpPr>
          <p:cNvPr id="111" name="TextBox 110">
            <a:extLst>
              <a:ext uri="{FF2B5EF4-FFF2-40B4-BE49-F238E27FC236}">
                <a16:creationId xmlns:a16="http://schemas.microsoft.com/office/drawing/2014/main" id="{750478EB-30CC-9C4F-9429-FDB81592FA3D}"/>
              </a:ext>
            </a:extLst>
          </p:cNvPr>
          <p:cNvSpPr txBox="1"/>
          <p:nvPr/>
        </p:nvSpPr>
        <p:spPr>
          <a:xfrm>
            <a:off x="1926481" y="5950248"/>
            <a:ext cx="4285548" cy="215444"/>
          </a:xfrm>
          <a:prstGeom prst="rect">
            <a:avLst/>
          </a:prstGeom>
          <a:noFill/>
        </p:spPr>
        <p:txBody>
          <a:bodyPr wrap="square">
            <a:spAutoFit/>
          </a:bodyPr>
          <a:lstStyle/>
          <a:p>
            <a:pPr algn="ctr"/>
            <a:r>
              <a:rPr lang="en-US" sz="800" dirty="0">
                <a:latin typeface="Times New Roman" panose="02020603050405020304" pitchFamily="18" charset="0"/>
                <a:cs typeface="Times New Roman" panose="02020603050405020304" pitchFamily="18" charset="0"/>
              </a:rPr>
              <a:t>[Source: </a:t>
            </a:r>
            <a:r>
              <a:rPr lang="en-US" sz="800" dirty="0">
                <a:latin typeface="Times New Roman" panose="02020603050405020304" pitchFamily="18" charset="0"/>
                <a:cs typeface="Times New Roman" panose="02020603050405020304" pitchFamily="18" charset="0"/>
                <a:hlinkClick r:id="rId21"/>
              </a:rPr>
              <a:t>https://tinyurl.com/mrycxxp5</a:t>
            </a:r>
            <a:r>
              <a:rPr lang="en-US" sz="800" dirty="0">
                <a:latin typeface="Times New Roman" panose="02020603050405020304" pitchFamily="18" charset="0"/>
                <a:cs typeface="Times New Roman" panose="02020603050405020304" pitchFamily="18" charset="0"/>
              </a:rPr>
              <a:t> ] </a:t>
            </a:r>
          </a:p>
        </p:txBody>
      </p:sp>
    </p:spTree>
    <p:extLst>
      <p:ext uri="{BB962C8B-B14F-4D97-AF65-F5344CB8AC3E}">
        <p14:creationId xmlns:p14="http://schemas.microsoft.com/office/powerpoint/2010/main" val="4067002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E45E59-73C3-8A3B-E58F-C03749E0CD69}"/>
              </a:ext>
            </a:extLst>
          </p:cNvPr>
          <p:cNvSpPr>
            <a:spLocks noGrp="1"/>
          </p:cNvSpPr>
          <p:nvPr>
            <p:ph type="sldNum" sz="quarter" idx="12"/>
          </p:nvPr>
        </p:nvSpPr>
        <p:spPr>
          <a:xfrm>
            <a:off x="4549" y="6171142"/>
            <a:ext cx="2743200" cy="365125"/>
          </a:xfrm>
        </p:spPr>
        <p:txBody>
          <a:bodyPr/>
          <a:lstStyle/>
          <a:p>
            <a:fld id="{2DEBF6B5-A8B6-5742-91AE-8DC29EBB8E42}" type="slidenum">
              <a:rPr lang="en-US" smtClean="0"/>
              <a:t>39</a:t>
            </a:fld>
            <a:endParaRPr lang="en-US" dirty="0"/>
          </a:p>
        </p:txBody>
      </p:sp>
      <p:grpSp>
        <p:nvGrpSpPr>
          <p:cNvPr id="5" name="Group 4">
            <a:extLst>
              <a:ext uri="{FF2B5EF4-FFF2-40B4-BE49-F238E27FC236}">
                <a16:creationId xmlns:a16="http://schemas.microsoft.com/office/drawing/2014/main" id="{FB708D12-3E30-48DE-6ED5-B00CE8168107}"/>
              </a:ext>
            </a:extLst>
          </p:cNvPr>
          <p:cNvGrpSpPr/>
          <p:nvPr/>
        </p:nvGrpSpPr>
        <p:grpSpPr>
          <a:xfrm>
            <a:off x="145457" y="2229522"/>
            <a:ext cx="11901085" cy="3107267"/>
            <a:chOff x="465135" y="3345727"/>
            <a:chExt cx="11265259" cy="1218895"/>
          </a:xfrm>
        </p:grpSpPr>
        <p:sp>
          <p:nvSpPr>
            <p:cNvPr id="6" name="Object 3">
              <a:extLst>
                <a:ext uri="{FF2B5EF4-FFF2-40B4-BE49-F238E27FC236}">
                  <a16:creationId xmlns:a16="http://schemas.microsoft.com/office/drawing/2014/main" id="{21B494BF-6B6E-EBF3-42E4-BAA2BF06CA10}"/>
                </a:ext>
              </a:extLst>
            </p:cNvPr>
            <p:cNvSpPr>
              <a:spLocks noGrp="1" noRot="1" noMove="1" noResize="1" noEditPoints="1" noAdjustHandles="1" noChangeArrowheads="1" noChangeShapeType="1"/>
            </p:cNvSpPr>
            <p:nvPr/>
          </p:nvSpPr>
          <p:spPr>
            <a:xfrm>
              <a:off x="579927" y="3484254"/>
              <a:ext cx="1986878" cy="225016"/>
            </a:xfrm>
            <a:prstGeom prst="rect">
              <a:avLst/>
            </a:prstGeom>
            <a:noFill/>
          </p:spPr>
          <p:txBody>
            <a:bodyPr wrap="square" lIns="0" tIns="0" rIns="0" bIns="0" rtlCol="0" anchor="t"/>
            <a:lstStyle/>
            <a:p>
              <a:pPr algn="ctr">
                <a:buNone/>
              </a:pPr>
              <a:r>
                <a:rPr lang="en-US" b="1" dirty="0">
                  <a:solidFill>
                    <a:srgbClr val="2A2921"/>
                  </a:solidFill>
                  <a:latin typeface="Times New Roman" panose="02020603050405020304" pitchFamily="18" charset="0"/>
                  <a:ea typeface="Montserrat" pitchFamily="34" charset="-122"/>
                  <a:cs typeface="Times New Roman" panose="02020603050405020304" pitchFamily="18" charset="0"/>
                </a:rPr>
                <a:t>Decides Information to Discard</a:t>
              </a:r>
              <a:endParaRPr lang="en-US" b="1"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077E8C22-A056-B2DC-A409-51AE1785FB97}"/>
                </a:ext>
              </a:extLst>
            </p:cNvPr>
            <p:cNvGrpSpPr/>
            <p:nvPr/>
          </p:nvGrpSpPr>
          <p:grpSpPr>
            <a:xfrm>
              <a:off x="465135" y="3345727"/>
              <a:ext cx="11265259" cy="1218895"/>
              <a:chOff x="465135" y="3345727"/>
              <a:chExt cx="11265259" cy="1218895"/>
            </a:xfrm>
          </p:grpSpPr>
          <p:pic>
            <p:nvPicPr>
              <p:cNvPr id="8" name="Object 2" descr="preencoded.png">
                <a:extLst>
                  <a:ext uri="{FF2B5EF4-FFF2-40B4-BE49-F238E27FC236}">
                    <a16:creationId xmlns:a16="http://schemas.microsoft.com/office/drawing/2014/main" id="{E3D9414D-CFB8-9142-81CD-476B7672C5A2}"/>
                  </a:ext>
                </a:extLst>
              </p:cNvPr>
              <p:cNvPicPr/>
              <p:nvPr/>
            </p:nvPicPr>
            <p:blipFill>
              <a:blip r:embed="rId2">
                <a:extLst>
                  <a:ext uri="{96DAC541-7B7A-43D3-8B79-37D633B846F1}">
                    <asvg:svgBlip xmlns:asvg="http://schemas.microsoft.com/office/drawing/2016/SVG/main" r:embed="rId3"/>
                  </a:ext>
                </a:extLst>
              </a:blip>
              <a:stretch>
                <a:fillRect/>
              </a:stretch>
            </p:blipFill>
            <p:spPr>
              <a:xfrm>
                <a:off x="465135" y="3345727"/>
                <a:ext cx="2428268" cy="1218895"/>
              </a:xfrm>
              <a:prstGeom prst="rect">
                <a:avLst/>
              </a:prstGeom>
            </p:spPr>
          </p:pic>
          <p:sp>
            <p:nvSpPr>
              <p:cNvPr id="9" name="Object 4">
                <a:extLst>
                  <a:ext uri="{FF2B5EF4-FFF2-40B4-BE49-F238E27FC236}">
                    <a16:creationId xmlns:a16="http://schemas.microsoft.com/office/drawing/2014/main" id="{0EE575E6-A8DE-FB8C-BB06-5AD19C5F744E}"/>
                  </a:ext>
                </a:extLst>
              </p:cNvPr>
              <p:cNvSpPr>
                <a:spLocks/>
              </p:cNvSpPr>
              <p:nvPr/>
            </p:nvSpPr>
            <p:spPr>
              <a:xfrm>
                <a:off x="579927" y="3853804"/>
                <a:ext cx="2077403" cy="671966"/>
              </a:xfrm>
              <a:prstGeom prst="rect">
                <a:avLst/>
              </a:prstGeom>
              <a:noFill/>
            </p:spPr>
            <p:txBody>
              <a:bodyPr wrap="square" lIns="0" tIns="0" rIns="0" bIns="0" rtlCol="0" anchor="t"/>
              <a:lstStyle/>
              <a:p>
                <a:pPr marL="285750" indent="-285750">
                  <a:spcBef>
                    <a:spcPts val="398"/>
                  </a:spcBef>
                  <a:buFont typeface="Arial" panose="020B0604020202020204" pitchFamily="34" charset="0"/>
                  <a:buChar char="•"/>
                </a:pPr>
                <a:r>
                  <a:rPr lang="en-US" dirty="0">
                    <a:solidFill>
                      <a:srgbClr val="5A5A4C"/>
                    </a:solidFill>
                    <a:latin typeface="Times New Roman" panose="02020603050405020304" pitchFamily="18" charset="0"/>
                    <a:ea typeface="Montserrat" pitchFamily="34" charset="-122"/>
                    <a:cs typeface="Times New Roman" panose="02020603050405020304" pitchFamily="18" charset="0"/>
                  </a:rPr>
                  <a:t>Uses a sigmoid layer to output values between 0 and 1 indicating which parts of the cell state to discard.</a:t>
                </a:r>
                <a:endParaRPr lang="en-US" dirty="0">
                  <a:latin typeface="Times New Roman" panose="02020603050405020304" pitchFamily="18" charset="0"/>
                  <a:cs typeface="Times New Roman" panose="02020603050405020304" pitchFamily="18" charset="0"/>
                </a:endParaRPr>
              </a:p>
            </p:txBody>
          </p:sp>
          <p:pic>
            <p:nvPicPr>
              <p:cNvPr id="10" name="Object 5" descr="preencoded.png">
                <a:extLst>
                  <a:ext uri="{FF2B5EF4-FFF2-40B4-BE49-F238E27FC236}">
                    <a16:creationId xmlns:a16="http://schemas.microsoft.com/office/drawing/2014/main" id="{5DCD183C-5B1A-8F8F-F7D8-5F8DB9C7EBAE}"/>
                  </a:ext>
                </a:extLst>
              </p:cNvPr>
              <p:cNvPicPr/>
              <p:nvPr/>
            </p:nvPicPr>
            <p:blipFill>
              <a:blip r:embed="rId4">
                <a:extLst>
                  <a:ext uri="{96DAC541-7B7A-43D3-8B79-37D633B846F1}">
                    <asvg:svgBlip xmlns:asvg="http://schemas.microsoft.com/office/drawing/2016/SVG/main" r:embed="rId5"/>
                  </a:ext>
                </a:extLst>
              </a:blip>
              <a:stretch>
                <a:fillRect/>
              </a:stretch>
            </p:blipFill>
            <p:spPr>
              <a:xfrm>
                <a:off x="2674382" y="3345727"/>
                <a:ext cx="2428268" cy="1218895"/>
              </a:xfrm>
              <a:prstGeom prst="rect">
                <a:avLst/>
              </a:prstGeom>
            </p:spPr>
          </p:pic>
          <p:sp>
            <p:nvSpPr>
              <p:cNvPr id="11" name="Object 6">
                <a:extLst>
                  <a:ext uri="{FF2B5EF4-FFF2-40B4-BE49-F238E27FC236}">
                    <a16:creationId xmlns:a16="http://schemas.microsoft.com/office/drawing/2014/main" id="{48EF0E30-8BC3-D517-0872-8DEFE8C65318}"/>
                  </a:ext>
                </a:extLst>
              </p:cNvPr>
              <p:cNvSpPr>
                <a:spLocks noGrp="1" noRot="1" noMove="1" noResize="1" noEditPoints="1" noAdjustHandles="1" noChangeArrowheads="1" noChangeShapeType="1"/>
              </p:cNvSpPr>
              <p:nvPr/>
            </p:nvSpPr>
            <p:spPr>
              <a:xfrm>
                <a:off x="2982916" y="3484254"/>
                <a:ext cx="1592182" cy="179812"/>
              </a:xfrm>
              <a:prstGeom prst="rect">
                <a:avLst/>
              </a:prstGeom>
              <a:noFill/>
            </p:spPr>
            <p:txBody>
              <a:bodyPr wrap="square" lIns="0" tIns="0" rIns="0" bIns="0" rtlCol="0" anchor="t"/>
              <a:lstStyle/>
              <a:p>
                <a:pPr algn="ctr">
                  <a:buNone/>
                </a:pPr>
                <a:r>
                  <a:rPr lang="en-US" b="1" dirty="0">
                    <a:solidFill>
                      <a:srgbClr val="2A2921"/>
                    </a:solidFill>
                    <a:latin typeface="Times New Roman" panose="02020603050405020304" pitchFamily="18" charset="0"/>
                    <a:ea typeface="Montserrat" pitchFamily="34" charset="-122"/>
                    <a:cs typeface="Times New Roman" panose="02020603050405020304" pitchFamily="18" charset="0"/>
                  </a:rPr>
                  <a:t>Inputs</a:t>
                </a:r>
                <a:endParaRPr lang="en-US" b="1" dirty="0">
                  <a:latin typeface="Times New Roman" panose="02020603050405020304" pitchFamily="18" charset="0"/>
                  <a:cs typeface="Times New Roman" panose="02020603050405020304" pitchFamily="18" charset="0"/>
                </a:endParaRPr>
              </a:p>
            </p:txBody>
          </p:sp>
          <p:sp>
            <p:nvSpPr>
              <p:cNvPr id="12" name="Object 7">
                <a:extLst>
                  <a:ext uri="{FF2B5EF4-FFF2-40B4-BE49-F238E27FC236}">
                    <a16:creationId xmlns:a16="http://schemas.microsoft.com/office/drawing/2014/main" id="{A6CE6150-3103-4327-8E0B-712798E3481B}"/>
                  </a:ext>
                </a:extLst>
              </p:cNvPr>
              <p:cNvSpPr>
                <a:spLocks/>
              </p:cNvSpPr>
              <p:nvPr/>
            </p:nvSpPr>
            <p:spPr>
              <a:xfrm>
                <a:off x="3081431" y="3853804"/>
                <a:ext cx="1785147" cy="671966"/>
              </a:xfrm>
              <a:prstGeom prst="rect">
                <a:avLst/>
              </a:prstGeom>
              <a:noFill/>
            </p:spPr>
            <p:txBody>
              <a:bodyPr wrap="square" lIns="0" tIns="0" rIns="0" bIns="0" rtlCol="0" anchor="t"/>
              <a:lstStyle/>
              <a:p>
                <a:pPr marL="285750" indent="-285750">
                  <a:spcBef>
                    <a:spcPts val="398"/>
                  </a:spcBef>
                  <a:buFont typeface="Arial" panose="020B0604020202020204" pitchFamily="34" charset="0"/>
                  <a:buChar char="•"/>
                </a:pPr>
                <a:r>
                  <a:rPr lang="en-US" dirty="0">
                    <a:solidFill>
                      <a:srgbClr val="5A5A4C"/>
                    </a:solidFill>
                    <a:latin typeface="Times New Roman" panose="02020603050405020304" pitchFamily="18" charset="0"/>
                    <a:ea typeface="Montserrat" pitchFamily="34" charset="-122"/>
                    <a:cs typeface="Times New Roman" panose="02020603050405020304" pitchFamily="18" charset="0"/>
                  </a:rPr>
                  <a:t>Takes the hidden state (ht-1) from the previous cell and the current input (xt).</a:t>
                </a:r>
                <a:endParaRPr lang="en-US" dirty="0">
                  <a:latin typeface="Times New Roman" panose="02020603050405020304" pitchFamily="18" charset="0"/>
                  <a:cs typeface="Times New Roman" panose="02020603050405020304" pitchFamily="18" charset="0"/>
                </a:endParaRPr>
              </a:p>
            </p:txBody>
          </p:sp>
          <p:pic>
            <p:nvPicPr>
              <p:cNvPr id="13" name="Object 8" descr="preencoded.png">
                <a:extLst>
                  <a:ext uri="{FF2B5EF4-FFF2-40B4-BE49-F238E27FC236}">
                    <a16:creationId xmlns:a16="http://schemas.microsoft.com/office/drawing/2014/main" id="{F59FEDEC-3516-0964-1E85-83E9FE653615}"/>
                  </a:ext>
                </a:extLst>
              </p:cNvPr>
              <p:cNvPicPr/>
              <p:nvPr/>
            </p:nvPicPr>
            <p:blipFill>
              <a:blip r:embed="rId4">
                <a:extLst>
                  <a:ext uri="{96DAC541-7B7A-43D3-8B79-37D633B846F1}">
                    <asvg:svgBlip xmlns:asvg="http://schemas.microsoft.com/office/drawing/2016/SVG/main" r:embed="rId5"/>
                  </a:ext>
                </a:extLst>
              </a:blip>
              <a:stretch>
                <a:fillRect/>
              </a:stretch>
            </p:blipFill>
            <p:spPr>
              <a:xfrm>
                <a:off x="4883630" y="3345727"/>
                <a:ext cx="2428268" cy="1218895"/>
              </a:xfrm>
              <a:prstGeom prst="rect">
                <a:avLst/>
              </a:prstGeom>
            </p:spPr>
          </p:pic>
          <p:sp>
            <p:nvSpPr>
              <p:cNvPr id="14" name="Object 9">
                <a:extLst>
                  <a:ext uri="{FF2B5EF4-FFF2-40B4-BE49-F238E27FC236}">
                    <a16:creationId xmlns:a16="http://schemas.microsoft.com/office/drawing/2014/main" id="{7C6674C3-2A2A-1DD9-F21A-CE528141C1EC}"/>
                  </a:ext>
                </a:extLst>
              </p:cNvPr>
              <p:cNvSpPr>
                <a:spLocks noGrp="1" noRot="1" noMove="1" noResize="1" noEditPoints="1" noAdjustHandles="1" noChangeArrowheads="1" noChangeShapeType="1"/>
              </p:cNvSpPr>
              <p:nvPr/>
            </p:nvSpPr>
            <p:spPr>
              <a:xfrm>
                <a:off x="5210227" y="3484254"/>
                <a:ext cx="1592182" cy="179812"/>
              </a:xfrm>
              <a:prstGeom prst="rect">
                <a:avLst/>
              </a:prstGeom>
              <a:noFill/>
            </p:spPr>
            <p:txBody>
              <a:bodyPr wrap="square" lIns="0" tIns="0" rIns="0" bIns="0" rtlCol="0" anchor="t"/>
              <a:lstStyle/>
              <a:p>
                <a:pPr algn="ctr">
                  <a:buNone/>
                </a:pPr>
                <a:r>
                  <a:rPr lang="en-US" b="1" dirty="0">
                    <a:solidFill>
                      <a:srgbClr val="2A2921"/>
                    </a:solidFill>
                    <a:latin typeface="Times New Roman" panose="02020603050405020304" pitchFamily="18" charset="0"/>
                    <a:ea typeface="Montserrat" pitchFamily="34" charset="-122"/>
                    <a:cs typeface="Times New Roman" panose="02020603050405020304" pitchFamily="18" charset="0"/>
                  </a:rPr>
                  <a:t>Forgetting</a:t>
                </a:r>
                <a:endParaRPr lang="en-US" b="1" dirty="0">
                  <a:latin typeface="Times New Roman" panose="02020603050405020304" pitchFamily="18" charset="0"/>
                  <a:cs typeface="Times New Roman" panose="02020603050405020304" pitchFamily="18" charset="0"/>
                </a:endParaRPr>
              </a:p>
            </p:txBody>
          </p:sp>
          <p:sp>
            <p:nvSpPr>
              <p:cNvPr id="15" name="Object 10">
                <a:extLst>
                  <a:ext uri="{FF2B5EF4-FFF2-40B4-BE49-F238E27FC236}">
                    <a16:creationId xmlns:a16="http://schemas.microsoft.com/office/drawing/2014/main" id="{DBFA4475-21D0-9B6C-C82C-38BF3A402B5C}"/>
                  </a:ext>
                </a:extLst>
              </p:cNvPr>
              <p:cNvSpPr>
                <a:spLocks/>
              </p:cNvSpPr>
              <p:nvPr/>
            </p:nvSpPr>
            <p:spPr>
              <a:xfrm>
                <a:off x="5290678" y="3858423"/>
                <a:ext cx="1785146" cy="667347"/>
              </a:xfrm>
              <a:prstGeom prst="rect">
                <a:avLst/>
              </a:prstGeom>
              <a:noFill/>
            </p:spPr>
            <p:txBody>
              <a:bodyPr wrap="square" lIns="0" tIns="0" rIns="0" bIns="0" rtlCol="0" anchor="t"/>
              <a:lstStyle/>
              <a:p>
                <a:pPr marL="171450" indent="-171450">
                  <a:spcBef>
                    <a:spcPts val="398"/>
                  </a:spcBef>
                  <a:buFont typeface="Arial" panose="020B0604020202020204" pitchFamily="34" charset="0"/>
                  <a:buChar char="•"/>
                </a:pPr>
                <a:r>
                  <a:rPr lang="en-US" dirty="0">
                    <a:solidFill>
                      <a:srgbClr val="5A5A4C"/>
                    </a:solidFill>
                    <a:latin typeface="Times New Roman" panose="02020603050405020304" pitchFamily="18" charset="0"/>
                    <a:ea typeface="Montserrat" pitchFamily="34" charset="-122"/>
                    <a:cs typeface="Times New Roman" panose="02020603050405020304" pitchFamily="18" charset="0"/>
                  </a:rPr>
                  <a:t>Values close to 0 means discard that part of the cell state; values close to 1 mean keep that part.</a:t>
                </a:r>
                <a:endParaRPr lang="en-US" dirty="0">
                  <a:latin typeface="Times New Roman" panose="02020603050405020304" pitchFamily="18" charset="0"/>
                  <a:cs typeface="Times New Roman" panose="02020603050405020304" pitchFamily="18" charset="0"/>
                </a:endParaRPr>
              </a:p>
            </p:txBody>
          </p:sp>
          <p:pic>
            <p:nvPicPr>
              <p:cNvPr id="16" name="Object 11" descr="preencoded.png">
                <a:extLst>
                  <a:ext uri="{FF2B5EF4-FFF2-40B4-BE49-F238E27FC236}">
                    <a16:creationId xmlns:a16="http://schemas.microsoft.com/office/drawing/2014/main" id="{45D441EE-828E-0CE0-4D10-E1016D97E52E}"/>
                  </a:ext>
                </a:extLst>
              </p:cNvPr>
              <p:cNvPicPr/>
              <p:nvPr/>
            </p:nvPicPr>
            <p:blipFill>
              <a:blip r:embed="rId4">
                <a:extLst>
                  <a:ext uri="{96DAC541-7B7A-43D3-8B79-37D633B846F1}">
                    <asvg:svgBlip xmlns:asvg="http://schemas.microsoft.com/office/drawing/2016/SVG/main" r:embed="rId5"/>
                  </a:ext>
                </a:extLst>
              </a:blip>
              <a:stretch>
                <a:fillRect/>
              </a:stretch>
            </p:blipFill>
            <p:spPr>
              <a:xfrm>
                <a:off x="7092877" y="3345727"/>
                <a:ext cx="2428268" cy="1218895"/>
              </a:xfrm>
              <a:prstGeom prst="rect">
                <a:avLst/>
              </a:prstGeom>
            </p:spPr>
          </p:pic>
          <p:sp>
            <p:nvSpPr>
              <p:cNvPr id="17" name="Object 12">
                <a:extLst>
                  <a:ext uri="{FF2B5EF4-FFF2-40B4-BE49-F238E27FC236}">
                    <a16:creationId xmlns:a16="http://schemas.microsoft.com/office/drawing/2014/main" id="{203488A7-ED34-E952-1F3B-6F6EF1775431}"/>
                  </a:ext>
                </a:extLst>
              </p:cNvPr>
              <p:cNvSpPr>
                <a:spLocks noGrp="1" noRot="1" noMove="1" noResize="1" noEditPoints="1" noAdjustHandles="1" noChangeArrowheads="1" noChangeShapeType="1"/>
              </p:cNvSpPr>
              <p:nvPr/>
            </p:nvSpPr>
            <p:spPr>
              <a:xfrm>
                <a:off x="7419476" y="3484254"/>
                <a:ext cx="1592182" cy="138197"/>
              </a:xfrm>
              <a:prstGeom prst="rect">
                <a:avLst/>
              </a:prstGeom>
              <a:noFill/>
            </p:spPr>
            <p:txBody>
              <a:bodyPr wrap="square" lIns="0" tIns="0" rIns="0" bIns="0" rtlCol="0" anchor="t"/>
              <a:lstStyle/>
              <a:p>
                <a:pPr algn="ctr">
                  <a:buNone/>
                </a:pPr>
                <a:r>
                  <a:rPr lang="en-US" b="1" dirty="0">
                    <a:solidFill>
                      <a:srgbClr val="2A2921"/>
                    </a:solidFill>
                    <a:latin typeface="Times New Roman" panose="02020603050405020304" pitchFamily="18" charset="0"/>
                    <a:ea typeface="Montserrat" pitchFamily="34" charset="-122"/>
                    <a:cs typeface="Times New Roman" panose="02020603050405020304" pitchFamily="18" charset="0"/>
                  </a:rPr>
                  <a:t>Optimization</a:t>
                </a:r>
                <a:endParaRPr lang="en-US" b="1" dirty="0">
                  <a:latin typeface="Times New Roman" panose="02020603050405020304" pitchFamily="18" charset="0"/>
                  <a:cs typeface="Times New Roman" panose="02020603050405020304" pitchFamily="18" charset="0"/>
                </a:endParaRPr>
              </a:p>
            </p:txBody>
          </p:sp>
          <p:sp>
            <p:nvSpPr>
              <p:cNvPr id="18" name="Object 13">
                <a:extLst>
                  <a:ext uri="{FF2B5EF4-FFF2-40B4-BE49-F238E27FC236}">
                    <a16:creationId xmlns:a16="http://schemas.microsoft.com/office/drawing/2014/main" id="{92D524B3-69CB-3413-92C4-421294820E93}"/>
                  </a:ext>
                </a:extLst>
              </p:cNvPr>
              <p:cNvSpPr>
                <a:spLocks/>
              </p:cNvSpPr>
              <p:nvPr/>
            </p:nvSpPr>
            <p:spPr>
              <a:xfrm>
                <a:off x="7507634" y="3853804"/>
                <a:ext cx="1793313" cy="626693"/>
              </a:xfrm>
              <a:prstGeom prst="rect">
                <a:avLst/>
              </a:prstGeom>
              <a:noFill/>
            </p:spPr>
            <p:txBody>
              <a:bodyPr wrap="square" lIns="0" tIns="0" rIns="0" bIns="0" rtlCol="0" anchor="t"/>
              <a:lstStyle/>
              <a:p>
                <a:pPr marL="285750" indent="-285750">
                  <a:spcBef>
                    <a:spcPts val="398"/>
                  </a:spcBef>
                  <a:buFont typeface="Arial" panose="020B0604020202020204" pitchFamily="34" charset="0"/>
                  <a:buChar char="•"/>
                </a:pPr>
                <a:r>
                  <a:rPr lang="en-US" dirty="0">
                    <a:solidFill>
                      <a:srgbClr val="5A5A4C"/>
                    </a:solidFill>
                    <a:latin typeface="Times New Roman" panose="02020603050405020304" pitchFamily="18" charset="0"/>
                    <a:ea typeface="Montserrat" pitchFamily="34" charset="-122"/>
                    <a:cs typeface="Times New Roman" panose="02020603050405020304" pitchFamily="18" charset="0"/>
                  </a:rPr>
                  <a:t>Forgetting irrelevant information optimizes the LSTM network's performance.</a:t>
                </a:r>
                <a:endParaRPr lang="en-US" dirty="0">
                  <a:latin typeface="Times New Roman" panose="02020603050405020304" pitchFamily="18" charset="0"/>
                  <a:cs typeface="Times New Roman" panose="02020603050405020304" pitchFamily="18" charset="0"/>
                </a:endParaRPr>
              </a:p>
            </p:txBody>
          </p:sp>
          <p:pic>
            <p:nvPicPr>
              <p:cNvPr id="19" name="Object 14" descr="preencoded.png">
                <a:extLst>
                  <a:ext uri="{FF2B5EF4-FFF2-40B4-BE49-F238E27FC236}">
                    <a16:creationId xmlns:a16="http://schemas.microsoft.com/office/drawing/2014/main" id="{BB675DD1-D3B8-44BF-7E96-31F47941BEB8}"/>
                  </a:ext>
                </a:extLst>
              </p:cNvPr>
              <p:cNvPicPr/>
              <p:nvPr/>
            </p:nvPicPr>
            <p:blipFill>
              <a:blip r:embed="rId4">
                <a:extLst>
                  <a:ext uri="{96DAC541-7B7A-43D3-8B79-37D633B846F1}">
                    <asvg:svgBlip xmlns:asvg="http://schemas.microsoft.com/office/drawing/2016/SVG/main" r:embed="rId5"/>
                  </a:ext>
                </a:extLst>
              </a:blip>
              <a:stretch>
                <a:fillRect/>
              </a:stretch>
            </p:blipFill>
            <p:spPr>
              <a:xfrm>
                <a:off x="9302126" y="3345727"/>
                <a:ext cx="2428268" cy="1218895"/>
              </a:xfrm>
              <a:prstGeom prst="rect">
                <a:avLst/>
              </a:prstGeom>
            </p:spPr>
          </p:pic>
          <p:sp>
            <p:nvSpPr>
              <p:cNvPr id="20" name="Object 15">
                <a:extLst>
                  <a:ext uri="{FF2B5EF4-FFF2-40B4-BE49-F238E27FC236}">
                    <a16:creationId xmlns:a16="http://schemas.microsoft.com/office/drawing/2014/main" id="{5BE4FBDB-12C1-AD92-90A0-0F8A796861C0}"/>
                  </a:ext>
                </a:extLst>
              </p:cNvPr>
              <p:cNvSpPr>
                <a:spLocks noGrp="1" noRot="1" noMove="1" noResize="1" noEditPoints="1" noAdjustHandles="1" noChangeArrowheads="1" noChangeShapeType="1"/>
              </p:cNvSpPr>
              <p:nvPr/>
            </p:nvSpPr>
            <p:spPr>
              <a:xfrm>
                <a:off x="9716879" y="3484254"/>
                <a:ext cx="1592182" cy="138197"/>
              </a:xfrm>
              <a:prstGeom prst="rect">
                <a:avLst/>
              </a:prstGeom>
              <a:noFill/>
            </p:spPr>
            <p:txBody>
              <a:bodyPr wrap="square" lIns="0" tIns="0" rIns="0" bIns="0" rtlCol="0" anchor="t"/>
              <a:lstStyle/>
              <a:p>
                <a:pPr algn="ctr">
                  <a:buNone/>
                </a:pPr>
                <a:r>
                  <a:rPr lang="en-US" b="1" dirty="0">
                    <a:solidFill>
                      <a:srgbClr val="2A2921"/>
                    </a:solidFill>
                    <a:latin typeface="Times New Roman" panose="02020603050405020304" pitchFamily="18" charset="0"/>
                    <a:ea typeface="Montserrat" pitchFamily="34" charset="-122"/>
                    <a:cs typeface="Times New Roman" panose="02020603050405020304" pitchFamily="18" charset="0"/>
                  </a:rPr>
                  <a:t>Cell State</a:t>
                </a:r>
                <a:endParaRPr lang="en-US" b="1" dirty="0">
                  <a:latin typeface="Times New Roman" panose="02020603050405020304" pitchFamily="18" charset="0"/>
                  <a:cs typeface="Times New Roman" panose="02020603050405020304" pitchFamily="18" charset="0"/>
                </a:endParaRPr>
              </a:p>
            </p:txBody>
          </p:sp>
          <p:sp>
            <p:nvSpPr>
              <p:cNvPr id="21" name="Object 16">
                <a:extLst>
                  <a:ext uri="{FF2B5EF4-FFF2-40B4-BE49-F238E27FC236}">
                    <a16:creationId xmlns:a16="http://schemas.microsoft.com/office/drawing/2014/main" id="{F5CF0192-2761-FB81-8D6B-C76672D4FCDF}"/>
                  </a:ext>
                </a:extLst>
              </p:cNvPr>
              <p:cNvSpPr>
                <a:spLocks/>
              </p:cNvSpPr>
              <p:nvPr/>
            </p:nvSpPr>
            <p:spPr>
              <a:xfrm>
                <a:off x="9716880" y="3853804"/>
                <a:ext cx="1793313" cy="671966"/>
              </a:xfrm>
              <a:prstGeom prst="rect">
                <a:avLst/>
              </a:prstGeom>
              <a:noFill/>
            </p:spPr>
            <p:txBody>
              <a:bodyPr wrap="square" lIns="0" tIns="0" rIns="0" bIns="0" rtlCol="0" anchor="t"/>
              <a:lstStyle/>
              <a:p>
                <a:pPr marL="285750" indent="-285750">
                  <a:spcBef>
                    <a:spcPts val="398"/>
                  </a:spcBef>
                  <a:buFont typeface="Arial" panose="020B0604020202020204" pitchFamily="34" charset="0"/>
                  <a:buChar char="•"/>
                </a:pPr>
                <a:r>
                  <a:rPr lang="en-US" dirty="0">
                    <a:solidFill>
                      <a:srgbClr val="5A5A4C"/>
                    </a:solidFill>
                    <a:latin typeface="Times New Roman" panose="02020603050405020304" pitchFamily="18" charset="0"/>
                    <a:ea typeface="Montserrat" pitchFamily="34" charset="-122"/>
                    <a:cs typeface="Times New Roman" panose="02020603050405020304" pitchFamily="18" charset="0"/>
                  </a:rPr>
                  <a:t>Multiplies output of sigmoid layer with cell state to selectively forget information.</a:t>
                </a:r>
                <a:endParaRPr lang="en-US" dirty="0">
                  <a:latin typeface="Times New Roman" panose="02020603050405020304" pitchFamily="18" charset="0"/>
                  <a:cs typeface="Times New Roman" panose="02020603050405020304" pitchFamily="18" charset="0"/>
                </a:endParaRPr>
              </a:p>
            </p:txBody>
          </p:sp>
        </p:grpSp>
      </p:grpSp>
      <p:sp>
        <p:nvSpPr>
          <p:cNvPr id="22" name="Title 1">
            <a:extLst>
              <a:ext uri="{FF2B5EF4-FFF2-40B4-BE49-F238E27FC236}">
                <a16:creationId xmlns:a16="http://schemas.microsoft.com/office/drawing/2014/main" id="{91FCF489-FD37-A91E-29E2-FB70377B1DD6}"/>
              </a:ext>
            </a:extLst>
          </p:cNvPr>
          <p:cNvSpPr>
            <a:spLocks noGrp="1"/>
          </p:cNvSpPr>
          <p:nvPr>
            <p:ph type="title"/>
          </p:nvPr>
        </p:nvSpPr>
        <p:spPr>
          <a:xfrm>
            <a:off x="838200" y="365125"/>
            <a:ext cx="10515600" cy="693654"/>
          </a:xfrm>
        </p:spPr>
        <p:txBody>
          <a:bodyPr>
            <a:noAutofit/>
          </a:bodyPr>
          <a:lstStyle/>
          <a:p>
            <a:pPr algn="ctr"/>
            <a:r>
              <a:rPr lang="en-CA" sz="3600" b="1" dirty="0">
                <a:latin typeface="Times New Roman" panose="02020603050405020304" pitchFamily="18" charset="0"/>
                <a:cs typeface="Times New Roman" panose="02020603050405020304" pitchFamily="18" charset="0"/>
              </a:rPr>
              <a:t>Forget Gate</a:t>
            </a:r>
          </a:p>
        </p:txBody>
      </p:sp>
      <p:cxnSp>
        <p:nvCxnSpPr>
          <p:cNvPr id="25" name="Straight Connector 24">
            <a:extLst>
              <a:ext uri="{FF2B5EF4-FFF2-40B4-BE49-F238E27FC236}">
                <a16:creationId xmlns:a16="http://schemas.microsoft.com/office/drawing/2014/main" id="{D6C9A9FB-87F7-4599-C92F-AEA902765F31}"/>
              </a:ext>
            </a:extLst>
          </p:cNvPr>
          <p:cNvCxnSpPr>
            <a:cxnSpLocks/>
          </p:cNvCxnSpPr>
          <p:nvPr/>
        </p:nvCxnSpPr>
        <p:spPr>
          <a:xfrm>
            <a:off x="145457" y="3429000"/>
            <a:ext cx="24613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25F489E-AE3A-44CC-3806-7B3CC6D1D9D0}"/>
              </a:ext>
            </a:extLst>
          </p:cNvPr>
          <p:cNvCxnSpPr>
            <a:cxnSpLocks/>
          </p:cNvCxnSpPr>
          <p:nvPr/>
        </p:nvCxnSpPr>
        <p:spPr>
          <a:xfrm>
            <a:off x="2725306" y="3429000"/>
            <a:ext cx="22236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0EBA853-11C9-9215-E1BB-BD133BD82F54}"/>
              </a:ext>
            </a:extLst>
          </p:cNvPr>
          <p:cNvCxnSpPr>
            <a:cxnSpLocks/>
          </p:cNvCxnSpPr>
          <p:nvPr/>
        </p:nvCxnSpPr>
        <p:spPr>
          <a:xfrm>
            <a:off x="5044720" y="3429000"/>
            <a:ext cx="22624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5F7119-B31E-2D24-1547-D3345027E159}"/>
              </a:ext>
            </a:extLst>
          </p:cNvPr>
          <p:cNvCxnSpPr>
            <a:cxnSpLocks/>
          </p:cNvCxnSpPr>
          <p:nvPr/>
        </p:nvCxnSpPr>
        <p:spPr>
          <a:xfrm>
            <a:off x="7379907" y="3429000"/>
            <a:ext cx="22533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86A9006-42C9-4B92-7D58-2C1DFF10C5CA}"/>
              </a:ext>
            </a:extLst>
          </p:cNvPr>
          <p:cNvCxnSpPr>
            <a:cxnSpLocks/>
          </p:cNvCxnSpPr>
          <p:nvPr/>
        </p:nvCxnSpPr>
        <p:spPr>
          <a:xfrm>
            <a:off x="9730615" y="3429000"/>
            <a:ext cx="222075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B4F7B97-93CE-1F52-914C-33E9D2212BA3}"/>
              </a:ext>
            </a:extLst>
          </p:cNvPr>
          <p:cNvSpPr txBox="1"/>
          <p:nvPr/>
        </p:nvSpPr>
        <p:spPr>
          <a:xfrm>
            <a:off x="3579597" y="5934309"/>
            <a:ext cx="4285548" cy="215444"/>
          </a:xfrm>
          <a:prstGeom prst="rect">
            <a:avLst/>
          </a:prstGeom>
          <a:noFill/>
        </p:spPr>
        <p:txBody>
          <a:bodyPr wrap="square">
            <a:spAutoFit/>
          </a:bodyPr>
          <a:lstStyle/>
          <a:p>
            <a:pPr algn="ctr"/>
            <a:r>
              <a:rPr lang="en-US" sz="800" dirty="0">
                <a:latin typeface="Times New Roman" panose="02020603050405020304" pitchFamily="18" charset="0"/>
                <a:cs typeface="Times New Roman" panose="02020603050405020304" pitchFamily="18" charset="0"/>
              </a:rPr>
              <a:t>[Source: </a:t>
            </a:r>
            <a:r>
              <a:rPr lang="en-US" sz="800" dirty="0">
                <a:latin typeface="Times New Roman" panose="02020603050405020304" pitchFamily="18" charset="0"/>
                <a:cs typeface="Times New Roman" panose="02020603050405020304" pitchFamily="18" charset="0"/>
                <a:hlinkClick r:id="rId6"/>
              </a:rPr>
              <a:t>https://tinyurl.com/mrycxxp5</a:t>
            </a:r>
            <a:r>
              <a:rPr lang="en-US" sz="800" dirty="0">
                <a:latin typeface="Times New Roman" panose="02020603050405020304" pitchFamily="18" charset="0"/>
                <a:cs typeface="Times New Roman" panose="02020603050405020304" pitchFamily="18" charset="0"/>
              </a:rPr>
              <a:t> ] </a:t>
            </a:r>
          </a:p>
        </p:txBody>
      </p:sp>
    </p:spTree>
    <p:extLst>
      <p:ext uri="{BB962C8B-B14F-4D97-AF65-F5344CB8AC3E}">
        <p14:creationId xmlns:p14="http://schemas.microsoft.com/office/powerpoint/2010/main" val="3575104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11FA62-2566-93FA-18A8-B6087161BB68}"/>
              </a:ext>
            </a:extLst>
          </p:cNvPr>
          <p:cNvSpPr>
            <a:spLocks noGrp="1"/>
          </p:cNvSpPr>
          <p:nvPr>
            <p:ph type="sldNum" sz="quarter" idx="12"/>
          </p:nvPr>
        </p:nvSpPr>
        <p:spPr>
          <a:xfrm>
            <a:off x="0" y="6161527"/>
            <a:ext cx="2743200" cy="365125"/>
          </a:xfrm>
        </p:spPr>
        <p:txBody>
          <a:bodyPr/>
          <a:lstStyle/>
          <a:p>
            <a:fld id="{2DEBF6B5-A8B6-5742-91AE-8DC29EBB8E42}" type="slidenum">
              <a:rPr lang="en-US" smtClean="0"/>
              <a:t>4</a:t>
            </a:fld>
            <a:endParaRPr lang="en-US" dirty="0"/>
          </a:p>
        </p:txBody>
      </p:sp>
      <p:sp>
        <p:nvSpPr>
          <p:cNvPr id="5" name="Oval 4">
            <a:extLst>
              <a:ext uri="{FF2B5EF4-FFF2-40B4-BE49-F238E27FC236}">
                <a16:creationId xmlns:a16="http://schemas.microsoft.com/office/drawing/2014/main" id="{C5F1690E-5F4B-BCF9-4673-56C955F852C9}"/>
              </a:ext>
            </a:extLst>
          </p:cNvPr>
          <p:cNvSpPr/>
          <p:nvPr/>
        </p:nvSpPr>
        <p:spPr>
          <a:xfrm>
            <a:off x="5338761" y="1688960"/>
            <a:ext cx="1684421" cy="1692443"/>
          </a:xfrm>
          <a:prstGeom prst="ellipse">
            <a:avLst/>
          </a:prstGeom>
          <a:solidFill>
            <a:schemeClr val="accent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2B2B5B85-F098-8345-E8B8-20E64B1A3BAB}"/>
              </a:ext>
            </a:extLst>
          </p:cNvPr>
          <p:cNvSpPr/>
          <p:nvPr/>
        </p:nvSpPr>
        <p:spPr>
          <a:xfrm>
            <a:off x="7394155" y="1688960"/>
            <a:ext cx="1684421" cy="1692443"/>
          </a:xfrm>
          <a:prstGeom prst="ellipse">
            <a:avLst/>
          </a:prstGeom>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4CF532AE-84CC-BB97-29DC-7C2BCBF5B0A0}"/>
              </a:ext>
            </a:extLst>
          </p:cNvPr>
          <p:cNvSpPr/>
          <p:nvPr/>
        </p:nvSpPr>
        <p:spPr>
          <a:xfrm>
            <a:off x="3283367" y="1724057"/>
            <a:ext cx="1684421" cy="1692443"/>
          </a:xfrm>
          <a:prstGeom prst="ellipse">
            <a:avLst/>
          </a:prstGeom>
          <a:solidFill>
            <a:schemeClr val="accent1">
              <a:alpha val="5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750DA812-7356-E181-1CDB-DBB2444CC9BF}"/>
              </a:ext>
            </a:extLst>
          </p:cNvPr>
          <p:cNvSpPr/>
          <p:nvPr/>
        </p:nvSpPr>
        <p:spPr>
          <a:xfrm>
            <a:off x="1181601" y="1724058"/>
            <a:ext cx="1684421" cy="1692443"/>
          </a:xfrm>
          <a:prstGeom prst="ellipse">
            <a:avLst/>
          </a:prstGeom>
          <a:solidFill>
            <a:schemeClr val="accent1">
              <a:alpha val="14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22657FB7-6E0E-5EF2-A3CA-2428EBC70F97}"/>
              </a:ext>
            </a:extLst>
          </p:cNvPr>
          <p:cNvSpPr txBox="1"/>
          <p:nvPr/>
        </p:nvSpPr>
        <p:spPr>
          <a:xfrm>
            <a:off x="908384" y="4322589"/>
            <a:ext cx="10375232" cy="523220"/>
          </a:xfrm>
          <a:prstGeom prst="rect">
            <a:avLst/>
          </a:prstGeom>
          <a:noFill/>
        </p:spPr>
        <p:txBody>
          <a:bodyPr wrap="square" rtlCol="0">
            <a:spAutoFit/>
          </a:bodyPr>
          <a:lstStyle/>
          <a:p>
            <a:pPr algn="ctr"/>
            <a:r>
              <a:rPr lang="en-CA" sz="2800" dirty="0">
                <a:latin typeface="Times New Roman" panose="02020603050405020304" pitchFamily="18" charset="0"/>
                <a:cs typeface="Times New Roman" panose="02020603050405020304" pitchFamily="18" charset="0"/>
              </a:rPr>
              <a:t>Given an image of a ball, can you predict where it will go next?</a:t>
            </a:r>
          </a:p>
        </p:txBody>
      </p:sp>
      <p:cxnSp>
        <p:nvCxnSpPr>
          <p:cNvPr id="11" name="Straight Arrow Connector 10">
            <a:extLst>
              <a:ext uri="{FF2B5EF4-FFF2-40B4-BE49-F238E27FC236}">
                <a16:creationId xmlns:a16="http://schemas.microsoft.com/office/drawing/2014/main" id="{FA4BEFB4-4004-F381-B093-C9789762D6EB}"/>
              </a:ext>
            </a:extLst>
          </p:cNvPr>
          <p:cNvCxnSpPr>
            <a:cxnSpLocks/>
          </p:cNvCxnSpPr>
          <p:nvPr/>
        </p:nvCxnSpPr>
        <p:spPr>
          <a:xfrm>
            <a:off x="9488404" y="2641745"/>
            <a:ext cx="1351046" cy="0"/>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56B1408-8AB9-3024-6D69-4432015E8596}"/>
              </a:ext>
            </a:extLst>
          </p:cNvPr>
          <p:cNvSpPr txBox="1"/>
          <p:nvPr/>
        </p:nvSpPr>
        <p:spPr>
          <a:xfrm>
            <a:off x="4905902" y="4041270"/>
            <a:ext cx="5102963"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[Source: </a:t>
            </a:r>
            <a:r>
              <a:rPr lang="en-IN" sz="1000" dirty="0">
                <a:latin typeface="Times New Roman" panose="02020603050405020304" pitchFamily="18" charset="0"/>
                <a:cs typeface="Times New Roman" panose="02020603050405020304" pitchFamily="18" charset="0"/>
                <a:hlinkClick r:id="rId2"/>
              </a:rPr>
              <a:t>https://tinyurl.com/3pawnch9</a:t>
            </a:r>
            <a:r>
              <a:rPr lang="en-IN" sz="1000" dirty="0">
                <a:latin typeface="Times New Roman" panose="02020603050405020304" pitchFamily="18" charset="0"/>
                <a:cs typeface="Times New Roman" panose="02020603050405020304" pitchFamily="18" charset="0"/>
              </a:rPr>
              <a:t> ]</a:t>
            </a:r>
            <a:endParaRPr lang="en-CA" sz="1000" dirty="0"/>
          </a:p>
        </p:txBody>
      </p:sp>
    </p:spTree>
    <p:extLst>
      <p:ext uri="{BB962C8B-B14F-4D97-AF65-F5344CB8AC3E}">
        <p14:creationId xmlns:p14="http://schemas.microsoft.com/office/powerpoint/2010/main" val="24839807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62711-4B34-A197-4E1B-42D1200B27D8}"/>
              </a:ext>
            </a:extLst>
          </p:cNvPr>
          <p:cNvSpPr>
            <a:spLocks noGrp="1"/>
          </p:cNvSpPr>
          <p:nvPr>
            <p:ph type="title"/>
          </p:nvPr>
        </p:nvSpPr>
        <p:spPr>
          <a:xfrm>
            <a:off x="664601" y="292043"/>
            <a:ext cx="6402379" cy="787400"/>
          </a:xfrm>
        </p:spPr>
        <p:txBody>
          <a:bodyPr>
            <a:normAutofit fontScale="90000"/>
          </a:bodyPr>
          <a:lstStyle/>
          <a:p>
            <a:r>
              <a:rPr lang="en-CA" sz="2800" dirty="0">
                <a:latin typeface="Times New Roman" panose="02020603050405020304" pitchFamily="18" charset="0"/>
                <a:cs typeface="Times New Roman" panose="02020603050405020304" pitchFamily="18" charset="0"/>
              </a:rPr>
              <a:t>This is the forget gate that shuts the irrelevant memory.</a:t>
            </a:r>
          </a:p>
        </p:txBody>
      </p:sp>
      <p:sp>
        <p:nvSpPr>
          <p:cNvPr id="4" name="Slide Number Placeholder 3">
            <a:extLst>
              <a:ext uri="{FF2B5EF4-FFF2-40B4-BE49-F238E27FC236}">
                <a16:creationId xmlns:a16="http://schemas.microsoft.com/office/drawing/2014/main" id="{A169B36A-9676-85B1-5E0F-64EAB341BE96}"/>
              </a:ext>
            </a:extLst>
          </p:cNvPr>
          <p:cNvSpPr>
            <a:spLocks noGrp="1"/>
          </p:cNvSpPr>
          <p:nvPr>
            <p:ph type="sldNum" sz="quarter" idx="12"/>
          </p:nvPr>
        </p:nvSpPr>
        <p:spPr>
          <a:xfrm>
            <a:off x="0" y="6194426"/>
            <a:ext cx="2743200" cy="365125"/>
          </a:xfrm>
        </p:spPr>
        <p:txBody>
          <a:bodyPr/>
          <a:lstStyle/>
          <a:p>
            <a:fld id="{2DEBF6B5-A8B6-5742-91AE-8DC29EBB8E42}" type="slidenum">
              <a:rPr lang="en-US" smtClean="0"/>
              <a:t>40</a:t>
            </a:fld>
            <a:endParaRPr lang="en-US" dirty="0"/>
          </a:p>
        </p:txBody>
      </p:sp>
      <p:grpSp>
        <p:nvGrpSpPr>
          <p:cNvPr id="143" name="Group 142">
            <a:extLst>
              <a:ext uri="{FF2B5EF4-FFF2-40B4-BE49-F238E27FC236}">
                <a16:creationId xmlns:a16="http://schemas.microsoft.com/office/drawing/2014/main" id="{F3539620-0AA4-9BAF-F79E-E8ACF022DDA2}"/>
              </a:ext>
            </a:extLst>
          </p:cNvPr>
          <p:cNvGrpSpPr/>
          <p:nvPr/>
        </p:nvGrpSpPr>
        <p:grpSpPr>
          <a:xfrm>
            <a:off x="2024608" y="2293391"/>
            <a:ext cx="3209285" cy="1614060"/>
            <a:chOff x="5616604" y="1639542"/>
            <a:chExt cx="3209285" cy="1614060"/>
          </a:xfrm>
        </p:grpSpPr>
        <p:sp>
          <p:nvSpPr>
            <p:cNvPr id="195" name="Rectangle: Rounded Corners 194">
              <a:extLst>
                <a:ext uri="{FF2B5EF4-FFF2-40B4-BE49-F238E27FC236}">
                  <a16:creationId xmlns:a16="http://schemas.microsoft.com/office/drawing/2014/main" id="{6955637C-425F-C1DD-1E4D-BA9F5856D80B}"/>
                </a:ext>
              </a:extLst>
            </p:cNvPr>
            <p:cNvSpPr/>
            <p:nvPr/>
          </p:nvSpPr>
          <p:spPr>
            <a:xfrm>
              <a:off x="7457787" y="2202129"/>
              <a:ext cx="484473" cy="361845"/>
            </a:xfrm>
            <a:prstGeom prst="roundRect">
              <a:avLst/>
            </a:prstGeom>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a:t>
              </a:r>
            </a:p>
          </p:txBody>
        </p:sp>
        <p:sp>
          <p:nvSpPr>
            <p:cNvPr id="197" name="Teardrop 196">
              <a:extLst>
                <a:ext uri="{FF2B5EF4-FFF2-40B4-BE49-F238E27FC236}">
                  <a16:creationId xmlns:a16="http://schemas.microsoft.com/office/drawing/2014/main" id="{21AF0EF7-5211-8548-34E0-470AEB6BA240}"/>
                </a:ext>
              </a:extLst>
            </p:cNvPr>
            <p:cNvSpPr/>
            <p:nvPr/>
          </p:nvSpPr>
          <p:spPr>
            <a:xfrm>
              <a:off x="6681922" y="2200203"/>
              <a:ext cx="484473" cy="361844"/>
            </a:xfrm>
            <a:prstGeom prst="teardrop">
              <a:avLst/>
            </a:prstGeom>
            <a:solidFill>
              <a:schemeClr val="accent4"/>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lumMod val="95000"/>
                      <a:lumOff val="5000"/>
                    </a:schemeClr>
                  </a:solidFill>
                  <a:latin typeface="Cambria Math" panose="02040503050406030204" pitchFamily="18" charset="0"/>
                  <a:ea typeface="Cambria Math" panose="02040503050406030204" pitchFamily="18" charset="0"/>
                </a:rPr>
                <a:t>σ</a:t>
              </a:r>
              <a:endParaRPr lang="en-CA"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200" name="Oval 199">
                  <a:extLst>
                    <a:ext uri="{FF2B5EF4-FFF2-40B4-BE49-F238E27FC236}">
                      <a16:creationId xmlns:a16="http://schemas.microsoft.com/office/drawing/2014/main" id="{8E3C2524-43BC-DE60-4B86-95F2A337C278}"/>
                    </a:ext>
                  </a:extLst>
                </p:cNvPr>
                <p:cNvSpPr/>
                <p:nvPr/>
              </p:nvSpPr>
              <p:spPr>
                <a:xfrm>
                  <a:off x="8292148" y="2179608"/>
                  <a:ext cx="533741" cy="416038"/>
                </a:xfrm>
                <a:prstGeom prst="ellipse">
                  <a:avLst/>
                </a:prstGeom>
                <a:solidFill>
                  <a:schemeClr val="accent2"/>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rgbClr val="836967"/>
                                </a:solidFill>
                                <a:latin typeface="Cambria Math" panose="02040503050406030204" pitchFamily="18" charset="0"/>
                              </a:rPr>
                            </m:ctrlPr>
                          </m:sSubPr>
                          <m:e>
                            <m:r>
                              <a:rPr lang="en-CA" i="1" dirty="0">
                                <a:latin typeface="Cambria Math" panose="02040503050406030204" pitchFamily="18" charset="0"/>
                              </a:rPr>
                              <m:t>h</m:t>
                            </m:r>
                            <m:sSub>
                              <m:sSubPr>
                                <m:ctrlPr>
                                  <a:rPr lang="en-CA" i="1" dirty="0" smtClean="0">
                                    <a:solidFill>
                                      <a:schemeClr val="tx1">
                                        <a:lumMod val="95000"/>
                                        <a:lumOff val="5000"/>
                                      </a:schemeClr>
                                    </a:solidFill>
                                    <a:latin typeface="Cambria Math" panose="02040503050406030204" pitchFamily="18" charset="0"/>
                                  </a:rPr>
                                </m:ctrlPr>
                              </m:sSubPr>
                              <m:e>
                                <m:r>
                                  <a:rPr lang="en-CA" i="1" dirty="0">
                                    <a:solidFill>
                                      <a:schemeClr val="tx1">
                                        <a:lumMod val="95000"/>
                                        <a:lumOff val="5000"/>
                                      </a:schemeClr>
                                    </a:solidFill>
                                    <a:latin typeface="Cambria Math" panose="02040503050406030204" pitchFamily="18" charset="0"/>
                                  </a:rPr>
                                  <m:t>h</m:t>
                                </m:r>
                              </m:e>
                              <m:sub>
                                <m:r>
                                  <a:rPr lang="en-CA" i="1" dirty="0">
                                    <a:solidFill>
                                      <a:schemeClr val="tx1">
                                        <a:lumMod val="95000"/>
                                        <a:lumOff val="5000"/>
                                      </a:schemeClr>
                                    </a:solidFill>
                                    <a:latin typeface="Cambria Math" panose="02040503050406030204" pitchFamily="18" charset="0"/>
                                  </a:rPr>
                                  <m:t>𝑡</m:t>
                                </m:r>
                                <m:r>
                                  <a:rPr lang="en-CA" i="1" dirty="0">
                                    <a:solidFill>
                                      <a:schemeClr val="tx1">
                                        <a:lumMod val="95000"/>
                                        <a:lumOff val="5000"/>
                                      </a:schemeClr>
                                    </a:solidFill>
                                    <a:latin typeface="Cambria Math" panose="02040503050406030204" pitchFamily="18" charset="0"/>
                                  </a:rPr>
                                  <m:t>−1</m:t>
                                </m:r>
                              </m:sub>
                            </m:sSub>
                            <m:r>
                              <m:rPr>
                                <m:nor/>
                              </m:rPr>
                              <a:rPr lang="en-CA" dirty="0">
                                <a:solidFill>
                                  <a:schemeClr val="tx1">
                                    <a:lumMod val="95000"/>
                                    <a:lumOff val="5000"/>
                                  </a:schemeClr>
                                </a:solidFill>
                              </a:rPr>
                              <m:t> </m:t>
                            </m:r>
                          </m:e>
                          <m:sub>
                            <m:r>
                              <a:rPr lang="en-CA" i="1" dirty="0">
                                <a:latin typeface="Cambria Math" panose="02040503050406030204" pitchFamily="18" charset="0"/>
                              </a:rPr>
                              <m:t>𝑡</m:t>
                            </m:r>
                          </m:sub>
                        </m:sSub>
                      </m:oMath>
                    </m:oMathPara>
                  </a14:m>
                  <a:endParaRPr lang="en-CA" dirty="0"/>
                </a:p>
              </p:txBody>
            </p:sp>
          </mc:Choice>
          <mc:Fallback xmlns="">
            <p:sp>
              <p:nvSpPr>
                <p:cNvPr id="200" name="Oval 199">
                  <a:extLst>
                    <a:ext uri="{FF2B5EF4-FFF2-40B4-BE49-F238E27FC236}">
                      <a16:creationId xmlns:a16="http://schemas.microsoft.com/office/drawing/2014/main" id="{8E3C2524-43BC-DE60-4B86-95F2A337C278}"/>
                    </a:ext>
                  </a:extLst>
                </p:cNvPr>
                <p:cNvSpPr>
                  <a:spLocks noRot="1" noChangeAspect="1" noMove="1" noResize="1" noEditPoints="1" noAdjustHandles="1" noChangeArrowheads="1" noChangeShapeType="1" noTextEdit="1"/>
                </p:cNvSpPr>
                <p:nvPr/>
              </p:nvSpPr>
              <p:spPr>
                <a:xfrm>
                  <a:off x="8292148" y="2179608"/>
                  <a:ext cx="533741" cy="416038"/>
                </a:xfrm>
                <a:prstGeom prst="ellipse">
                  <a:avLst/>
                </a:prstGeom>
                <a:blipFill>
                  <a:blip r:embed="rId3"/>
                  <a:stretch>
                    <a:fillRect l="-29474" r="-14737"/>
                  </a:stretch>
                </a:blipFill>
              </p:spPr>
              <p:txBody>
                <a:bodyPr/>
                <a:lstStyle/>
                <a:p>
                  <a:r>
                    <a:rPr lang="en-CA">
                      <a:noFill/>
                    </a:rPr>
                    <a:t> </a:t>
                  </a:r>
                </a:p>
              </p:txBody>
            </p:sp>
          </mc:Fallback>
        </mc:AlternateContent>
        <p:sp>
          <p:nvSpPr>
            <p:cNvPr id="203" name="Oval 202">
              <a:extLst>
                <a:ext uri="{FF2B5EF4-FFF2-40B4-BE49-F238E27FC236}">
                  <a16:creationId xmlns:a16="http://schemas.microsoft.com/office/drawing/2014/main" id="{E1FC6AB1-3E1C-D0A1-F470-CFDE75280ACB}"/>
                </a:ext>
              </a:extLst>
            </p:cNvPr>
            <p:cNvSpPr/>
            <p:nvPr/>
          </p:nvSpPr>
          <p:spPr>
            <a:xfrm>
              <a:off x="8277176" y="2719674"/>
              <a:ext cx="361299" cy="274173"/>
            </a:xfrm>
            <a:prstGeom prst="ellipse">
              <a:avLst/>
            </a:prstGeom>
            <a:solidFill>
              <a:srgbClr val="7030A0"/>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atin typeface="Times New Roman" panose="02020603050405020304" pitchFamily="18" charset="0"/>
                  <a:cs typeface="Times New Roman" panose="02020603050405020304" pitchFamily="18" charset="0"/>
                </a:rPr>
                <a:t>0</a:t>
              </a:r>
            </a:p>
          </p:txBody>
        </p:sp>
        <mc:AlternateContent xmlns:mc="http://schemas.openxmlformats.org/markup-compatibility/2006" xmlns:a14="http://schemas.microsoft.com/office/drawing/2010/main">
          <mc:Choice Requires="a14">
            <p:sp>
              <p:nvSpPr>
                <p:cNvPr id="205" name="Oval 204">
                  <a:extLst>
                    <a:ext uri="{FF2B5EF4-FFF2-40B4-BE49-F238E27FC236}">
                      <a16:creationId xmlns:a16="http://schemas.microsoft.com/office/drawing/2014/main" id="{3C72D122-7D07-A241-0A20-A07A949011B7}"/>
                    </a:ext>
                  </a:extLst>
                </p:cNvPr>
                <p:cNvSpPr/>
                <p:nvPr/>
              </p:nvSpPr>
              <p:spPr>
                <a:xfrm>
                  <a:off x="8239731" y="1639542"/>
                  <a:ext cx="533741" cy="416038"/>
                </a:xfrm>
                <a:prstGeom prst="ellipse">
                  <a:avLst/>
                </a:prstGeom>
                <a:solidFill>
                  <a:schemeClr val="tx1"/>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rgbClr val="836967"/>
                                </a:solidFill>
                                <a:latin typeface="Cambria Math" panose="02040503050406030204" pitchFamily="18" charset="0"/>
                              </a:rPr>
                            </m:ctrlPr>
                          </m:sSubPr>
                          <m:e>
                            <m:r>
                              <a:rPr lang="en-CA" i="1" dirty="0">
                                <a:latin typeface="Cambria Math" panose="02040503050406030204" pitchFamily="18" charset="0"/>
                              </a:rPr>
                              <m:t>𝑥</m:t>
                            </m:r>
                          </m:e>
                          <m:sub>
                            <m:r>
                              <a:rPr lang="en-CA" i="1" dirty="0">
                                <a:latin typeface="Cambria Math" panose="02040503050406030204" pitchFamily="18" charset="0"/>
                              </a:rPr>
                              <m:t>𝑡</m:t>
                            </m:r>
                          </m:sub>
                        </m:sSub>
                      </m:oMath>
                    </m:oMathPara>
                  </a14:m>
                  <a:endParaRPr lang="en-CA" dirty="0">
                    <a:latin typeface="Times New Roman" panose="02020603050405020304" pitchFamily="18" charset="0"/>
                    <a:cs typeface="Times New Roman" panose="02020603050405020304" pitchFamily="18" charset="0"/>
                  </a:endParaRPr>
                </a:p>
              </p:txBody>
            </p:sp>
          </mc:Choice>
          <mc:Fallback xmlns="">
            <p:sp>
              <p:nvSpPr>
                <p:cNvPr id="205" name="Oval 204">
                  <a:extLst>
                    <a:ext uri="{FF2B5EF4-FFF2-40B4-BE49-F238E27FC236}">
                      <a16:creationId xmlns:a16="http://schemas.microsoft.com/office/drawing/2014/main" id="{3C72D122-7D07-A241-0A20-A07A949011B7}"/>
                    </a:ext>
                  </a:extLst>
                </p:cNvPr>
                <p:cNvSpPr>
                  <a:spLocks noRot="1" noChangeAspect="1" noMove="1" noResize="1" noEditPoints="1" noAdjustHandles="1" noChangeArrowheads="1" noChangeShapeType="1" noTextEdit="1"/>
                </p:cNvSpPr>
                <p:nvPr/>
              </p:nvSpPr>
              <p:spPr>
                <a:xfrm>
                  <a:off x="8239731" y="1639542"/>
                  <a:ext cx="533741" cy="416038"/>
                </a:xfrm>
                <a:prstGeom prst="ellipse">
                  <a:avLst/>
                </a:prstGeom>
                <a:blipFill>
                  <a:blip r:embed="rId4"/>
                  <a:stretch>
                    <a:fillRect/>
                  </a:stretch>
                </a:blipFill>
              </p:spPr>
              <p:txBody>
                <a:bodyPr/>
                <a:lstStyle/>
                <a:p>
                  <a:r>
                    <a:rPr lang="en-CA">
                      <a:noFill/>
                    </a:rPr>
                    <a:t> </a:t>
                  </a:r>
                </a:p>
              </p:txBody>
            </p:sp>
          </mc:Fallback>
        </mc:AlternateContent>
        <p:cxnSp>
          <p:nvCxnSpPr>
            <p:cNvPr id="208" name="Connector: Elbow 207">
              <a:extLst>
                <a:ext uri="{FF2B5EF4-FFF2-40B4-BE49-F238E27FC236}">
                  <a16:creationId xmlns:a16="http://schemas.microsoft.com/office/drawing/2014/main" id="{77F12959-DAAC-3F85-A8EE-1C4075FA657A}"/>
                </a:ext>
              </a:extLst>
            </p:cNvPr>
            <p:cNvCxnSpPr>
              <a:cxnSpLocks/>
              <a:stCxn id="160" idx="6"/>
              <a:endCxn id="195" idx="2"/>
            </p:cNvCxnSpPr>
            <p:nvPr/>
          </p:nvCxnSpPr>
          <p:spPr>
            <a:xfrm flipV="1">
              <a:off x="7013286" y="2563974"/>
              <a:ext cx="686738" cy="481609"/>
            </a:xfrm>
            <a:prstGeom prst="bentConnector2">
              <a:avLst/>
            </a:prstGeom>
            <a:ln w="53975">
              <a:solidFill>
                <a:schemeClr val="accent1">
                  <a:lumMod val="60000"/>
                  <a:lumOff val="40000"/>
                </a:schemeClr>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4EEED616-0A85-A795-2CBD-C4C7BF26CD64}"/>
                </a:ext>
              </a:extLst>
            </p:cNvPr>
            <p:cNvCxnSpPr>
              <a:cxnSpLocks/>
              <a:stCxn id="195" idx="1"/>
              <a:endCxn id="197" idx="0"/>
            </p:cNvCxnSpPr>
            <p:nvPr/>
          </p:nvCxnSpPr>
          <p:spPr>
            <a:xfrm flipH="1" flipV="1">
              <a:off x="7166395" y="2381126"/>
              <a:ext cx="291393" cy="1926"/>
            </a:xfrm>
            <a:prstGeom prst="straightConnector1">
              <a:avLst/>
            </a:prstGeom>
            <a:ln w="53975">
              <a:solidFill>
                <a:schemeClr val="tx1"/>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15" name="Connector: Elbow 214">
              <a:extLst>
                <a:ext uri="{FF2B5EF4-FFF2-40B4-BE49-F238E27FC236}">
                  <a16:creationId xmlns:a16="http://schemas.microsoft.com/office/drawing/2014/main" id="{F94B6E24-4CCA-2F0E-BCCA-F72EC2103DF7}"/>
                </a:ext>
              </a:extLst>
            </p:cNvPr>
            <p:cNvCxnSpPr>
              <a:cxnSpLocks/>
              <a:stCxn id="205" idx="2"/>
              <a:endCxn id="195" idx="0"/>
            </p:cNvCxnSpPr>
            <p:nvPr/>
          </p:nvCxnSpPr>
          <p:spPr>
            <a:xfrm rot="10800000" flipV="1">
              <a:off x="7700025" y="1847561"/>
              <a:ext cx="539707" cy="354568"/>
            </a:xfrm>
            <a:prstGeom prst="bentConnector2">
              <a:avLst/>
            </a:prstGeom>
            <a:ln w="53975">
              <a:solidFill>
                <a:schemeClr val="tx1"/>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196DF6C2-6BF8-5A42-F7D1-CDA68D0CFF8F}"/>
                </a:ext>
              </a:extLst>
            </p:cNvPr>
            <p:cNvCxnSpPr>
              <a:cxnSpLocks/>
              <a:stCxn id="200" idx="2"/>
              <a:endCxn id="195" idx="3"/>
            </p:cNvCxnSpPr>
            <p:nvPr/>
          </p:nvCxnSpPr>
          <p:spPr>
            <a:xfrm flipH="1" flipV="1">
              <a:off x="7942260" y="2383052"/>
              <a:ext cx="349887" cy="4575"/>
            </a:xfrm>
            <a:prstGeom prst="straightConnector1">
              <a:avLst/>
            </a:prstGeom>
            <a:ln w="53975">
              <a:solidFill>
                <a:schemeClr val="accent2"/>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22" name="Connector: Elbow 221">
              <a:extLst>
                <a:ext uri="{FF2B5EF4-FFF2-40B4-BE49-F238E27FC236}">
                  <a16:creationId xmlns:a16="http://schemas.microsoft.com/office/drawing/2014/main" id="{00B0A6FA-48BA-D2FE-6775-EB6DFC87D620}"/>
                </a:ext>
              </a:extLst>
            </p:cNvPr>
            <p:cNvCxnSpPr>
              <a:cxnSpLocks/>
              <a:stCxn id="203" idx="2"/>
            </p:cNvCxnSpPr>
            <p:nvPr/>
          </p:nvCxnSpPr>
          <p:spPr>
            <a:xfrm rot="10800000">
              <a:off x="7828890" y="2566709"/>
              <a:ext cx="448287" cy="290051"/>
            </a:xfrm>
            <a:prstGeom prst="bentConnector3">
              <a:avLst>
                <a:gd name="adj1" fmla="val 99456"/>
              </a:avLst>
            </a:prstGeom>
            <a:ln w="53975">
              <a:solidFill>
                <a:srgbClr val="7030A0"/>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0" name="Oval 159">
                  <a:extLst>
                    <a:ext uri="{FF2B5EF4-FFF2-40B4-BE49-F238E27FC236}">
                      <a16:creationId xmlns:a16="http://schemas.microsoft.com/office/drawing/2014/main" id="{AE412C72-B02D-EE51-9648-57DB160CBB9C}"/>
                    </a:ext>
                  </a:extLst>
                </p:cNvPr>
                <p:cNvSpPr/>
                <p:nvPr/>
              </p:nvSpPr>
              <p:spPr>
                <a:xfrm>
                  <a:off x="6479545" y="2837564"/>
                  <a:ext cx="533741" cy="416038"/>
                </a:xfrm>
                <a:prstGeom prst="ellipse">
                  <a:avLst/>
                </a:prstGeom>
                <a:solidFill>
                  <a:schemeClr val="accent1">
                    <a:lumMod val="60000"/>
                    <a:lumOff val="40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b="0" i="1" dirty="0" smtClean="0">
                                <a:solidFill>
                                  <a:schemeClr val="tx1">
                                    <a:lumMod val="95000"/>
                                    <a:lumOff val="5000"/>
                                  </a:schemeClr>
                                </a:solidFill>
                                <a:latin typeface="Cambria Math" panose="02040503050406030204" pitchFamily="18" charset="0"/>
                              </a:rPr>
                              <m:t>𝐶</m:t>
                            </m:r>
                          </m:e>
                          <m:sub>
                            <m:r>
                              <a:rPr lang="en-CA" i="1" dirty="0">
                                <a:solidFill>
                                  <a:schemeClr val="tx1">
                                    <a:lumMod val="95000"/>
                                    <a:lumOff val="5000"/>
                                  </a:schemeClr>
                                </a:solidFill>
                                <a:latin typeface="Cambria Math" panose="02040503050406030204" pitchFamily="18" charset="0"/>
                              </a:rPr>
                              <m:t>𝑡</m:t>
                            </m:r>
                            <m:r>
                              <a:rPr lang="en-CA" b="0" i="1" dirty="0" smtClean="0">
                                <a:solidFill>
                                  <a:schemeClr val="tx1">
                                    <a:lumMod val="95000"/>
                                    <a:lumOff val="5000"/>
                                  </a:schemeClr>
                                </a:solidFill>
                                <a:latin typeface="Cambria Math" panose="02040503050406030204" pitchFamily="18" charset="0"/>
                              </a:rPr>
                              <m:t>−1</m:t>
                            </m:r>
                          </m:sub>
                        </m:sSub>
                      </m:oMath>
                    </m:oMathPara>
                  </a14:m>
                  <a:endParaRPr lang="en-CA" dirty="0">
                    <a:solidFill>
                      <a:schemeClr val="bg1"/>
                    </a:solidFill>
                  </a:endParaRPr>
                </a:p>
              </p:txBody>
            </p:sp>
          </mc:Choice>
          <mc:Fallback xmlns="">
            <p:sp>
              <p:nvSpPr>
                <p:cNvPr id="160" name="Oval 159">
                  <a:extLst>
                    <a:ext uri="{FF2B5EF4-FFF2-40B4-BE49-F238E27FC236}">
                      <a16:creationId xmlns:a16="http://schemas.microsoft.com/office/drawing/2014/main" id="{AE412C72-B02D-EE51-9648-57DB160CBB9C}"/>
                    </a:ext>
                  </a:extLst>
                </p:cNvPr>
                <p:cNvSpPr>
                  <a:spLocks noRot="1" noChangeAspect="1" noMove="1" noResize="1" noEditPoints="1" noAdjustHandles="1" noChangeArrowheads="1" noChangeShapeType="1" noTextEdit="1"/>
                </p:cNvSpPr>
                <p:nvPr/>
              </p:nvSpPr>
              <p:spPr>
                <a:xfrm>
                  <a:off x="6479545" y="2837564"/>
                  <a:ext cx="533741" cy="416038"/>
                </a:xfrm>
                <a:prstGeom prst="ellipse">
                  <a:avLst/>
                </a:prstGeom>
                <a:blipFill>
                  <a:blip r:embed="rId5"/>
                  <a:stretch>
                    <a:fillRect l="-5263"/>
                  </a:stretch>
                </a:blipFill>
              </p:spPr>
              <p:txBody>
                <a:bodyPr/>
                <a:lstStyle/>
                <a:p>
                  <a:r>
                    <a:rPr lang="en-CA">
                      <a:noFill/>
                    </a:rPr>
                    <a:t> </a:t>
                  </a:r>
                </a:p>
              </p:txBody>
            </p:sp>
          </mc:Fallback>
        </mc:AlternateContent>
        <p:cxnSp>
          <p:nvCxnSpPr>
            <p:cNvPr id="163" name="Connector: Elbow 162">
              <a:extLst>
                <a:ext uri="{FF2B5EF4-FFF2-40B4-BE49-F238E27FC236}">
                  <a16:creationId xmlns:a16="http://schemas.microsoft.com/office/drawing/2014/main" id="{73DBED59-0B34-4CEF-4626-85B69E1EB769}"/>
                </a:ext>
              </a:extLst>
            </p:cNvPr>
            <p:cNvCxnSpPr>
              <a:cxnSpLocks/>
              <a:endCxn id="160" idx="2"/>
            </p:cNvCxnSpPr>
            <p:nvPr/>
          </p:nvCxnSpPr>
          <p:spPr>
            <a:xfrm rot="16200000" flipH="1">
              <a:off x="5953692" y="2519729"/>
              <a:ext cx="188765" cy="862942"/>
            </a:xfrm>
            <a:prstGeom prst="bentConnector2">
              <a:avLst/>
            </a:prstGeom>
            <a:ln w="53975">
              <a:solidFill>
                <a:schemeClr val="accent1">
                  <a:lumMod val="60000"/>
                  <a:lumOff val="40000"/>
                </a:schemeClr>
              </a:solidFill>
            </a:ln>
            <a:effectLst/>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46B24951-34EF-BBD8-32F1-57AF16FCCCE3}"/>
              </a:ext>
            </a:extLst>
          </p:cNvPr>
          <p:cNvGrpSpPr/>
          <p:nvPr/>
        </p:nvGrpSpPr>
        <p:grpSpPr>
          <a:xfrm>
            <a:off x="7302654" y="94304"/>
            <a:ext cx="4862235" cy="5862424"/>
            <a:chOff x="7302654" y="94304"/>
            <a:chExt cx="4862235" cy="5862424"/>
          </a:xfrm>
        </p:grpSpPr>
        <p:grpSp>
          <p:nvGrpSpPr>
            <p:cNvPr id="248" name="Group 247">
              <a:extLst>
                <a:ext uri="{FF2B5EF4-FFF2-40B4-BE49-F238E27FC236}">
                  <a16:creationId xmlns:a16="http://schemas.microsoft.com/office/drawing/2014/main" id="{99A2DC85-50EF-685E-BE3D-EDF185CE6F2C}"/>
                </a:ext>
              </a:extLst>
            </p:cNvPr>
            <p:cNvGrpSpPr/>
            <p:nvPr/>
          </p:nvGrpSpPr>
          <p:grpSpPr>
            <a:xfrm>
              <a:off x="9970379" y="94304"/>
              <a:ext cx="2194510" cy="2162983"/>
              <a:chOff x="9886359" y="1194504"/>
              <a:chExt cx="2194510" cy="2162983"/>
            </a:xfrm>
          </p:grpSpPr>
          <p:sp>
            <p:nvSpPr>
              <p:cNvPr id="274" name="TextBox 273">
                <a:extLst>
                  <a:ext uri="{FF2B5EF4-FFF2-40B4-BE49-F238E27FC236}">
                    <a16:creationId xmlns:a16="http://schemas.microsoft.com/office/drawing/2014/main" id="{D408ABF8-B9CB-83DA-7B3B-F217FE55884B}"/>
                  </a:ext>
                </a:extLst>
              </p:cNvPr>
              <p:cNvSpPr txBox="1"/>
              <p:nvPr/>
            </p:nvSpPr>
            <p:spPr>
              <a:xfrm>
                <a:off x="10504988" y="1678964"/>
                <a:ext cx="1575881" cy="646331"/>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Hyperbolic tangent</a:t>
                </a:r>
              </a:p>
            </p:txBody>
          </p:sp>
          <p:grpSp>
            <p:nvGrpSpPr>
              <p:cNvPr id="275" name="Group 274">
                <a:extLst>
                  <a:ext uri="{FF2B5EF4-FFF2-40B4-BE49-F238E27FC236}">
                    <a16:creationId xmlns:a16="http://schemas.microsoft.com/office/drawing/2014/main" id="{2B537E7F-96CE-7812-E2CC-AD19C00E8796}"/>
                  </a:ext>
                </a:extLst>
              </p:cNvPr>
              <p:cNvGrpSpPr/>
              <p:nvPr/>
            </p:nvGrpSpPr>
            <p:grpSpPr>
              <a:xfrm>
                <a:off x="9886359" y="1194504"/>
                <a:ext cx="2194509" cy="2162983"/>
                <a:chOff x="9886359" y="1194504"/>
                <a:chExt cx="2194509" cy="2162983"/>
              </a:xfrm>
            </p:grpSpPr>
            <p:grpSp>
              <p:nvGrpSpPr>
                <p:cNvPr id="276" name="Group 275">
                  <a:extLst>
                    <a:ext uri="{FF2B5EF4-FFF2-40B4-BE49-F238E27FC236}">
                      <a16:creationId xmlns:a16="http://schemas.microsoft.com/office/drawing/2014/main" id="{4E53074F-6155-53B8-9A31-C5C427BEA307}"/>
                    </a:ext>
                  </a:extLst>
                </p:cNvPr>
                <p:cNvGrpSpPr/>
                <p:nvPr/>
              </p:nvGrpSpPr>
              <p:grpSpPr>
                <a:xfrm>
                  <a:off x="9930361" y="2436372"/>
                  <a:ext cx="2150507" cy="414665"/>
                  <a:chOff x="7359038" y="792802"/>
                  <a:chExt cx="2150507" cy="414665"/>
                </a:xfrm>
              </p:grpSpPr>
              <p:sp>
                <p:nvSpPr>
                  <p:cNvPr id="281" name="Teardrop 280">
                    <a:extLst>
                      <a:ext uri="{FF2B5EF4-FFF2-40B4-BE49-F238E27FC236}">
                        <a16:creationId xmlns:a16="http://schemas.microsoft.com/office/drawing/2014/main" id="{B724B685-6BE2-D7D7-BCE2-D17ABB51B083}"/>
                      </a:ext>
                    </a:extLst>
                  </p:cNvPr>
                  <p:cNvSpPr/>
                  <p:nvPr/>
                </p:nvSpPr>
                <p:spPr>
                  <a:xfrm>
                    <a:off x="7359038" y="845623"/>
                    <a:ext cx="484473" cy="361844"/>
                  </a:xfrm>
                  <a:prstGeom prst="teardrop">
                    <a:avLst/>
                  </a:prstGeom>
                  <a:solidFill>
                    <a:schemeClr val="accent4"/>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lumMod val="95000"/>
                            <a:lumOff val="5000"/>
                          </a:schemeClr>
                        </a:solidFill>
                        <a:latin typeface="Cambria Math" panose="02040503050406030204" pitchFamily="18" charset="0"/>
                        <a:ea typeface="Cambria Math" panose="02040503050406030204" pitchFamily="18" charset="0"/>
                      </a:rPr>
                      <a:t>σ</a:t>
                    </a:r>
                    <a:endParaRPr lang="en-CA" dirty="0">
                      <a:solidFill>
                        <a:schemeClr val="tx1">
                          <a:lumMod val="95000"/>
                          <a:lumOff val="5000"/>
                        </a:schemeClr>
                      </a:solidFill>
                    </a:endParaRPr>
                  </a:p>
                </p:txBody>
              </p:sp>
              <p:sp>
                <p:nvSpPr>
                  <p:cNvPr id="282" name="TextBox 281">
                    <a:extLst>
                      <a:ext uri="{FF2B5EF4-FFF2-40B4-BE49-F238E27FC236}">
                        <a16:creationId xmlns:a16="http://schemas.microsoft.com/office/drawing/2014/main" id="{73E5B99C-3100-2ECD-7060-0042DAD4786F}"/>
                      </a:ext>
                    </a:extLst>
                  </p:cNvPr>
                  <p:cNvSpPr txBox="1"/>
                  <p:nvPr/>
                </p:nvSpPr>
                <p:spPr>
                  <a:xfrm>
                    <a:off x="7933664" y="792802"/>
                    <a:ext cx="1575881"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Sigmoid</a:t>
                    </a:r>
                  </a:p>
                </p:txBody>
              </p:sp>
            </p:grpSp>
            <p:sp>
              <p:nvSpPr>
                <p:cNvPr id="277" name="Oval 276">
                  <a:extLst>
                    <a:ext uri="{FF2B5EF4-FFF2-40B4-BE49-F238E27FC236}">
                      <a16:creationId xmlns:a16="http://schemas.microsoft.com/office/drawing/2014/main" id="{C6D6DDD4-21FD-A816-CCFA-24D2997E9414}"/>
                    </a:ext>
                  </a:extLst>
                </p:cNvPr>
                <p:cNvSpPr/>
                <p:nvPr/>
              </p:nvSpPr>
              <p:spPr>
                <a:xfrm>
                  <a:off x="9991947" y="3057192"/>
                  <a:ext cx="361299" cy="274173"/>
                </a:xfrm>
                <a:prstGeom prst="ellipse">
                  <a:avLst/>
                </a:prstGeom>
                <a:solidFill>
                  <a:srgbClr val="7030A0"/>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atin typeface="Times New Roman" panose="02020603050405020304" pitchFamily="18" charset="0"/>
                      <a:cs typeface="Times New Roman" panose="02020603050405020304" pitchFamily="18" charset="0"/>
                    </a:rPr>
                    <a:t>0</a:t>
                  </a:r>
                </a:p>
              </p:txBody>
            </p:sp>
            <p:sp>
              <p:nvSpPr>
                <p:cNvPr id="278" name="TextBox 277">
                  <a:extLst>
                    <a:ext uri="{FF2B5EF4-FFF2-40B4-BE49-F238E27FC236}">
                      <a16:creationId xmlns:a16="http://schemas.microsoft.com/office/drawing/2014/main" id="{3DDA7FA5-9F00-6E32-9910-6C9F63E55EC9}"/>
                    </a:ext>
                  </a:extLst>
                </p:cNvPr>
                <p:cNvSpPr txBox="1"/>
                <p:nvPr/>
              </p:nvSpPr>
              <p:spPr>
                <a:xfrm>
                  <a:off x="10504987" y="2988155"/>
                  <a:ext cx="590169"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Bias</a:t>
                  </a:r>
                </a:p>
              </p:txBody>
            </p:sp>
            <p:sp>
              <p:nvSpPr>
                <p:cNvPr id="279" name="Pentagon 278">
                  <a:extLst>
                    <a:ext uri="{FF2B5EF4-FFF2-40B4-BE49-F238E27FC236}">
                      <a16:creationId xmlns:a16="http://schemas.microsoft.com/office/drawing/2014/main" id="{B3957B7B-F810-AE82-1EE3-4C901A518280}"/>
                    </a:ext>
                  </a:extLst>
                </p:cNvPr>
                <p:cNvSpPr/>
                <p:nvPr/>
              </p:nvSpPr>
              <p:spPr>
                <a:xfrm>
                  <a:off x="9886359" y="1757652"/>
                  <a:ext cx="600742" cy="525386"/>
                </a:xfrm>
                <a:prstGeom prst="pentagon">
                  <a:avLst/>
                </a:prstGeom>
                <a:solidFill>
                  <a:schemeClr val="bg2">
                    <a:lumMod val="50000"/>
                  </a:schemeClr>
                </a:solidFill>
                <a:scene3d>
                  <a:camera prst="orthographicFront"/>
                  <a:lightRig rig="threePt" dir="t"/>
                </a:scene3d>
                <a:sp3d>
                  <a:bevelT prst="convex"/>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latin typeface="Times New Roman" panose="02020603050405020304" pitchFamily="18" charset="0"/>
                      <a:cs typeface="Times New Roman" panose="02020603050405020304" pitchFamily="18" charset="0"/>
                    </a:rPr>
                    <a:t>tanh</a:t>
                  </a:r>
                </a:p>
              </p:txBody>
            </p:sp>
            <p:sp>
              <p:nvSpPr>
                <p:cNvPr id="280" name="TextBox 279">
                  <a:extLst>
                    <a:ext uri="{FF2B5EF4-FFF2-40B4-BE49-F238E27FC236}">
                      <a16:creationId xmlns:a16="http://schemas.microsoft.com/office/drawing/2014/main" id="{882780E6-0E93-CF73-E824-8B1B81FEDB39}"/>
                    </a:ext>
                  </a:extLst>
                </p:cNvPr>
                <p:cNvSpPr txBox="1"/>
                <p:nvPr/>
              </p:nvSpPr>
              <p:spPr>
                <a:xfrm>
                  <a:off x="9930361" y="1194504"/>
                  <a:ext cx="1761044" cy="369332"/>
                </a:xfrm>
                <a:prstGeom prst="rect">
                  <a:avLst/>
                </a:prstGeom>
                <a:noFill/>
              </p:spPr>
              <p:txBody>
                <a:bodyPr wrap="square" rtlCol="0">
                  <a:spAutoFit/>
                </a:bodyPr>
                <a:lstStyle/>
                <a:p>
                  <a:r>
                    <a:rPr lang="en-CA" b="1" dirty="0">
                      <a:latin typeface="Times New Roman" panose="02020603050405020304" pitchFamily="18" charset="0"/>
                      <a:cs typeface="Times New Roman" panose="02020603050405020304" pitchFamily="18" charset="0"/>
                    </a:rPr>
                    <a:t>Non-linearities:</a:t>
                  </a:r>
                </a:p>
              </p:txBody>
            </p:sp>
          </p:grpSp>
        </p:grpSp>
        <p:grpSp>
          <p:nvGrpSpPr>
            <p:cNvPr id="249" name="Group 248">
              <a:extLst>
                <a:ext uri="{FF2B5EF4-FFF2-40B4-BE49-F238E27FC236}">
                  <a16:creationId xmlns:a16="http://schemas.microsoft.com/office/drawing/2014/main" id="{B4236B4C-B272-6338-05FA-4E66BDA87C0C}"/>
                </a:ext>
              </a:extLst>
            </p:cNvPr>
            <p:cNvGrpSpPr/>
            <p:nvPr/>
          </p:nvGrpSpPr>
          <p:grpSpPr>
            <a:xfrm>
              <a:off x="7302654" y="137731"/>
              <a:ext cx="4749728" cy="5818997"/>
              <a:chOff x="7302654" y="137731"/>
              <a:chExt cx="4749728" cy="5818997"/>
            </a:xfrm>
          </p:grpSpPr>
          <p:grpSp>
            <p:nvGrpSpPr>
              <p:cNvPr id="250" name="Group 249">
                <a:extLst>
                  <a:ext uri="{FF2B5EF4-FFF2-40B4-BE49-F238E27FC236}">
                    <a16:creationId xmlns:a16="http://schemas.microsoft.com/office/drawing/2014/main" id="{8137B8FA-6748-09B6-3358-CA3B15404168}"/>
                  </a:ext>
                </a:extLst>
              </p:cNvPr>
              <p:cNvGrpSpPr/>
              <p:nvPr/>
            </p:nvGrpSpPr>
            <p:grpSpPr>
              <a:xfrm>
                <a:off x="7302654" y="2612608"/>
                <a:ext cx="2428065" cy="1782575"/>
                <a:chOff x="7440710" y="2559322"/>
                <a:chExt cx="2428065" cy="1782575"/>
              </a:xfrm>
            </p:grpSpPr>
            <p:sp>
              <p:nvSpPr>
                <p:cNvPr id="268" name="TextBox 267">
                  <a:extLst>
                    <a:ext uri="{FF2B5EF4-FFF2-40B4-BE49-F238E27FC236}">
                      <a16:creationId xmlns:a16="http://schemas.microsoft.com/office/drawing/2014/main" id="{C32CD1C9-9FFE-BB34-668C-5347DD3000F0}"/>
                    </a:ext>
                  </a:extLst>
                </p:cNvPr>
                <p:cNvSpPr txBox="1"/>
                <p:nvPr/>
              </p:nvSpPr>
              <p:spPr>
                <a:xfrm>
                  <a:off x="8099557" y="2924261"/>
                  <a:ext cx="1769218" cy="646331"/>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Output of current block</a:t>
                  </a:r>
                </a:p>
              </p:txBody>
            </p:sp>
            <p:grpSp>
              <p:nvGrpSpPr>
                <p:cNvPr id="269" name="Group 268">
                  <a:extLst>
                    <a:ext uri="{FF2B5EF4-FFF2-40B4-BE49-F238E27FC236}">
                      <a16:creationId xmlns:a16="http://schemas.microsoft.com/office/drawing/2014/main" id="{77F88B96-F7A4-AB6F-3CFC-3F836D9C2548}"/>
                    </a:ext>
                  </a:extLst>
                </p:cNvPr>
                <p:cNvGrpSpPr/>
                <p:nvPr/>
              </p:nvGrpSpPr>
              <p:grpSpPr>
                <a:xfrm>
                  <a:off x="7440710" y="2559322"/>
                  <a:ext cx="2179251" cy="1782575"/>
                  <a:chOff x="7440710" y="2559322"/>
                  <a:chExt cx="2179251" cy="1782575"/>
                </a:xfrm>
              </p:grpSpPr>
              <p:sp>
                <p:nvSpPr>
                  <p:cNvPr id="270" name="TextBox 269">
                    <a:extLst>
                      <a:ext uri="{FF2B5EF4-FFF2-40B4-BE49-F238E27FC236}">
                        <a16:creationId xmlns:a16="http://schemas.microsoft.com/office/drawing/2014/main" id="{07597EC2-C6F0-ECF5-E9DB-5CDB15936A82}"/>
                      </a:ext>
                    </a:extLst>
                  </p:cNvPr>
                  <p:cNvSpPr txBox="1"/>
                  <p:nvPr/>
                </p:nvSpPr>
                <p:spPr>
                  <a:xfrm>
                    <a:off x="8104883" y="3695566"/>
                    <a:ext cx="1515078" cy="646331"/>
                  </a:xfrm>
                  <a:prstGeom prst="rect">
                    <a:avLst/>
                  </a:prstGeom>
                  <a:noFill/>
                  <a:ln>
                    <a:noFill/>
                  </a:ln>
                </p:spPr>
                <p:txBody>
                  <a:bodyPr wrap="square" rtlCol="0">
                    <a:spAutoFit/>
                  </a:bodyPr>
                  <a:lstStyle/>
                  <a:p>
                    <a:r>
                      <a:rPr lang="en-CA" dirty="0">
                        <a:latin typeface="Times New Roman" panose="02020603050405020304" pitchFamily="18" charset="0"/>
                        <a:cs typeface="Times New Roman" panose="02020603050405020304" pitchFamily="18" charset="0"/>
                      </a:rPr>
                      <a:t>Memory from  current block</a:t>
                    </a:r>
                  </a:p>
                </p:txBody>
              </p:sp>
              <p:sp>
                <p:nvSpPr>
                  <p:cNvPr id="271" name="TextBox 270">
                    <a:extLst>
                      <a:ext uri="{FF2B5EF4-FFF2-40B4-BE49-F238E27FC236}">
                        <a16:creationId xmlns:a16="http://schemas.microsoft.com/office/drawing/2014/main" id="{B3177C10-5286-DFC3-51CE-12EF14641B49}"/>
                      </a:ext>
                    </a:extLst>
                  </p:cNvPr>
                  <p:cNvSpPr txBox="1"/>
                  <p:nvPr/>
                </p:nvSpPr>
                <p:spPr>
                  <a:xfrm>
                    <a:off x="7440710" y="2559322"/>
                    <a:ext cx="1483449" cy="373830"/>
                  </a:xfrm>
                  <a:prstGeom prst="rect">
                    <a:avLst/>
                  </a:prstGeom>
                  <a:noFill/>
                </p:spPr>
                <p:txBody>
                  <a:bodyPr wrap="square" rtlCol="0">
                    <a:spAutoFit/>
                  </a:bodyPr>
                  <a:lstStyle/>
                  <a:p>
                    <a:r>
                      <a:rPr lang="en-CA" b="1" dirty="0">
                        <a:latin typeface="Times New Roman" panose="02020603050405020304" pitchFamily="18" charset="0"/>
                        <a:cs typeface="Times New Roman" panose="02020603050405020304" pitchFamily="18" charset="0"/>
                      </a:rPr>
                      <a:t>Outputs:</a:t>
                    </a:r>
                  </a:p>
                </p:txBody>
              </p:sp>
              <mc:AlternateContent xmlns:mc="http://schemas.openxmlformats.org/markup-compatibility/2006" xmlns:a14="http://schemas.microsoft.com/office/drawing/2010/main">
                <mc:Choice Requires="a14">
                  <p:sp>
                    <p:nvSpPr>
                      <p:cNvPr id="272" name="Oval 271">
                        <a:extLst>
                          <a:ext uri="{FF2B5EF4-FFF2-40B4-BE49-F238E27FC236}">
                            <a16:creationId xmlns:a16="http://schemas.microsoft.com/office/drawing/2014/main" id="{00191B08-7836-39DA-6ACC-50A84AADEC68}"/>
                          </a:ext>
                        </a:extLst>
                      </p:cNvPr>
                      <p:cNvSpPr/>
                      <p:nvPr/>
                    </p:nvSpPr>
                    <p:spPr>
                      <a:xfrm>
                        <a:off x="7565816" y="3047135"/>
                        <a:ext cx="533741" cy="416038"/>
                      </a:xfrm>
                      <a:prstGeom prst="ellipse">
                        <a:avLst/>
                      </a:prstGeom>
                      <a:solidFill>
                        <a:srgbClr val="FF0000"/>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i="1" dirty="0">
                                      <a:solidFill>
                                        <a:schemeClr val="tx1">
                                          <a:lumMod val="95000"/>
                                          <a:lumOff val="5000"/>
                                        </a:schemeClr>
                                      </a:solidFill>
                                      <a:latin typeface="Cambria Math" panose="02040503050406030204" pitchFamily="18" charset="0"/>
                                    </a:rPr>
                                    <m:t>h</m:t>
                                  </m:r>
                                </m:e>
                                <m:sub>
                                  <m:r>
                                    <a:rPr lang="en-CA" i="1" dirty="0">
                                      <a:solidFill>
                                        <a:schemeClr val="tx1">
                                          <a:lumMod val="95000"/>
                                          <a:lumOff val="5000"/>
                                        </a:schemeClr>
                                      </a:solidFill>
                                      <a:latin typeface="Cambria Math" panose="02040503050406030204" pitchFamily="18" charset="0"/>
                                    </a:rPr>
                                    <m:t>𝑡</m:t>
                                  </m:r>
                                </m:sub>
                              </m:sSub>
                            </m:oMath>
                          </m:oMathPara>
                        </a14:m>
                        <a:endParaRPr lang="en-CA" dirty="0"/>
                      </a:p>
                    </p:txBody>
                  </p:sp>
                </mc:Choice>
                <mc:Fallback xmlns="">
                  <p:sp>
                    <p:nvSpPr>
                      <p:cNvPr id="272" name="Oval 271">
                        <a:extLst>
                          <a:ext uri="{FF2B5EF4-FFF2-40B4-BE49-F238E27FC236}">
                            <a16:creationId xmlns:a16="http://schemas.microsoft.com/office/drawing/2014/main" id="{00191B08-7836-39DA-6ACC-50A84AADEC68}"/>
                          </a:ext>
                        </a:extLst>
                      </p:cNvPr>
                      <p:cNvSpPr>
                        <a:spLocks noRot="1" noChangeAspect="1" noMove="1" noResize="1" noEditPoints="1" noAdjustHandles="1" noChangeArrowheads="1" noChangeShapeType="1" noTextEdit="1"/>
                      </p:cNvSpPr>
                      <p:nvPr/>
                    </p:nvSpPr>
                    <p:spPr>
                      <a:xfrm>
                        <a:off x="7565816" y="3047135"/>
                        <a:ext cx="533741" cy="416038"/>
                      </a:xfrm>
                      <a:prstGeom prst="ellipse">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3" name="Oval 272">
                        <a:extLst>
                          <a:ext uri="{FF2B5EF4-FFF2-40B4-BE49-F238E27FC236}">
                            <a16:creationId xmlns:a16="http://schemas.microsoft.com/office/drawing/2014/main" id="{20A97CE2-F204-DCEA-4F20-1731CB78CDBC}"/>
                          </a:ext>
                        </a:extLst>
                      </p:cNvPr>
                      <p:cNvSpPr/>
                      <p:nvPr/>
                    </p:nvSpPr>
                    <p:spPr>
                      <a:xfrm>
                        <a:off x="7565816" y="3778439"/>
                        <a:ext cx="533741" cy="416038"/>
                      </a:xfrm>
                      <a:prstGeom prst="ellipse">
                        <a:avLst/>
                      </a:prstGeom>
                      <a:solidFill>
                        <a:schemeClr val="accent6">
                          <a:lumMod val="75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b="0" i="1" dirty="0" smtClean="0">
                                      <a:solidFill>
                                        <a:schemeClr val="tx1">
                                          <a:lumMod val="95000"/>
                                          <a:lumOff val="5000"/>
                                        </a:schemeClr>
                                      </a:solidFill>
                                      <a:latin typeface="Cambria Math" panose="02040503050406030204" pitchFamily="18" charset="0"/>
                                    </a:rPr>
                                    <m:t>𝐶</m:t>
                                  </m:r>
                                </m:e>
                                <m:sub>
                                  <m:r>
                                    <a:rPr lang="en-CA" i="1" dirty="0">
                                      <a:solidFill>
                                        <a:schemeClr val="tx1">
                                          <a:lumMod val="95000"/>
                                          <a:lumOff val="5000"/>
                                        </a:schemeClr>
                                      </a:solidFill>
                                      <a:latin typeface="Cambria Math" panose="02040503050406030204" pitchFamily="18" charset="0"/>
                                    </a:rPr>
                                    <m:t>𝑡</m:t>
                                  </m:r>
                                </m:sub>
                              </m:sSub>
                            </m:oMath>
                          </m:oMathPara>
                        </a14:m>
                        <a:endParaRPr lang="en-CA" dirty="0">
                          <a:solidFill>
                            <a:schemeClr val="bg1"/>
                          </a:solidFill>
                        </a:endParaRPr>
                      </a:p>
                    </p:txBody>
                  </p:sp>
                </mc:Choice>
                <mc:Fallback xmlns="">
                  <p:sp>
                    <p:nvSpPr>
                      <p:cNvPr id="273" name="Oval 272">
                        <a:extLst>
                          <a:ext uri="{FF2B5EF4-FFF2-40B4-BE49-F238E27FC236}">
                            <a16:creationId xmlns:a16="http://schemas.microsoft.com/office/drawing/2014/main" id="{20A97CE2-F204-DCEA-4F20-1731CB78CDBC}"/>
                          </a:ext>
                        </a:extLst>
                      </p:cNvPr>
                      <p:cNvSpPr>
                        <a:spLocks noRot="1" noChangeAspect="1" noMove="1" noResize="1" noEditPoints="1" noAdjustHandles="1" noChangeArrowheads="1" noChangeShapeType="1" noTextEdit="1"/>
                      </p:cNvSpPr>
                      <p:nvPr/>
                    </p:nvSpPr>
                    <p:spPr>
                      <a:xfrm>
                        <a:off x="7565816" y="3778439"/>
                        <a:ext cx="533741" cy="416038"/>
                      </a:xfrm>
                      <a:prstGeom prst="ellipse">
                        <a:avLst/>
                      </a:prstGeom>
                      <a:blipFill>
                        <a:blip r:embed="rId8"/>
                        <a:stretch>
                          <a:fillRect/>
                        </a:stretch>
                      </a:blipFill>
                    </p:spPr>
                    <p:txBody>
                      <a:bodyPr/>
                      <a:lstStyle/>
                      <a:p>
                        <a:r>
                          <a:rPr lang="en-CA">
                            <a:noFill/>
                          </a:rPr>
                          <a:t> </a:t>
                        </a:r>
                      </a:p>
                    </p:txBody>
                  </p:sp>
                </mc:Fallback>
              </mc:AlternateContent>
            </p:grpSp>
          </p:grpSp>
          <p:grpSp>
            <p:nvGrpSpPr>
              <p:cNvPr id="251" name="Group 250">
                <a:extLst>
                  <a:ext uri="{FF2B5EF4-FFF2-40B4-BE49-F238E27FC236}">
                    <a16:creationId xmlns:a16="http://schemas.microsoft.com/office/drawing/2014/main" id="{D9F02A78-4C23-630C-E1BA-D27F93306224}"/>
                  </a:ext>
                </a:extLst>
              </p:cNvPr>
              <p:cNvGrpSpPr/>
              <p:nvPr/>
            </p:nvGrpSpPr>
            <p:grpSpPr>
              <a:xfrm>
                <a:off x="7393955" y="137731"/>
                <a:ext cx="2465208" cy="2348701"/>
                <a:chOff x="7403567" y="63201"/>
                <a:chExt cx="2465208" cy="2348701"/>
              </a:xfrm>
            </p:grpSpPr>
            <p:sp>
              <p:nvSpPr>
                <p:cNvPr id="258" name="TextBox 257">
                  <a:extLst>
                    <a:ext uri="{FF2B5EF4-FFF2-40B4-BE49-F238E27FC236}">
                      <a16:creationId xmlns:a16="http://schemas.microsoft.com/office/drawing/2014/main" id="{2C37BB3E-8660-D338-8CBA-EF9EE21E545E}"/>
                    </a:ext>
                  </a:extLst>
                </p:cNvPr>
                <p:cNvSpPr txBox="1"/>
                <p:nvPr/>
              </p:nvSpPr>
              <p:spPr>
                <a:xfrm>
                  <a:off x="7987679" y="1765571"/>
                  <a:ext cx="1575881" cy="646331"/>
                </a:xfrm>
                <a:prstGeom prst="rect">
                  <a:avLst/>
                </a:prstGeom>
                <a:noFill/>
                <a:ln>
                  <a:noFill/>
                </a:ln>
              </p:spPr>
              <p:txBody>
                <a:bodyPr wrap="square" rtlCol="0">
                  <a:spAutoFit/>
                </a:bodyPr>
                <a:lstStyle/>
                <a:p>
                  <a:r>
                    <a:rPr lang="en-CA" dirty="0">
                      <a:latin typeface="Times New Roman" panose="02020603050405020304" pitchFamily="18" charset="0"/>
                      <a:cs typeface="Times New Roman" panose="02020603050405020304" pitchFamily="18" charset="0"/>
                    </a:rPr>
                    <a:t>Memory from  previous block</a:t>
                  </a:r>
                </a:p>
              </p:txBody>
            </p:sp>
            <p:grpSp>
              <p:nvGrpSpPr>
                <p:cNvPr id="259" name="Group 258">
                  <a:extLst>
                    <a:ext uri="{FF2B5EF4-FFF2-40B4-BE49-F238E27FC236}">
                      <a16:creationId xmlns:a16="http://schemas.microsoft.com/office/drawing/2014/main" id="{26BC88C4-CB78-D844-7CF9-CA07862321EA}"/>
                    </a:ext>
                  </a:extLst>
                </p:cNvPr>
                <p:cNvGrpSpPr/>
                <p:nvPr/>
              </p:nvGrpSpPr>
              <p:grpSpPr>
                <a:xfrm>
                  <a:off x="7403567" y="63201"/>
                  <a:ext cx="2465208" cy="1712333"/>
                  <a:chOff x="8258841" y="2106819"/>
                  <a:chExt cx="2465208" cy="1712333"/>
                </a:xfrm>
              </p:grpSpPr>
              <p:grpSp>
                <p:nvGrpSpPr>
                  <p:cNvPr id="261" name="Group 260">
                    <a:extLst>
                      <a:ext uri="{FF2B5EF4-FFF2-40B4-BE49-F238E27FC236}">
                        <a16:creationId xmlns:a16="http://schemas.microsoft.com/office/drawing/2014/main" id="{E9BCDE95-5E4D-CFF2-5CF2-3B1FC56D16DD}"/>
                      </a:ext>
                    </a:extLst>
                  </p:cNvPr>
                  <p:cNvGrpSpPr/>
                  <p:nvPr/>
                </p:nvGrpSpPr>
                <p:grpSpPr>
                  <a:xfrm>
                    <a:off x="8258841" y="2106819"/>
                    <a:ext cx="2032819" cy="992542"/>
                    <a:chOff x="8258841" y="2106819"/>
                    <a:chExt cx="2159482" cy="980600"/>
                  </a:xfrm>
                </p:grpSpPr>
                <p:grpSp>
                  <p:nvGrpSpPr>
                    <p:cNvPr id="264" name="Group 263">
                      <a:extLst>
                        <a:ext uri="{FF2B5EF4-FFF2-40B4-BE49-F238E27FC236}">
                          <a16:creationId xmlns:a16="http://schemas.microsoft.com/office/drawing/2014/main" id="{DD3A91FE-9DC2-75CB-D48C-67E26EF93BB9}"/>
                        </a:ext>
                      </a:extLst>
                    </p:cNvPr>
                    <p:cNvGrpSpPr/>
                    <p:nvPr/>
                  </p:nvGrpSpPr>
                  <p:grpSpPr>
                    <a:xfrm>
                      <a:off x="8308701" y="2671381"/>
                      <a:ext cx="2109622" cy="416038"/>
                      <a:chOff x="7374846" y="162921"/>
                      <a:chExt cx="2109622" cy="416038"/>
                    </a:xfrm>
                  </p:grpSpPr>
                  <mc:AlternateContent xmlns:mc="http://schemas.openxmlformats.org/markup-compatibility/2006" xmlns:a14="http://schemas.microsoft.com/office/drawing/2010/main">
                    <mc:Choice Requires="a14">
                      <p:sp>
                        <p:nvSpPr>
                          <p:cNvPr id="266" name="Oval 265">
                            <a:extLst>
                              <a:ext uri="{FF2B5EF4-FFF2-40B4-BE49-F238E27FC236}">
                                <a16:creationId xmlns:a16="http://schemas.microsoft.com/office/drawing/2014/main" id="{8CFC0457-7548-CDF8-C8F0-D847F665B933}"/>
                              </a:ext>
                            </a:extLst>
                          </p:cNvPr>
                          <p:cNvSpPr/>
                          <p:nvPr/>
                        </p:nvSpPr>
                        <p:spPr>
                          <a:xfrm>
                            <a:off x="7374846" y="162921"/>
                            <a:ext cx="533741" cy="416038"/>
                          </a:xfrm>
                          <a:prstGeom prst="ellipse">
                            <a:avLst/>
                          </a:prstGeom>
                          <a:solidFill>
                            <a:schemeClr val="tx1"/>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i="1" dirty="0" smtClean="0">
                                          <a:solidFill>
                                            <a:srgbClr val="836967"/>
                                          </a:solidFill>
                                          <a:latin typeface="Cambria Math" panose="02040503050406030204" pitchFamily="18" charset="0"/>
                                        </a:rPr>
                                      </m:ctrlPr>
                                    </m:sSubPr>
                                    <m:e>
                                      <m:r>
                                        <a:rPr lang="en-CA" i="1" dirty="0">
                                          <a:latin typeface="Cambria Math" panose="02040503050406030204" pitchFamily="18" charset="0"/>
                                        </a:rPr>
                                        <m:t>𝑥</m:t>
                                      </m:r>
                                    </m:e>
                                    <m:sub>
                                      <m:r>
                                        <a:rPr lang="en-CA" i="1" dirty="0">
                                          <a:latin typeface="Cambria Math" panose="02040503050406030204" pitchFamily="18" charset="0"/>
                                        </a:rPr>
                                        <m:t>𝑡</m:t>
                                      </m:r>
                                    </m:sub>
                                  </m:sSub>
                                </m:oMath>
                              </m:oMathPara>
                            </a14:m>
                            <a:endParaRPr lang="en-CA" dirty="0">
                              <a:latin typeface="Times New Roman" panose="02020603050405020304" pitchFamily="18" charset="0"/>
                              <a:cs typeface="Times New Roman" panose="02020603050405020304" pitchFamily="18" charset="0"/>
                            </a:endParaRPr>
                          </a:p>
                        </p:txBody>
                      </p:sp>
                    </mc:Choice>
                    <mc:Fallback xmlns="">
                      <p:sp>
                        <p:nvSpPr>
                          <p:cNvPr id="266" name="Oval 265">
                            <a:extLst>
                              <a:ext uri="{FF2B5EF4-FFF2-40B4-BE49-F238E27FC236}">
                                <a16:creationId xmlns:a16="http://schemas.microsoft.com/office/drawing/2014/main" id="{8CFC0457-7548-CDF8-C8F0-D847F665B933}"/>
                              </a:ext>
                            </a:extLst>
                          </p:cNvPr>
                          <p:cNvSpPr>
                            <a:spLocks noRot="1" noChangeAspect="1" noMove="1" noResize="1" noEditPoints="1" noAdjustHandles="1" noChangeArrowheads="1" noChangeShapeType="1" noTextEdit="1"/>
                          </p:cNvSpPr>
                          <p:nvPr/>
                        </p:nvSpPr>
                        <p:spPr>
                          <a:xfrm>
                            <a:off x="7374846" y="162921"/>
                            <a:ext cx="533741" cy="416038"/>
                          </a:xfrm>
                          <a:prstGeom prst="ellipse">
                            <a:avLst/>
                          </a:prstGeom>
                          <a:blipFill>
                            <a:blip r:embed="rId9"/>
                            <a:stretch>
                              <a:fillRect/>
                            </a:stretch>
                          </a:blipFill>
                        </p:spPr>
                        <p:txBody>
                          <a:bodyPr/>
                          <a:lstStyle/>
                          <a:p>
                            <a:r>
                              <a:rPr lang="en-CA">
                                <a:noFill/>
                              </a:rPr>
                              <a:t> </a:t>
                            </a:r>
                          </a:p>
                        </p:txBody>
                      </p:sp>
                    </mc:Fallback>
                  </mc:AlternateContent>
                  <p:sp>
                    <p:nvSpPr>
                      <p:cNvPr id="267" name="TextBox 266">
                        <a:extLst>
                          <a:ext uri="{FF2B5EF4-FFF2-40B4-BE49-F238E27FC236}">
                            <a16:creationId xmlns:a16="http://schemas.microsoft.com/office/drawing/2014/main" id="{8FC4FFF9-5DC7-5B43-A490-42A8A7CE8CE6}"/>
                          </a:ext>
                        </a:extLst>
                      </p:cNvPr>
                      <p:cNvSpPr txBox="1"/>
                      <p:nvPr/>
                    </p:nvSpPr>
                    <p:spPr>
                      <a:xfrm>
                        <a:off x="7908587" y="162921"/>
                        <a:ext cx="1575881"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Input Vector</a:t>
                        </a:r>
                      </a:p>
                    </p:txBody>
                  </p:sp>
                </p:grpSp>
                <p:sp>
                  <p:nvSpPr>
                    <p:cNvPr id="265" name="TextBox 264">
                      <a:extLst>
                        <a:ext uri="{FF2B5EF4-FFF2-40B4-BE49-F238E27FC236}">
                          <a16:creationId xmlns:a16="http://schemas.microsoft.com/office/drawing/2014/main" id="{A75A6447-C5C9-1F0B-0DCD-F721ED858953}"/>
                        </a:ext>
                      </a:extLst>
                    </p:cNvPr>
                    <p:cNvSpPr txBox="1"/>
                    <p:nvPr/>
                  </p:nvSpPr>
                  <p:spPr>
                    <a:xfrm>
                      <a:off x="8258841" y="2106819"/>
                      <a:ext cx="1575881" cy="369332"/>
                    </a:xfrm>
                    <a:prstGeom prst="rect">
                      <a:avLst/>
                    </a:prstGeom>
                    <a:noFill/>
                  </p:spPr>
                  <p:txBody>
                    <a:bodyPr wrap="square" rtlCol="0">
                      <a:spAutoFit/>
                    </a:bodyPr>
                    <a:lstStyle/>
                    <a:p>
                      <a:r>
                        <a:rPr lang="en-CA" b="1" dirty="0">
                          <a:latin typeface="Times New Roman" panose="02020603050405020304" pitchFamily="18" charset="0"/>
                          <a:cs typeface="Times New Roman" panose="02020603050405020304" pitchFamily="18" charset="0"/>
                        </a:rPr>
                        <a:t>Inputs:</a:t>
                      </a:r>
                    </a:p>
                  </p:txBody>
                </p:sp>
              </p:grpSp>
              <mc:AlternateContent xmlns:mc="http://schemas.openxmlformats.org/markup-compatibility/2006" xmlns:a14="http://schemas.microsoft.com/office/drawing/2010/main">
                <mc:Choice Requires="a14">
                  <p:sp>
                    <p:nvSpPr>
                      <p:cNvPr id="262" name="Oval 261">
                        <a:extLst>
                          <a:ext uri="{FF2B5EF4-FFF2-40B4-BE49-F238E27FC236}">
                            <a16:creationId xmlns:a16="http://schemas.microsoft.com/office/drawing/2014/main" id="{CF8906D6-4AC5-67DC-70D2-CEA7176EDA48}"/>
                          </a:ext>
                        </a:extLst>
                      </p:cNvPr>
                      <p:cNvSpPr/>
                      <p:nvPr/>
                    </p:nvSpPr>
                    <p:spPr>
                      <a:xfrm>
                        <a:off x="8305776" y="3249693"/>
                        <a:ext cx="533741" cy="416038"/>
                      </a:xfrm>
                      <a:prstGeom prst="ellipse">
                        <a:avLst/>
                      </a:prstGeom>
                      <a:solidFill>
                        <a:schemeClr val="accent2"/>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i="1" dirty="0">
                                      <a:solidFill>
                                        <a:schemeClr val="tx1">
                                          <a:lumMod val="95000"/>
                                          <a:lumOff val="5000"/>
                                        </a:schemeClr>
                                      </a:solidFill>
                                      <a:latin typeface="Cambria Math" panose="02040503050406030204" pitchFamily="18" charset="0"/>
                                    </a:rPr>
                                    <m:t>h</m:t>
                                  </m:r>
                                </m:e>
                                <m:sub>
                                  <m:r>
                                    <a:rPr lang="en-CA" i="1" dirty="0">
                                      <a:solidFill>
                                        <a:schemeClr val="tx1">
                                          <a:lumMod val="95000"/>
                                          <a:lumOff val="5000"/>
                                        </a:schemeClr>
                                      </a:solidFill>
                                      <a:latin typeface="Cambria Math" panose="02040503050406030204" pitchFamily="18" charset="0"/>
                                    </a:rPr>
                                    <m:t>𝑡</m:t>
                                  </m:r>
                                  <m:r>
                                    <a:rPr lang="en-CA" b="0" i="1" dirty="0" smtClean="0">
                                      <a:solidFill>
                                        <a:schemeClr val="tx1">
                                          <a:lumMod val="95000"/>
                                          <a:lumOff val="5000"/>
                                        </a:schemeClr>
                                      </a:solidFill>
                                      <a:latin typeface="Cambria Math" panose="02040503050406030204" pitchFamily="18" charset="0"/>
                                    </a:rPr>
                                    <m:t>−1</m:t>
                                  </m:r>
                                </m:sub>
                              </m:sSub>
                            </m:oMath>
                          </m:oMathPara>
                        </a14:m>
                        <a:endParaRPr lang="en-CA" dirty="0">
                          <a:solidFill>
                            <a:schemeClr val="tx1">
                              <a:lumMod val="95000"/>
                              <a:lumOff val="5000"/>
                            </a:schemeClr>
                          </a:solidFill>
                        </a:endParaRPr>
                      </a:p>
                    </p:txBody>
                  </p:sp>
                </mc:Choice>
                <mc:Fallback xmlns="">
                  <p:sp>
                    <p:nvSpPr>
                      <p:cNvPr id="262" name="Oval 261">
                        <a:extLst>
                          <a:ext uri="{FF2B5EF4-FFF2-40B4-BE49-F238E27FC236}">
                            <a16:creationId xmlns:a16="http://schemas.microsoft.com/office/drawing/2014/main" id="{CF8906D6-4AC5-67DC-70D2-CEA7176EDA48}"/>
                          </a:ext>
                        </a:extLst>
                      </p:cNvPr>
                      <p:cNvSpPr>
                        <a:spLocks noRot="1" noChangeAspect="1" noMove="1" noResize="1" noEditPoints="1" noAdjustHandles="1" noChangeArrowheads="1" noChangeShapeType="1" noTextEdit="1"/>
                      </p:cNvSpPr>
                      <p:nvPr/>
                    </p:nvSpPr>
                    <p:spPr>
                      <a:xfrm>
                        <a:off x="8305776" y="3249693"/>
                        <a:ext cx="533741" cy="416038"/>
                      </a:xfrm>
                      <a:prstGeom prst="ellipse">
                        <a:avLst/>
                      </a:prstGeom>
                      <a:blipFill>
                        <a:blip r:embed="rId10"/>
                        <a:stretch>
                          <a:fillRect l="-6316"/>
                        </a:stretch>
                      </a:blipFill>
                    </p:spPr>
                    <p:txBody>
                      <a:bodyPr/>
                      <a:lstStyle/>
                      <a:p>
                        <a:r>
                          <a:rPr lang="en-CA">
                            <a:noFill/>
                          </a:rPr>
                          <a:t> </a:t>
                        </a:r>
                      </a:p>
                    </p:txBody>
                  </p:sp>
                </mc:Fallback>
              </mc:AlternateContent>
              <p:sp>
                <p:nvSpPr>
                  <p:cNvPr id="263" name="TextBox 262">
                    <a:extLst>
                      <a:ext uri="{FF2B5EF4-FFF2-40B4-BE49-F238E27FC236}">
                        <a16:creationId xmlns:a16="http://schemas.microsoft.com/office/drawing/2014/main" id="{5CD21C82-D73D-2038-6B03-74B82196AD55}"/>
                      </a:ext>
                    </a:extLst>
                  </p:cNvPr>
                  <p:cNvSpPr txBox="1"/>
                  <p:nvPr/>
                </p:nvSpPr>
                <p:spPr>
                  <a:xfrm>
                    <a:off x="8839517" y="3172821"/>
                    <a:ext cx="1884532" cy="646331"/>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Output of previous block</a:t>
                    </a:r>
                  </a:p>
                </p:txBody>
              </p:sp>
            </p:grpSp>
            <mc:AlternateContent xmlns:mc="http://schemas.openxmlformats.org/markup-compatibility/2006" xmlns:a14="http://schemas.microsoft.com/office/drawing/2010/main">
              <mc:Choice Requires="a14">
                <p:sp>
                  <p:nvSpPr>
                    <p:cNvPr id="260" name="Oval 259">
                      <a:extLst>
                        <a:ext uri="{FF2B5EF4-FFF2-40B4-BE49-F238E27FC236}">
                          <a16:creationId xmlns:a16="http://schemas.microsoft.com/office/drawing/2014/main" id="{DBFADF0A-402D-B348-4844-62FD415C8249}"/>
                        </a:ext>
                      </a:extLst>
                    </p:cNvPr>
                    <p:cNvSpPr/>
                    <p:nvPr/>
                  </p:nvSpPr>
                  <p:spPr>
                    <a:xfrm>
                      <a:off x="7445959" y="1775362"/>
                      <a:ext cx="533741" cy="416038"/>
                    </a:xfrm>
                    <a:prstGeom prst="ellipse">
                      <a:avLst/>
                    </a:prstGeom>
                    <a:solidFill>
                      <a:schemeClr val="accent1">
                        <a:lumMod val="60000"/>
                        <a:lumOff val="40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b="0" i="1" dirty="0" smtClean="0">
                                    <a:solidFill>
                                      <a:schemeClr val="tx1">
                                        <a:lumMod val="95000"/>
                                        <a:lumOff val="5000"/>
                                      </a:schemeClr>
                                    </a:solidFill>
                                    <a:latin typeface="Cambria Math" panose="02040503050406030204" pitchFamily="18" charset="0"/>
                                  </a:rPr>
                                  <m:t>𝐶</m:t>
                                </m:r>
                              </m:e>
                              <m:sub>
                                <m:r>
                                  <a:rPr lang="en-CA" i="1" dirty="0">
                                    <a:solidFill>
                                      <a:schemeClr val="tx1">
                                        <a:lumMod val="95000"/>
                                        <a:lumOff val="5000"/>
                                      </a:schemeClr>
                                    </a:solidFill>
                                    <a:latin typeface="Cambria Math" panose="02040503050406030204" pitchFamily="18" charset="0"/>
                                  </a:rPr>
                                  <m:t>𝑡</m:t>
                                </m:r>
                                <m:r>
                                  <a:rPr lang="en-CA" b="0" i="1" dirty="0" smtClean="0">
                                    <a:solidFill>
                                      <a:schemeClr val="tx1">
                                        <a:lumMod val="95000"/>
                                        <a:lumOff val="5000"/>
                                      </a:schemeClr>
                                    </a:solidFill>
                                    <a:latin typeface="Cambria Math" panose="02040503050406030204" pitchFamily="18" charset="0"/>
                                  </a:rPr>
                                  <m:t>−1</m:t>
                                </m:r>
                              </m:sub>
                            </m:sSub>
                          </m:oMath>
                        </m:oMathPara>
                      </a14:m>
                      <a:endParaRPr lang="en-CA" dirty="0">
                        <a:solidFill>
                          <a:schemeClr val="bg1"/>
                        </a:solidFill>
                      </a:endParaRPr>
                    </a:p>
                  </p:txBody>
                </p:sp>
              </mc:Choice>
              <mc:Fallback xmlns="">
                <p:sp>
                  <p:nvSpPr>
                    <p:cNvPr id="260" name="Oval 259">
                      <a:extLst>
                        <a:ext uri="{FF2B5EF4-FFF2-40B4-BE49-F238E27FC236}">
                          <a16:creationId xmlns:a16="http://schemas.microsoft.com/office/drawing/2014/main" id="{DBFADF0A-402D-B348-4844-62FD415C8249}"/>
                        </a:ext>
                      </a:extLst>
                    </p:cNvPr>
                    <p:cNvSpPr>
                      <a:spLocks noRot="1" noChangeAspect="1" noMove="1" noResize="1" noEditPoints="1" noAdjustHandles="1" noChangeArrowheads="1" noChangeShapeType="1" noTextEdit="1"/>
                    </p:cNvSpPr>
                    <p:nvPr/>
                  </p:nvSpPr>
                  <p:spPr>
                    <a:xfrm>
                      <a:off x="7445959" y="1775362"/>
                      <a:ext cx="533741" cy="416038"/>
                    </a:xfrm>
                    <a:prstGeom prst="ellipse">
                      <a:avLst/>
                    </a:prstGeom>
                    <a:blipFill>
                      <a:blip r:embed="rId11"/>
                      <a:stretch>
                        <a:fillRect l="-5263"/>
                      </a:stretch>
                    </a:blipFill>
                  </p:spPr>
                  <p:txBody>
                    <a:bodyPr/>
                    <a:lstStyle/>
                    <a:p>
                      <a:r>
                        <a:rPr lang="en-CA">
                          <a:noFill/>
                        </a:rPr>
                        <a:t> </a:t>
                      </a:r>
                    </a:p>
                  </p:txBody>
                </p:sp>
              </mc:Fallback>
            </mc:AlternateContent>
          </p:grpSp>
          <p:grpSp>
            <p:nvGrpSpPr>
              <p:cNvPr id="252" name="Group 251">
                <a:extLst>
                  <a:ext uri="{FF2B5EF4-FFF2-40B4-BE49-F238E27FC236}">
                    <a16:creationId xmlns:a16="http://schemas.microsoft.com/office/drawing/2014/main" id="{1B3D4276-2297-64CA-F756-B6C245917C30}"/>
                  </a:ext>
                </a:extLst>
              </p:cNvPr>
              <p:cNvGrpSpPr/>
              <p:nvPr/>
            </p:nvGrpSpPr>
            <p:grpSpPr>
              <a:xfrm>
                <a:off x="7409055" y="4573030"/>
                <a:ext cx="4643327" cy="1383698"/>
                <a:chOff x="7393954" y="4563029"/>
                <a:chExt cx="4643327" cy="1383698"/>
              </a:xfrm>
            </p:grpSpPr>
            <p:sp>
              <p:nvSpPr>
                <p:cNvPr id="253" name="TextBox 252">
                  <a:extLst>
                    <a:ext uri="{FF2B5EF4-FFF2-40B4-BE49-F238E27FC236}">
                      <a16:creationId xmlns:a16="http://schemas.microsoft.com/office/drawing/2014/main" id="{9AA011E8-FD7D-C068-7A1A-EC6CF9859108}"/>
                    </a:ext>
                  </a:extLst>
                </p:cNvPr>
                <p:cNvSpPr txBox="1"/>
                <p:nvPr/>
              </p:nvSpPr>
              <p:spPr>
                <a:xfrm>
                  <a:off x="7393954" y="4563029"/>
                  <a:ext cx="2450107" cy="369332"/>
                </a:xfrm>
                <a:prstGeom prst="rect">
                  <a:avLst/>
                </a:prstGeom>
                <a:noFill/>
              </p:spPr>
              <p:txBody>
                <a:bodyPr wrap="square" rtlCol="0">
                  <a:spAutoFit/>
                </a:bodyPr>
                <a:lstStyle/>
                <a:p>
                  <a:r>
                    <a:rPr lang="en-CA" b="1" dirty="0">
                      <a:latin typeface="Times New Roman" panose="02020603050405020304" pitchFamily="18" charset="0"/>
                      <a:cs typeface="Times New Roman" panose="02020603050405020304" pitchFamily="18" charset="0"/>
                    </a:rPr>
                    <a:t>Vector operations:</a:t>
                  </a:r>
                </a:p>
              </p:txBody>
            </p:sp>
            <p:sp>
              <p:nvSpPr>
                <p:cNvPr id="254" name="Rectangle: Rounded Corners 253">
                  <a:extLst>
                    <a:ext uri="{FF2B5EF4-FFF2-40B4-BE49-F238E27FC236}">
                      <a16:creationId xmlns:a16="http://schemas.microsoft.com/office/drawing/2014/main" id="{1E50225D-C1E7-3583-0B70-DDEBB94C9268}"/>
                    </a:ext>
                  </a:extLst>
                </p:cNvPr>
                <p:cNvSpPr/>
                <p:nvPr/>
              </p:nvSpPr>
              <p:spPr>
                <a:xfrm>
                  <a:off x="7436347" y="5100207"/>
                  <a:ext cx="484473" cy="361845"/>
                </a:xfrm>
                <a:prstGeom prst="roundRect">
                  <a:avLst/>
                </a:prstGeom>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a:t>
                  </a:r>
                </a:p>
              </p:txBody>
            </p:sp>
            <p:sp>
              <p:nvSpPr>
                <p:cNvPr id="255" name="TextBox 254">
                  <a:extLst>
                    <a:ext uri="{FF2B5EF4-FFF2-40B4-BE49-F238E27FC236}">
                      <a16:creationId xmlns:a16="http://schemas.microsoft.com/office/drawing/2014/main" id="{E66040FB-23B5-D7E9-9EC3-A2524400132A}"/>
                    </a:ext>
                  </a:extLst>
                </p:cNvPr>
                <p:cNvSpPr txBox="1"/>
                <p:nvPr/>
              </p:nvSpPr>
              <p:spPr>
                <a:xfrm>
                  <a:off x="7943325" y="5066446"/>
                  <a:ext cx="4093956"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Element-wise summation/Concatenation</a:t>
                  </a:r>
                </a:p>
              </p:txBody>
            </p:sp>
            <p:sp>
              <p:nvSpPr>
                <p:cNvPr id="256" name="Oval 255">
                  <a:extLst>
                    <a:ext uri="{FF2B5EF4-FFF2-40B4-BE49-F238E27FC236}">
                      <a16:creationId xmlns:a16="http://schemas.microsoft.com/office/drawing/2014/main" id="{A2CF55F0-E9E4-46CB-A9C1-D7412AA3E88A}"/>
                    </a:ext>
                  </a:extLst>
                </p:cNvPr>
                <p:cNvSpPr/>
                <p:nvPr/>
              </p:nvSpPr>
              <p:spPr>
                <a:xfrm>
                  <a:off x="7497933" y="5647857"/>
                  <a:ext cx="361299" cy="274173"/>
                </a:xfrm>
                <a:prstGeom prst="ellipse">
                  <a:avLst/>
                </a:prstGeom>
                <a:solidFill>
                  <a:schemeClr val="accent1">
                    <a:lumMod val="60000"/>
                    <a:lumOff val="40000"/>
                  </a:scheme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lumMod val="95000"/>
                          <a:lumOff val="5000"/>
                        </a:schemeClr>
                      </a:solidFill>
                      <a:latin typeface="Cambria Math" panose="02040503050406030204" pitchFamily="18" charset="0"/>
                      <a:ea typeface="Cambria Math" panose="02040503050406030204" pitchFamily="18" charset="0"/>
                      <a:cs typeface="Times New Roman" panose="02020603050405020304" pitchFamily="18" charset="0"/>
                    </a:rPr>
                    <a:t>×</a:t>
                  </a:r>
                  <a:endParaRPr lang="en-CA"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57" name="TextBox 256">
                  <a:extLst>
                    <a:ext uri="{FF2B5EF4-FFF2-40B4-BE49-F238E27FC236}">
                      <a16:creationId xmlns:a16="http://schemas.microsoft.com/office/drawing/2014/main" id="{177D42B1-A510-BFCE-A748-59EBBF092F32}"/>
                    </a:ext>
                  </a:extLst>
                </p:cNvPr>
                <p:cNvSpPr txBox="1"/>
                <p:nvPr/>
              </p:nvSpPr>
              <p:spPr>
                <a:xfrm>
                  <a:off x="7920820" y="5577395"/>
                  <a:ext cx="4093956"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Element-wise multiplication</a:t>
                  </a:r>
                </a:p>
              </p:txBody>
            </p:sp>
          </p:grpSp>
        </p:grpSp>
      </p:grpSp>
      <p:sp>
        <p:nvSpPr>
          <p:cNvPr id="56" name="TextBox 55">
            <a:extLst>
              <a:ext uri="{FF2B5EF4-FFF2-40B4-BE49-F238E27FC236}">
                <a16:creationId xmlns:a16="http://schemas.microsoft.com/office/drawing/2014/main" id="{9AE1A0AC-677E-474D-8D78-F5C146180339}"/>
              </a:ext>
            </a:extLst>
          </p:cNvPr>
          <p:cNvSpPr txBox="1"/>
          <p:nvPr/>
        </p:nvSpPr>
        <p:spPr>
          <a:xfrm>
            <a:off x="1431625" y="4055351"/>
            <a:ext cx="4285548" cy="215444"/>
          </a:xfrm>
          <a:prstGeom prst="rect">
            <a:avLst/>
          </a:prstGeom>
          <a:noFill/>
        </p:spPr>
        <p:txBody>
          <a:bodyPr wrap="square">
            <a:spAutoFit/>
          </a:bodyPr>
          <a:lstStyle/>
          <a:p>
            <a:pPr algn="ctr"/>
            <a:r>
              <a:rPr lang="en-US" sz="800" dirty="0">
                <a:latin typeface="Times New Roman" panose="02020603050405020304" pitchFamily="18" charset="0"/>
                <a:cs typeface="Times New Roman" panose="02020603050405020304" pitchFamily="18" charset="0"/>
              </a:rPr>
              <a:t>[Source: </a:t>
            </a:r>
            <a:r>
              <a:rPr lang="en-US" sz="800" dirty="0">
                <a:latin typeface="Times New Roman" panose="02020603050405020304" pitchFamily="18" charset="0"/>
                <a:cs typeface="Times New Roman" panose="02020603050405020304" pitchFamily="18" charset="0"/>
                <a:hlinkClick r:id="rId12"/>
              </a:rPr>
              <a:t>https://tinyurl.com/mrycxxp5</a:t>
            </a:r>
            <a:r>
              <a:rPr lang="en-US" sz="800" dirty="0">
                <a:latin typeface="Times New Roman" panose="02020603050405020304" pitchFamily="18" charset="0"/>
                <a:cs typeface="Times New Roman" panose="02020603050405020304" pitchFamily="18" charset="0"/>
              </a:rPr>
              <a:t> ] </a:t>
            </a:r>
          </a:p>
        </p:txBody>
      </p:sp>
    </p:spTree>
    <p:extLst>
      <p:ext uri="{BB962C8B-B14F-4D97-AF65-F5344CB8AC3E}">
        <p14:creationId xmlns:p14="http://schemas.microsoft.com/office/powerpoint/2010/main" val="295594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3032-9835-D0E2-F806-7B965FEFD753}"/>
              </a:ext>
            </a:extLst>
          </p:cNvPr>
          <p:cNvSpPr>
            <a:spLocks noGrp="1"/>
          </p:cNvSpPr>
          <p:nvPr>
            <p:ph type="title"/>
          </p:nvPr>
        </p:nvSpPr>
        <p:spPr>
          <a:xfrm>
            <a:off x="832185" y="45834"/>
            <a:ext cx="10515600" cy="749801"/>
          </a:xfrm>
        </p:spPr>
        <p:txBody>
          <a:bodyPr>
            <a:normAutofit/>
          </a:bodyPr>
          <a:lstStyle/>
          <a:p>
            <a:pPr algn="ctr"/>
            <a:r>
              <a:rPr lang="en-CA" sz="3600" b="1" dirty="0">
                <a:latin typeface="Times New Roman" panose="02020603050405020304" pitchFamily="18" charset="0"/>
                <a:cs typeface="Times New Roman" panose="02020603050405020304" pitchFamily="18" charset="0"/>
              </a:rPr>
              <a:t>Input Gate</a:t>
            </a:r>
          </a:p>
        </p:txBody>
      </p:sp>
      <p:sp>
        <p:nvSpPr>
          <p:cNvPr id="4" name="Slide Number Placeholder 3">
            <a:extLst>
              <a:ext uri="{FF2B5EF4-FFF2-40B4-BE49-F238E27FC236}">
                <a16:creationId xmlns:a16="http://schemas.microsoft.com/office/drawing/2014/main" id="{CE482570-7884-EC0A-E03D-07CCBCA96E1E}"/>
              </a:ext>
            </a:extLst>
          </p:cNvPr>
          <p:cNvSpPr>
            <a:spLocks noGrp="1"/>
          </p:cNvSpPr>
          <p:nvPr>
            <p:ph type="sldNum" sz="quarter" idx="12"/>
          </p:nvPr>
        </p:nvSpPr>
        <p:spPr>
          <a:xfrm>
            <a:off x="0" y="6183010"/>
            <a:ext cx="2743200" cy="365125"/>
          </a:xfrm>
        </p:spPr>
        <p:txBody>
          <a:bodyPr/>
          <a:lstStyle/>
          <a:p>
            <a:fld id="{2DEBF6B5-A8B6-5742-91AE-8DC29EBB8E42}" type="slidenum">
              <a:rPr lang="en-US" smtClean="0"/>
              <a:t>41</a:t>
            </a:fld>
            <a:endParaRPr lang="en-US" dirty="0"/>
          </a:p>
        </p:txBody>
      </p:sp>
      <p:grpSp>
        <p:nvGrpSpPr>
          <p:cNvPr id="48" name="Group 47">
            <a:extLst>
              <a:ext uri="{FF2B5EF4-FFF2-40B4-BE49-F238E27FC236}">
                <a16:creationId xmlns:a16="http://schemas.microsoft.com/office/drawing/2014/main" id="{163233FB-D87D-0F7D-50B1-AE6A5981E904}"/>
              </a:ext>
            </a:extLst>
          </p:cNvPr>
          <p:cNvGrpSpPr>
            <a:grpSpLocks noGrp="1" noUngrp="1" noRot="1" noMove="1" noResize="1"/>
          </p:cNvGrpSpPr>
          <p:nvPr/>
        </p:nvGrpSpPr>
        <p:grpSpPr>
          <a:xfrm>
            <a:off x="816143" y="795634"/>
            <a:ext cx="10553320" cy="5104502"/>
            <a:chOff x="816143" y="795634"/>
            <a:chExt cx="10553320" cy="5104502"/>
          </a:xfrm>
        </p:grpSpPr>
        <p:grpSp>
          <p:nvGrpSpPr>
            <p:cNvPr id="10" name="Group 9">
              <a:extLst>
                <a:ext uri="{FF2B5EF4-FFF2-40B4-BE49-F238E27FC236}">
                  <a16:creationId xmlns:a16="http://schemas.microsoft.com/office/drawing/2014/main" id="{677AF585-1FF3-A909-2973-AB6B073C324D}"/>
                </a:ext>
              </a:extLst>
            </p:cNvPr>
            <p:cNvGrpSpPr>
              <a:grpSpLocks noGrp="1" noUngrp="1" noRot="1" noMove="1" noResize="1"/>
            </p:cNvGrpSpPr>
            <p:nvPr/>
          </p:nvGrpSpPr>
          <p:grpSpPr>
            <a:xfrm>
              <a:off x="4505826" y="795634"/>
              <a:ext cx="3483141" cy="3222911"/>
              <a:chOff x="4395537" y="1379620"/>
              <a:chExt cx="3072064" cy="3589824"/>
            </a:xfrm>
          </p:grpSpPr>
          <p:sp>
            <p:nvSpPr>
              <p:cNvPr id="11" name="Flowchart: Process 10">
                <a:extLst>
                  <a:ext uri="{FF2B5EF4-FFF2-40B4-BE49-F238E27FC236}">
                    <a16:creationId xmlns:a16="http://schemas.microsoft.com/office/drawing/2014/main" id="{32EECA6A-7A52-1C28-8EC2-833D83FEE534}"/>
                  </a:ext>
                </a:extLst>
              </p:cNvPr>
              <p:cNvSpPr>
                <a:spLocks noGrp="1" noRot="1" noMove="1" noResize="1" noEditPoints="1" noAdjustHandles="1" noChangeArrowheads="1" noChangeShapeType="1"/>
              </p:cNvSpPr>
              <p:nvPr/>
            </p:nvSpPr>
            <p:spPr>
              <a:xfrm>
                <a:off x="4395537" y="1379620"/>
                <a:ext cx="3072064" cy="3589823"/>
              </a:xfrm>
              <a:prstGeom prst="flowChartProcess">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8CE21D23-EC50-B144-E498-50638C097894}"/>
                  </a:ext>
                </a:extLst>
              </p:cNvPr>
              <p:cNvGrpSpPr>
                <a:grpSpLocks noGrp="1" noUngrp="1" noRot="1" noMove="1" noResize="1"/>
              </p:cNvGrpSpPr>
              <p:nvPr/>
            </p:nvGrpSpPr>
            <p:grpSpPr>
              <a:xfrm>
                <a:off x="4602079" y="1460791"/>
                <a:ext cx="2739189" cy="3508653"/>
                <a:chOff x="838200" y="1483895"/>
                <a:chExt cx="2739189" cy="3508653"/>
              </a:xfrm>
            </p:grpSpPr>
            <p:sp>
              <p:nvSpPr>
                <p:cNvPr id="14" name="TextBox 13">
                  <a:extLst>
                    <a:ext uri="{FF2B5EF4-FFF2-40B4-BE49-F238E27FC236}">
                      <a16:creationId xmlns:a16="http://schemas.microsoft.com/office/drawing/2014/main" id="{2B826BB9-3FE0-CCEA-D76C-724DE72AF70E}"/>
                    </a:ext>
                  </a:extLst>
                </p:cNvPr>
                <p:cNvSpPr txBox="1">
                  <a:spLocks noGrp="1" noRot="1" noMove="1" noResize="1" noEditPoints="1" noAdjustHandles="1" noChangeArrowheads="1" noChangeShapeType="1"/>
                </p:cNvSpPr>
                <p:nvPr/>
              </p:nvSpPr>
              <p:spPr>
                <a:xfrm>
                  <a:off x="838200" y="1483895"/>
                  <a:ext cx="2739189" cy="400110"/>
                </a:xfrm>
                <a:prstGeom prst="rect">
                  <a:avLst/>
                </a:prstGeom>
                <a:noFill/>
              </p:spPr>
              <p:txBody>
                <a:bodyPr wrap="square" rtlCol="0">
                  <a:spAutoFit/>
                </a:bodyPr>
                <a:lstStyle/>
                <a:p>
                  <a:r>
                    <a:rPr lang="en-CA" sz="2000" b="1" dirty="0">
                      <a:latin typeface="Times New Roman" panose="02020603050405020304" pitchFamily="18" charset="0"/>
                      <a:cs typeface="Times New Roman" panose="02020603050405020304" pitchFamily="18" charset="0"/>
                    </a:rPr>
                    <a:t>Working</a:t>
                  </a:r>
                </a:p>
              </p:txBody>
            </p:sp>
            <p:sp>
              <p:nvSpPr>
                <p:cNvPr id="15" name="TextBox 14">
                  <a:extLst>
                    <a:ext uri="{FF2B5EF4-FFF2-40B4-BE49-F238E27FC236}">
                      <a16:creationId xmlns:a16="http://schemas.microsoft.com/office/drawing/2014/main" id="{BE2CE274-35FD-63D8-98C5-FB0AE22F8A94}"/>
                    </a:ext>
                  </a:extLst>
                </p:cNvPr>
                <p:cNvSpPr txBox="1">
                  <a:spLocks noGrp="1" noRot="1" noMove="1" noResize="1" noEditPoints="1" noAdjustHandles="1" noChangeArrowheads="1" noChangeShapeType="1"/>
                </p:cNvSpPr>
                <p:nvPr/>
              </p:nvSpPr>
              <p:spPr>
                <a:xfrm>
                  <a:off x="838200" y="2130226"/>
                  <a:ext cx="2739189"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input gate works in three steps: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A sigmoid layer filters candidate values.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A tanh layer creates candidate values.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sigmoid output is multiplied by the tanh output to get the updates.</a:t>
                  </a:r>
                  <a:endParaRPr lang="en-CA" dirty="0">
                    <a:latin typeface="Times New Roman" panose="02020603050405020304" pitchFamily="18" charset="0"/>
                    <a:cs typeface="Times New Roman" panose="02020603050405020304" pitchFamily="18" charset="0"/>
                  </a:endParaRPr>
                </a:p>
              </p:txBody>
            </p:sp>
          </p:grpSp>
          <p:cxnSp>
            <p:nvCxnSpPr>
              <p:cNvPr id="13" name="Straight Connector 12">
                <a:extLst>
                  <a:ext uri="{FF2B5EF4-FFF2-40B4-BE49-F238E27FC236}">
                    <a16:creationId xmlns:a16="http://schemas.microsoft.com/office/drawing/2014/main" id="{CDCF24E8-3805-C95D-DBAE-A53128B8E5A5}"/>
                  </a:ext>
                </a:extLst>
              </p:cNvPr>
              <p:cNvCxnSpPr>
                <a:cxnSpLocks noGrp="1" noRot="1" noMove="1" noResize="1" noEditPoints="1" noAdjustHandles="1" noChangeArrowheads="1" noChangeShapeType="1"/>
              </p:cNvCxnSpPr>
              <p:nvPr/>
            </p:nvCxnSpPr>
            <p:spPr>
              <a:xfrm>
                <a:off x="4395537" y="2058469"/>
                <a:ext cx="3072064" cy="806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03906F1C-9496-9ED7-461F-A98CE86DA460}"/>
                </a:ext>
              </a:extLst>
            </p:cNvPr>
            <p:cNvGrpSpPr>
              <a:grpSpLocks noGrp="1" noUngrp="1" noRot="1" noMove="1" noResize="1"/>
            </p:cNvGrpSpPr>
            <p:nvPr/>
          </p:nvGrpSpPr>
          <p:grpSpPr>
            <a:xfrm>
              <a:off x="8195510" y="795635"/>
              <a:ext cx="3152275" cy="2286000"/>
              <a:chOff x="4395536" y="1379621"/>
              <a:chExt cx="3152275" cy="2286000"/>
            </a:xfrm>
          </p:grpSpPr>
          <p:sp>
            <p:nvSpPr>
              <p:cNvPr id="17" name="Flowchart: Process 16">
                <a:extLst>
                  <a:ext uri="{FF2B5EF4-FFF2-40B4-BE49-F238E27FC236}">
                    <a16:creationId xmlns:a16="http://schemas.microsoft.com/office/drawing/2014/main" id="{E4632810-E26F-E2D5-8D5A-96580648D59B}"/>
                  </a:ext>
                </a:extLst>
              </p:cNvPr>
              <p:cNvSpPr>
                <a:spLocks noGrp="1" noRot="1" noMove="1" noResize="1" noEditPoints="1" noAdjustHandles="1" noChangeArrowheads="1" noChangeShapeType="1"/>
              </p:cNvSpPr>
              <p:nvPr/>
            </p:nvSpPr>
            <p:spPr>
              <a:xfrm>
                <a:off x="4395537" y="1379621"/>
                <a:ext cx="3152274" cy="2286000"/>
              </a:xfrm>
              <a:prstGeom prst="flowChartProcess">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8" name="Group 17">
                <a:extLst>
                  <a:ext uri="{FF2B5EF4-FFF2-40B4-BE49-F238E27FC236}">
                    <a16:creationId xmlns:a16="http://schemas.microsoft.com/office/drawing/2014/main" id="{A9D52769-F6F5-6941-7EC5-AB677986D534}"/>
                  </a:ext>
                </a:extLst>
              </p:cNvPr>
              <p:cNvGrpSpPr>
                <a:grpSpLocks noGrp="1" noUngrp="1" noRot="1" noMove="1" noResize="1"/>
              </p:cNvGrpSpPr>
              <p:nvPr/>
            </p:nvGrpSpPr>
            <p:grpSpPr>
              <a:xfrm>
                <a:off x="4602079" y="1460791"/>
                <a:ext cx="2739189" cy="2123659"/>
                <a:chOff x="838200" y="1483895"/>
                <a:chExt cx="2739189" cy="2123659"/>
              </a:xfrm>
            </p:grpSpPr>
            <p:sp>
              <p:nvSpPr>
                <p:cNvPr id="20" name="TextBox 19">
                  <a:extLst>
                    <a:ext uri="{FF2B5EF4-FFF2-40B4-BE49-F238E27FC236}">
                      <a16:creationId xmlns:a16="http://schemas.microsoft.com/office/drawing/2014/main" id="{2594ED5F-07A6-D869-0ED0-1CA7D7A258F2}"/>
                    </a:ext>
                  </a:extLst>
                </p:cNvPr>
                <p:cNvSpPr txBox="1">
                  <a:spLocks noGrp="1" noRot="1" noMove="1" noResize="1" noEditPoints="1" noAdjustHandles="1" noChangeArrowheads="1" noChangeShapeType="1"/>
                </p:cNvSpPr>
                <p:nvPr/>
              </p:nvSpPr>
              <p:spPr>
                <a:xfrm>
                  <a:off x="838200" y="1483895"/>
                  <a:ext cx="2739189" cy="400110"/>
                </a:xfrm>
                <a:prstGeom prst="rect">
                  <a:avLst/>
                </a:prstGeom>
                <a:noFill/>
              </p:spPr>
              <p:txBody>
                <a:bodyPr wrap="square" rtlCol="0">
                  <a:spAutoFit/>
                </a:bodyPr>
                <a:lstStyle/>
                <a:p>
                  <a:r>
                    <a:rPr lang="en-CA" sz="2000" b="1" dirty="0">
                      <a:latin typeface="Times New Roman" panose="02020603050405020304" pitchFamily="18" charset="0"/>
                      <a:cs typeface="Times New Roman" panose="02020603050405020304" pitchFamily="18" charset="0"/>
                    </a:rPr>
                    <a:t>Role</a:t>
                  </a:r>
                </a:p>
              </p:txBody>
            </p:sp>
            <p:sp>
              <p:nvSpPr>
                <p:cNvPr id="21" name="TextBox 20">
                  <a:extLst>
                    <a:ext uri="{FF2B5EF4-FFF2-40B4-BE49-F238E27FC236}">
                      <a16:creationId xmlns:a16="http://schemas.microsoft.com/office/drawing/2014/main" id="{7C412F13-3B05-D4C9-4451-EC5941CA1C95}"/>
                    </a:ext>
                  </a:extLst>
                </p:cNvPr>
                <p:cNvSpPr txBox="1">
                  <a:spLocks noGrp="1" noRot="1" noMove="1" noResize="1" noEditPoints="1" noAdjustHandles="1" noChangeArrowheads="1" noChangeShapeType="1"/>
                </p:cNvSpPr>
                <p:nvPr/>
              </p:nvSpPr>
              <p:spPr>
                <a:xfrm>
                  <a:off x="838200" y="2130226"/>
                  <a:ext cx="2739189"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input gate helps the LSTM selectively add only relevant new information to the cell state.</a:t>
                  </a:r>
                  <a:endParaRPr lang="en-CA" dirty="0">
                    <a:latin typeface="Times New Roman" panose="02020603050405020304" pitchFamily="18" charset="0"/>
                    <a:cs typeface="Times New Roman" panose="02020603050405020304" pitchFamily="18" charset="0"/>
                  </a:endParaRPr>
                </a:p>
              </p:txBody>
            </p:sp>
          </p:grpSp>
          <p:cxnSp>
            <p:nvCxnSpPr>
              <p:cNvPr id="19" name="Straight Connector 18">
                <a:extLst>
                  <a:ext uri="{FF2B5EF4-FFF2-40B4-BE49-F238E27FC236}">
                    <a16:creationId xmlns:a16="http://schemas.microsoft.com/office/drawing/2014/main" id="{890B55B9-1E1E-2FCC-8A87-3E6DC9E283C0}"/>
                  </a:ext>
                </a:extLst>
              </p:cNvPr>
              <p:cNvCxnSpPr>
                <a:cxnSpLocks noGrp="1" noRot="1" noMove="1" noResize="1" noEditPoints="1" noAdjustHandles="1" noChangeArrowheads="1" noChangeShapeType="1"/>
              </p:cNvCxnSpPr>
              <p:nvPr/>
            </p:nvCxnSpPr>
            <p:spPr>
              <a:xfrm>
                <a:off x="4395536" y="1989084"/>
                <a:ext cx="3152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6CF75C43-6557-7054-58B7-ED358BB059A6}"/>
                </a:ext>
              </a:extLst>
            </p:cNvPr>
            <p:cNvGrpSpPr>
              <a:grpSpLocks noGrp="1" noUngrp="1" noRot="1" noMove="1" noResize="1"/>
            </p:cNvGrpSpPr>
            <p:nvPr/>
          </p:nvGrpSpPr>
          <p:grpSpPr>
            <a:xfrm>
              <a:off x="816143" y="3418939"/>
              <a:ext cx="3152274" cy="2286000"/>
              <a:chOff x="4395537" y="1379621"/>
              <a:chExt cx="3152274" cy="2286000"/>
            </a:xfrm>
          </p:grpSpPr>
          <p:sp>
            <p:nvSpPr>
              <p:cNvPr id="23" name="Flowchart: Process 22">
                <a:extLst>
                  <a:ext uri="{FF2B5EF4-FFF2-40B4-BE49-F238E27FC236}">
                    <a16:creationId xmlns:a16="http://schemas.microsoft.com/office/drawing/2014/main" id="{AEF52AB3-50DC-A6F2-DB6B-720DA0A010A8}"/>
                  </a:ext>
                </a:extLst>
              </p:cNvPr>
              <p:cNvSpPr>
                <a:spLocks noGrp="1" noRot="1" noMove="1" noResize="1" noEditPoints="1" noAdjustHandles="1" noChangeArrowheads="1" noChangeShapeType="1"/>
              </p:cNvSpPr>
              <p:nvPr/>
            </p:nvSpPr>
            <p:spPr>
              <a:xfrm>
                <a:off x="4395537" y="1379621"/>
                <a:ext cx="3152274" cy="2286000"/>
              </a:xfrm>
              <a:prstGeom prst="flowChartProcess">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 name="Group 23">
                <a:extLst>
                  <a:ext uri="{FF2B5EF4-FFF2-40B4-BE49-F238E27FC236}">
                    <a16:creationId xmlns:a16="http://schemas.microsoft.com/office/drawing/2014/main" id="{855059F5-229F-D2DC-43B3-20A488953B8A}"/>
                  </a:ext>
                </a:extLst>
              </p:cNvPr>
              <p:cNvGrpSpPr>
                <a:grpSpLocks noGrp="1" noUngrp="1" noRot="1" noMove="1" noResize="1"/>
              </p:cNvGrpSpPr>
              <p:nvPr/>
            </p:nvGrpSpPr>
            <p:grpSpPr>
              <a:xfrm>
                <a:off x="4602079" y="1460791"/>
                <a:ext cx="2767261" cy="2123659"/>
                <a:chOff x="838200" y="1483895"/>
                <a:chExt cx="2767261" cy="2123659"/>
              </a:xfrm>
            </p:grpSpPr>
            <p:sp>
              <p:nvSpPr>
                <p:cNvPr id="26" name="TextBox 25">
                  <a:extLst>
                    <a:ext uri="{FF2B5EF4-FFF2-40B4-BE49-F238E27FC236}">
                      <a16:creationId xmlns:a16="http://schemas.microsoft.com/office/drawing/2014/main" id="{769FB7BD-EEA9-444C-273F-716B06A78766}"/>
                    </a:ext>
                  </a:extLst>
                </p:cNvPr>
                <p:cNvSpPr txBox="1">
                  <a:spLocks noGrp="1" noRot="1" noMove="1" noResize="1" noEditPoints="1" noAdjustHandles="1" noChangeArrowheads="1" noChangeShapeType="1"/>
                </p:cNvSpPr>
                <p:nvPr/>
              </p:nvSpPr>
              <p:spPr>
                <a:xfrm>
                  <a:off x="838200" y="1483895"/>
                  <a:ext cx="2767261" cy="400110"/>
                </a:xfrm>
                <a:prstGeom prst="rect">
                  <a:avLst/>
                </a:prstGeom>
                <a:noFill/>
              </p:spPr>
              <p:txBody>
                <a:bodyPr wrap="square" rtlCol="0">
                  <a:spAutoFit/>
                </a:bodyPr>
                <a:lstStyle/>
                <a:p>
                  <a:r>
                    <a:rPr lang="en-CA" sz="2000" b="1" dirty="0">
                      <a:latin typeface="Times New Roman" panose="02020603050405020304" pitchFamily="18" charset="0"/>
                      <a:cs typeface="Times New Roman" panose="02020603050405020304" pitchFamily="18" charset="0"/>
                    </a:rPr>
                    <a:t>Optimizes Performance</a:t>
                  </a:r>
                </a:p>
              </p:txBody>
            </p:sp>
            <p:sp>
              <p:nvSpPr>
                <p:cNvPr id="27" name="TextBox 26">
                  <a:extLst>
                    <a:ext uri="{FF2B5EF4-FFF2-40B4-BE49-F238E27FC236}">
                      <a16:creationId xmlns:a16="http://schemas.microsoft.com/office/drawing/2014/main" id="{68254F40-A36E-A7CC-55FE-9ECD7283CB76}"/>
                    </a:ext>
                  </a:extLst>
                </p:cNvPr>
                <p:cNvSpPr txBox="1">
                  <a:spLocks noGrp="1" noRot="1" noMove="1" noResize="1" noEditPoints="1" noAdjustHandles="1" noChangeArrowheads="1" noChangeShapeType="1"/>
                </p:cNvSpPr>
                <p:nvPr/>
              </p:nvSpPr>
              <p:spPr>
                <a:xfrm>
                  <a:off x="838200" y="2130226"/>
                  <a:ext cx="2739189"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By preventing redundant information, the input gate optimizes the performance of the LSTM network.</a:t>
                  </a:r>
                  <a:endParaRPr lang="en-CA" dirty="0">
                    <a:latin typeface="Times New Roman" panose="02020603050405020304" pitchFamily="18" charset="0"/>
                    <a:cs typeface="Times New Roman" panose="02020603050405020304" pitchFamily="18" charset="0"/>
                  </a:endParaRPr>
                </a:p>
              </p:txBody>
            </p:sp>
          </p:grpSp>
          <p:cxnSp>
            <p:nvCxnSpPr>
              <p:cNvPr id="25" name="Straight Connector 24">
                <a:extLst>
                  <a:ext uri="{FF2B5EF4-FFF2-40B4-BE49-F238E27FC236}">
                    <a16:creationId xmlns:a16="http://schemas.microsoft.com/office/drawing/2014/main" id="{35913BB0-1515-9B17-B7B4-F068B6CA2F8E}"/>
                  </a:ext>
                </a:extLst>
              </p:cNvPr>
              <p:cNvCxnSpPr>
                <a:cxnSpLocks noGrp="1" noRot="1" noMove="1" noResize="1" noEditPoints="1" noAdjustHandles="1" noChangeArrowheads="1" noChangeShapeType="1"/>
              </p:cNvCxnSpPr>
              <p:nvPr/>
            </p:nvCxnSpPr>
            <p:spPr>
              <a:xfrm>
                <a:off x="4395537" y="1979226"/>
                <a:ext cx="3152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BA89B996-3D4C-9614-7DA6-81321E521B59}"/>
                </a:ext>
              </a:extLst>
            </p:cNvPr>
            <p:cNvGrpSpPr>
              <a:grpSpLocks noGrp="1" noUngrp="1" noRot="1" noMove="1" noResize="1"/>
            </p:cNvGrpSpPr>
            <p:nvPr/>
          </p:nvGrpSpPr>
          <p:grpSpPr>
            <a:xfrm>
              <a:off x="4477755" y="4146440"/>
              <a:ext cx="3483141" cy="1743704"/>
              <a:chOff x="4395537" y="1379621"/>
              <a:chExt cx="3152274" cy="2286000"/>
            </a:xfrm>
          </p:grpSpPr>
          <p:sp>
            <p:nvSpPr>
              <p:cNvPr id="29" name="Flowchart: Process 28">
                <a:extLst>
                  <a:ext uri="{FF2B5EF4-FFF2-40B4-BE49-F238E27FC236}">
                    <a16:creationId xmlns:a16="http://schemas.microsoft.com/office/drawing/2014/main" id="{6FBC6E22-8717-D050-D26C-8DBE5EA93258}"/>
                  </a:ext>
                </a:extLst>
              </p:cNvPr>
              <p:cNvSpPr>
                <a:spLocks noGrp="1" noRot="1" noMove="1" noResize="1" noEditPoints="1" noAdjustHandles="1" noChangeArrowheads="1" noChangeShapeType="1"/>
              </p:cNvSpPr>
              <p:nvPr/>
            </p:nvSpPr>
            <p:spPr>
              <a:xfrm>
                <a:off x="4395537" y="1379621"/>
                <a:ext cx="3152274" cy="2286000"/>
              </a:xfrm>
              <a:prstGeom prst="flowChartProcess">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1174EF12-E696-182E-EF65-FCF0FABD23A0}"/>
                  </a:ext>
                </a:extLst>
              </p:cNvPr>
              <p:cNvGrpSpPr>
                <a:grpSpLocks noGrp="1" noUngrp="1" noRot="1" noMove="1" noResize="1"/>
              </p:cNvGrpSpPr>
              <p:nvPr/>
            </p:nvGrpSpPr>
            <p:grpSpPr>
              <a:xfrm>
                <a:off x="4602079" y="1460791"/>
                <a:ext cx="2739189" cy="1856819"/>
                <a:chOff x="838200" y="1483895"/>
                <a:chExt cx="2739189" cy="1856819"/>
              </a:xfrm>
            </p:grpSpPr>
            <p:sp>
              <p:nvSpPr>
                <p:cNvPr id="32" name="TextBox 31">
                  <a:extLst>
                    <a:ext uri="{FF2B5EF4-FFF2-40B4-BE49-F238E27FC236}">
                      <a16:creationId xmlns:a16="http://schemas.microsoft.com/office/drawing/2014/main" id="{38184CC6-05C8-CD66-A386-BA1F4B1B9413}"/>
                    </a:ext>
                  </a:extLst>
                </p:cNvPr>
                <p:cNvSpPr txBox="1">
                  <a:spLocks noGrp="1" noRot="1" noMove="1" noResize="1" noEditPoints="1" noAdjustHandles="1" noChangeArrowheads="1" noChangeShapeType="1"/>
                </p:cNvSpPr>
                <p:nvPr/>
              </p:nvSpPr>
              <p:spPr>
                <a:xfrm>
                  <a:off x="838200" y="1483895"/>
                  <a:ext cx="2739189" cy="524545"/>
                </a:xfrm>
                <a:prstGeom prst="rect">
                  <a:avLst/>
                </a:prstGeom>
                <a:noFill/>
              </p:spPr>
              <p:txBody>
                <a:bodyPr wrap="square" rtlCol="0">
                  <a:spAutoFit/>
                </a:bodyPr>
                <a:lstStyle/>
                <a:p>
                  <a:r>
                    <a:rPr lang="en-CA" sz="2000" b="1" dirty="0">
                      <a:latin typeface="Times New Roman" panose="02020603050405020304" pitchFamily="18" charset="0"/>
                      <a:cs typeface="Times New Roman" panose="02020603050405020304" pitchFamily="18" charset="0"/>
                    </a:rPr>
                    <a:t>Provides Control</a:t>
                  </a:r>
                </a:p>
              </p:txBody>
            </p:sp>
            <p:sp>
              <p:nvSpPr>
                <p:cNvPr id="33" name="TextBox 32">
                  <a:extLst>
                    <a:ext uri="{FF2B5EF4-FFF2-40B4-BE49-F238E27FC236}">
                      <a16:creationId xmlns:a16="http://schemas.microsoft.com/office/drawing/2014/main" id="{0412D873-BA79-2E3F-93A1-183003C4EA80}"/>
                    </a:ext>
                  </a:extLst>
                </p:cNvPr>
                <p:cNvSpPr txBox="1">
                  <a:spLocks noGrp="1" noRot="1" noMove="1" noResize="1" noEditPoints="1" noAdjustHandles="1" noChangeArrowheads="1" noChangeShapeType="1"/>
                </p:cNvSpPr>
                <p:nvPr/>
              </p:nvSpPr>
              <p:spPr>
                <a:xfrm>
                  <a:off x="838200" y="2130226"/>
                  <a:ext cx="2739189" cy="121048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input gate provides precise control over what enters the cell state.</a:t>
                  </a:r>
                  <a:endParaRPr lang="en-CA" dirty="0">
                    <a:latin typeface="Times New Roman" panose="02020603050405020304" pitchFamily="18" charset="0"/>
                    <a:cs typeface="Times New Roman" panose="02020603050405020304" pitchFamily="18" charset="0"/>
                  </a:endParaRPr>
                </a:p>
              </p:txBody>
            </p:sp>
          </p:grpSp>
          <p:cxnSp>
            <p:nvCxnSpPr>
              <p:cNvPr id="31" name="Straight Connector 30">
                <a:extLst>
                  <a:ext uri="{FF2B5EF4-FFF2-40B4-BE49-F238E27FC236}">
                    <a16:creationId xmlns:a16="http://schemas.microsoft.com/office/drawing/2014/main" id="{901E686C-7CCE-366A-03F1-6901D8E609FD}"/>
                  </a:ext>
                </a:extLst>
              </p:cNvPr>
              <p:cNvCxnSpPr>
                <a:cxnSpLocks noGrp="1" noRot="1" noMove="1" noResize="1" noEditPoints="1" noAdjustHandles="1" noChangeArrowheads="1" noChangeShapeType="1"/>
              </p:cNvCxnSpPr>
              <p:nvPr/>
            </p:nvCxnSpPr>
            <p:spPr>
              <a:xfrm>
                <a:off x="4395537" y="1996475"/>
                <a:ext cx="3152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A6960E0-F4CE-BDC7-2A29-612256572647}"/>
                </a:ext>
              </a:extLst>
            </p:cNvPr>
            <p:cNvGrpSpPr>
              <a:grpSpLocks noGrp="1" noUngrp="1" noRot="1" noMove="1" noResize="1"/>
            </p:cNvGrpSpPr>
            <p:nvPr/>
          </p:nvGrpSpPr>
          <p:grpSpPr>
            <a:xfrm>
              <a:off x="844215" y="795634"/>
              <a:ext cx="3152274" cy="2481828"/>
              <a:chOff x="4395537" y="1379620"/>
              <a:chExt cx="3152274" cy="2481828"/>
            </a:xfrm>
          </p:grpSpPr>
          <p:sp>
            <p:nvSpPr>
              <p:cNvPr id="35" name="Flowchart: Process 34">
                <a:extLst>
                  <a:ext uri="{FF2B5EF4-FFF2-40B4-BE49-F238E27FC236}">
                    <a16:creationId xmlns:a16="http://schemas.microsoft.com/office/drawing/2014/main" id="{14C80697-FC11-529E-A585-0922FF57E8AC}"/>
                  </a:ext>
                </a:extLst>
              </p:cNvPr>
              <p:cNvSpPr>
                <a:spLocks noGrp="1" noRot="1" noMove="1" noResize="1" noEditPoints="1" noAdjustHandles="1" noChangeArrowheads="1" noChangeShapeType="1"/>
              </p:cNvSpPr>
              <p:nvPr/>
            </p:nvSpPr>
            <p:spPr>
              <a:xfrm>
                <a:off x="4395537" y="1379620"/>
                <a:ext cx="3152274" cy="2413869"/>
              </a:xfrm>
              <a:prstGeom prst="flowChartProcess">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6" name="Group 35">
                <a:extLst>
                  <a:ext uri="{FF2B5EF4-FFF2-40B4-BE49-F238E27FC236}">
                    <a16:creationId xmlns:a16="http://schemas.microsoft.com/office/drawing/2014/main" id="{D005B6C1-C0EA-4611-2A4E-E94A8C25FC24}"/>
                  </a:ext>
                </a:extLst>
              </p:cNvPr>
              <p:cNvGrpSpPr>
                <a:grpSpLocks noGrp="1" noUngrp="1" noRot="1" noMove="1" noResize="1"/>
              </p:cNvGrpSpPr>
              <p:nvPr/>
            </p:nvGrpSpPr>
            <p:grpSpPr>
              <a:xfrm>
                <a:off x="4602079" y="1460791"/>
                <a:ext cx="2739189" cy="2400657"/>
                <a:chOff x="838200" y="1483895"/>
                <a:chExt cx="2739189" cy="2400657"/>
              </a:xfrm>
            </p:grpSpPr>
            <p:sp>
              <p:nvSpPr>
                <p:cNvPr id="38" name="TextBox 37">
                  <a:extLst>
                    <a:ext uri="{FF2B5EF4-FFF2-40B4-BE49-F238E27FC236}">
                      <a16:creationId xmlns:a16="http://schemas.microsoft.com/office/drawing/2014/main" id="{A09A95BE-F4C5-901F-3B5C-E830D9CB6060}"/>
                    </a:ext>
                  </a:extLst>
                </p:cNvPr>
                <p:cNvSpPr txBox="1">
                  <a:spLocks noGrp="1" noRot="1" noMove="1" noResize="1" noEditPoints="1" noAdjustHandles="1" noChangeArrowheads="1" noChangeShapeType="1"/>
                </p:cNvSpPr>
                <p:nvPr/>
              </p:nvSpPr>
              <p:spPr>
                <a:xfrm>
                  <a:off x="838200" y="1483895"/>
                  <a:ext cx="2739189" cy="400110"/>
                </a:xfrm>
                <a:prstGeom prst="rect">
                  <a:avLst/>
                </a:prstGeom>
                <a:noFill/>
              </p:spPr>
              <p:txBody>
                <a:bodyPr wrap="square" rtlCol="0">
                  <a:spAutoFit/>
                </a:bodyPr>
                <a:lstStyle/>
                <a:p>
                  <a:r>
                    <a:rPr lang="en-CA" sz="2000" b="1" dirty="0">
                      <a:latin typeface="Times New Roman" panose="02020603050405020304" pitchFamily="18" charset="0"/>
                      <a:cs typeface="Times New Roman" panose="02020603050405020304" pitchFamily="18" charset="0"/>
                    </a:rPr>
                    <a:t>Introduction</a:t>
                  </a:r>
                </a:p>
              </p:txBody>
            </p:sp>
            <p:sp>
              <p:nvSpPr>
                <p:cNvPr id="39" name="TextBox 38">
                  <a:extLst>
                    <a:ext uri="{FF2B5EF4-FFF2-40B4-BE49-F238E27FC236}">
                      <a16:creationId xmlns:a16="http://schemas.microsoft.com/office/drawing/2014/main" id="{D7870D62-EBD1-36B6-5460-2ABEDD707AB7}"/>
                    </a:ext>
                  </a:extLst>
                </p:cNvPr>
                <p:cNvSpPr txBox="1">
                  <a:spLocks noGrp="1" noRot="1" noMove="1" noResize="1" noEditPoints="1" noAdjustHandles="1" noChangeArrowheads="1" noChangeShapeType="1"/>
                </p:cNvSpPr>
                <p:nvPr/>
              </p:nvSpPr>
              <p:spPr>
                <a:xfrm>
                  <a:off x="838200" y="2130226"/>
                  <a:ext cx="2739189"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input gate regulates what new information to add to the cell state. It decides which values should be updated in the cell state.</a:t>
                  </a:r>
                  <a:endParaRPr lang="en-CA" dirty="0">
                    <a:latin typeface="Times New Roman" panose="02020603050405020304" pitchFamily="18" charset="0"/>
                    <a:cs typeface="Times New Roman" panose="02020603050405020304" pitchFamily="18" charset="0"/>
                  </a:endParaRPr>
                </a:p>
              </p:txBody>
            </p:sp>
          </p:grpSp>
          <p:cxnSp>
            <p:nvCxnSpPr>
              <p:cNvPr id="37" name="Straight Connector 36">
                <a:extLst>
                  <a:ext uri="{FF2B5EF4-FFF2-40B4-BE49-F238E27FC236}">
                    <a16:creationId xmlns:a16="http://schemas.microsoft.com/office/drawing/2014/main" id="{64133FF4-4BD9-C0BC-1250-3233150492DE}"/>
                  </a:ext>
                </a:extLst>
              </p:cNvPr>
              <p:cNvCxnSpPr>
                <a:cxnSpLocks noGrp="1" noRot="1" noMove="1" noResize="1" noEditPoints="1" noAdjustHandles="1" noChangeArrowheads="1" noChangeShapeType="1"/>
              </p:cNvCxnSpPr>
              <p:nvPr/>
            </p:nvCxnSpPr>
            <p:spPr>
              <a:xfrm>
                <a:off x="4395537" y="2003281"/>
                <a:ext cx="3152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F93E1E68-305F-8C37-9884-E34C4328317F}"/>
                </a:ext>
              </a:extLst>
            </p:cNvPr>
            <p:cNvGrpSpPr>
              <a:grpSpLocks noGrp="1" noUngrp="1" noRot="1" noMove="1" noResize="1"/>
            </p:cNvGrpSpPr>
            <p:nvPr/>
          </p:nvGrpSpPr>
          <p:grpSpPr>
            <a:xfrm>
              <a:off x="8217188" y="3614136"/>
              <a:ext cx="3152275" cy="2286000"/>
              <a:chOff x="4395536" y="1379621"/>
              <a:chExt cx="3152275" cy="2286000"/>
            </a:xfrm>
          </p:grpSpPr>
          <p:sp>
            <p:nvSpPr>
              <p:cNvPr id="41" name="Flowchart: Process 40">
                <a:extLst>
                  <a:ext uri="{FF2B5EF4-FFF2-40B4-BE49-F238E27FC236}">
                    <a16:creationId xmlns:a16="http://schemas.microsoft.com/office/drawing/2014/main" id="{BE0B9CD6-DFC9-2565-E73F-3119B99A2F7F}"/>
                  </a:ext>
                </a:extLst>
              </p:cNvPr>
              <p:cNvSpPr>
                <a:spLocks noGrp="1" noRot="1" noMove="1" noResize="1" noEditPoints="1" noAdjustHandles="1" noChangeArrowheads="1" noChangeShapeType="1"/>
              </p:cNvSpPr>
              <p:nvPr/>
            </p:nvSpPr>
            <p:spPr>
              <a:xfrm>
                <a:off x="4395537" y="1379621"/>
                <a:ext cx="3152274" cy="2286000"/>
              </a:xfrm>
              <a:prstGeom prst="flowChartProcess">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2" name="Group 41">
                <a:extLst>
                  <a:ext uri="{FF2B5EF4-FFF2-40B4-BE49-F238E27FC236}">
                    <a16:creationId xmlns:a16="http://schemas.microsoft.com/office/drawing/2014/main" id="{7FCBC41B-0901-345D-1B8F-B0F66DEC4608}"/>
                  </a:ext>
                </a:extLst>
              </p:cNvPr>
              <p:cNvGrpSpPr>
                <a:grpSpLocks noGrp="1" noUngrp="1" noRot="1" noMove="1" noResize="1"/>
              </p:cNvGrpSpPr>
              <p:nvPr/>
            </p:nvGrpSpPr>
            <p:grpSpPr>
              <a:xfrm>
                <a:off x="4602079" y="1460791"/>
                <a:ext cx="2739189" cy="1569661"/>
                <a:chOff x="838200" y="1483895"/>
                <a:chExt cx="2739189" cy="1569661"/>
              </a:xfrm>
            </p:grpSpPr>
            <p:sp>
              <p:nvSpPr>
                <p:cNvPr id="44" name="TextBox 43">
                  <a:extLst>
                    <a:ext uri="{FF2B5EF4-FFF2-40B4-BE49-F238E27FC236}">
                      <a16:creationId xmlns:a16="http://schemas.microsoft.com/office/drawing/2014/main" id="{0E5E9B68-7613-87C6-F5BB-B8EA1A69E125}"/>
                    </a:ext>
                  </a:extLst>
                </p:cNvPr>
                <p:cNvSpPr txBox="1">
                  <a:spLocks noGrp="1" noRot="1" noMove="1" noResize="1" noEditPoints="1" noAdjustHandles="1" noChangeArrowheads="1" noChangeShapeType="1"/>
                </p:cNvSpPr>
                <p:nvPr/>
              </p:nvSpPr>
              <p:spPr>
                <a:xfrm>
                  <a:off x="838200" y="1483895"/>
                  <a:ext cx="2739189" cy="400110"/>
                </a:xfrm>
                <a:prstGeom prst="rect">
                  <a:avLst/>
                </a:prstGeom>
                <a:noFill/>
              </p:spPr>
              <p:txBody>
                <a:bodyPr wrap="square" rtlCol="0">
                  <a:spAutoFit/>
                </a:bodyPr>
                <a:lstStyle/>
                <a:p>
                  <a:r>
                    <a:rPr lang="en-CA" sz="2000" b="1" dirty="0">
                      <a:latin typeface="Times New Roman" panose="02020603050405020304" pitchFamily="18" charset="0"/>
                      <a:cs typeface="Times New Roman" panose="02020603050405020304" pitchFamily="18" charset="0"/>
                    </a:rPr>
                    <a:t>Key Component</a:t>
                  </a:r>
                </a:p>
              </p:txBody>
            </p:sp>
            <p:sp>
              <p:nvSpPr>
                <p:cNvPr id="45" name="TextBox 44">
                  <a:extLst>
                    <a:ext uri="{FF2B5EF4-FFF2-40B4-BE49-F238E27FC236}">
                      <a16:creationId xmlns:a16="http://schemas.microsoft.com/office/drawing/2014/main" id="{617F0B75-2B55-BDF9-7AC0-906935AAA11F}"/>
                    </a:ext>
                  </a:extLst>
                </p:cNvPr>
                <p:cNvSpPr txBox="1">
                  <a:spLocks noGrp="1" noRot="1" noMove="1" noResize="1" noEditPoints="1" noAdjustHandles="1" noChangeArrowheads="1" noChangeShapeType="1"/>
                </p:cNvSpPr>
                <p:nvPr/>
              </p:nvSpPr>
              <p:spPr>
                <a:xfrm>
                  <a:off x="838200" y="2130226"/>
                  <a:ext cx="2739189"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input gate is a key component of the LSTM architecture.</a:t>
                  </a:r>
                  <a:endParaRPr lang="en-CA" dirty="0">
                    <a:latin typeface="Times New Roman" panose="02020603050405020304" pitchFamily="18" charset="0"/>
                    <a:cs typeface="Times New Roman" panose="02020603050405020304" pitchFamily="18" charset="0"/>
                  </a:endParaRPr>
                </a:p>
              </p:txBody>
            </p:sp>
          </p:grpSp>
          <p:cxnSp>
            <p:nvCxnSpPr>
              <p:cNvPr id="43" name="Straight Connector 42">
                <a:extLst>
                  <a:ext uri="{FF2B5EF4-FFF2-40B4-BE49-F238E27FC236}">
                    <a16:creationId xmlns:a16="http://schemas.microsoft.com/office/drawing/2014/main" id="{A5A3A507-85A1-24A3-3CD5-C57A23350AD2}"/>
                  </a:ext>
                </a:extLst>
              </p:cNvPr>
              <p:cNvCxnSpPr>
                <a:cxnSpLocks noGrp="1" noRot="1" noMove="1" noResize="1" noEditPoints="1" noAdjustHandles="1" noChangeArrowheads="1" noChangeShapeType="1"/>
              </p:cNvCxnSpPr>
              <p:nvPr/>
            </p:nvCxnSpPr>
            <p:spPr>
              <a:xfrm>
                <a:off x="4395536" y="1979226"/>
                <a:ext cx="3152274" cy="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3" name="TextBox 2">
            <a:extLst>
              <a:ext uri="{FF2B5EF4-FFF2-40B4-BE49-F238E27FC236}">
                <a16:creationId xmlns:a16="http://schemas.microsoft.com/office/drawing/2014/main" id="{53BA23E0-B4B8-BE45-18FF-AA11A950C853}"/>
              </a:ext>
            </a:extLst>
          </p:cNvPr>
          <p:cNvSpPr txBox="1"/>
          <p:nvPr/>
        </p:nvSpPr>
        <p:spPr>
          <a:xfrm>
            <a:off x="3560182" y="5946557"/>
            <a:ext cx="4285548" cy="215444"/>
          </a:xfrm>
          <a:prstGeom prst="rect">
            <a:avLst/>
          </a:prstGeom>
          <a:noFill/>
        </p:spPr>
        <p:txBody>
          <a:bodyPr wrap="square">
            <a:spAutoFit/>
          </a:bodyPr>
          <a:lstStyle/>
          <a:p>
            <a:pPr algn="ctr"/>
            <a:r>
              <a:rPr lang="en-US" sz="800" dirty="0">
                <a:latin typeface="Times New Roman" panose="02020603050405020304" pitchFamily="18" charset="0"/>
                <a:cs typeface="Times New Roman" panose="02020603050405020304" pitchFamily="18" charset="0"/>
              </a:rPr>
              <a:t>[Source: </a:t>
            </a:r>
            <a:r>
              <a:rPr lang="en-US" sz="800" dirty="0">
                <a:latin typeface="Times New Roman" panose="02020603050405020304" pitchFamily="18" charset="0"/>
                <a:cs typeface="Times New Roman" panose="02020603050405020304" pitchFamily="18" charset="0"/>
                <a:hlinkClick r:id="rId2"/>
              </a:rPr>
              <a:t>https://tinyurl.com/mrycxxp5</a:t>
            </a:r>
            <a:r>
              <a:rPr lang="en-US" sz="800" dirty="0">
                <a:latin typeface="Times New Roman" panose="02020603050405020304" pitchFamily="18" charset="0"/>
                <a:cs typeface="Times New Roman" panose="02020603050405020304" pitchFamily="18" charset="0"/>
              </a:rPr>
              <a:t> ] </a:t>
            </a:r>
          </a:p>
        </p:txBody>
      </p:sp>
    </p:spTree>
    <p:extLst>
      <p:ext uri="{BB962C8B-B14F-4D97-AF65-F5344CB8AC3E}">
        <p14:creationId xmlns:p14="http://schemas.microsoft.com/office/powerpoint/2010/main" val="1742941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E4642C-7842-F211-CAE2-1166D19C615B}"/>
              </a:ext>
            </a:extLst>
          </p:cNvPr>
          <p:cNvSpPr>
            <a:spLocks noGrp="1"/>
          </p:cNvSpPr>
          <p:nvPr>
            <p:ph type="sldNum" sz="quarter" idx="12"/>
          </p:nvPr>
        </p:nvSpPr>
        <p:spPr>
          <a:xfrm>
            <a:off x="0" y="6195930"/>
            <a:ext cx="2743200" cy="365125"/>
          </a:xfrm>
        </p:spPr>
        <p:txBody>
          <a:bodyPr/>
          <a:lstStyle/>
          <a:p>
            <a:fld id="{2DEBF6B5-A8B6-5742-91AE-8DC29EBB8E42}" type="slidenum">
              <a:rPr lang="en-US" smtClean="0"/>
              <a:t>42</a:t>
            </a:fld>
            <a:endParaRPr lang="en-US" dirty="0"/>
          </a:p>
        </p:txBody>
      </p:sp>
      <p:sp>
        <p:nvSpPr>
          <p:cNvPr id="7" name="TextBox 6">
            <a:extLst>
              <a:ext uri="{FF2B5EF4-FFF2-40B4-BE49-F238E27FC236}">
                <a16:creationId xmlns:a16="http://schemas.microsoft.com/office/drawing/2014/main" id="{41F5B3DD-2C5B-CC23-504A-A31D97E1E447}"/>
              </a:ext>
            </a:extLst>
          </p:cNvPr>
          <p:cNvSpPr txBox="1"/>
          <p:nvPr/>
        </p:nvSpPr>
        <p:spPr>
          <a:xfrm>
            <a:off x="570880" y="213057"/>
            <a:ext cx="5909892" cy="954107"/>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The sigmoid output is multiplied by the tanh output to get the updates</a:t>
            </a:r>
            <a:endParaRPr lang="en-CA" sz="2800"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1ABD1E6F-00B2-B84D-B308-83040328C571}"/>
              </a:ext>
            </a:extLst>
          </p:cNvPr>
          <p:cNvGrpSpPr/>
          <p:nvPr/>
        </p:nvGrpSpPr>
        <p:grpSpPr>
          <a:xfrm>
            <a:off x="2153696" y="2241644"/>
            <a:ext cx="3254725" cy="2277534"/>
            <a:chOff x="4589679" y="2437854"/>
            <a:chExt cx="3254725" cy="2277534"/>
          </a:xfrm>
        </p:grpSpPr>
        <p:cxnSp>
          <p:nvCxnSpPr>
            <p:cNvPr id="28" name="Straight Arrow Connector 27">
              <a:extLst>
                <a:ext uri="{FF2B5EF4-FFF2-40B4-BE49-F238E27FC236}">
                  <a16:creationId xmlns:a16="http://schemas.microsoft.com/office/drawing/2014/main" id="{03A0E85D-F356-D67A-30AD-0B8C4781DA34}"/>
                </a:ext>
              </a:extLst>
            </p:cNvPr>
            <p:cNvCxnSpPr>
              <a:cxnSpLocks/>
              <a:stCxn id="33" idx="0"/>
              <a:endCxn id="31" idx="2"/>
            </p:cNvCxnSpPr>
            <p:nvPr/>
          </p:nvCxnSpPr>
          <p:spPr>
            <a:xfrm flipV="1">
              <a:off x="5795632" y="3920123"/>
              <a:ext cx="2396" cy="341763"/>
            </a:xfrm>
            <a:prstGeom prst="straightConnector1">
              <a:avLst/>
            </a:prstGeom>
            <a:ln w="53975">
              <a:solidFill>
                <a:schemeClr val="tx1"/>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0B25F3E-3C3F-C29B-5771-1868784B861C}"/>
                </a:ext>
              </a:extLst>
            </p:cNvPr>
            <p:cNvCxnSpPr>
              <a:cxnSpLocks/>
              <a:stCxn id="31" idx="0"/>
              <a:endCxn id="30" idx="4"/>
            </p:cNvCxnSpPr>
            <p:nvPr/>
          </p:nvCxnSpPr>
          <p:spPr>
            <a:xfrm flipV="1">
              <a:off x="5798028" y="3306906"/>
              <a:ext cx="0" cy="251372"/>
            </a:xfrm>
            <a:prstGeom prst="straightConnector1">
              <a:avLst/>
            </a:prstGeom>
            <a:ln w="53975">
              <a:solidFill>
                <a:schemeClr val="accent6"/>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4FE80182-A8E2-4229-DBB9-ECACFAAEB765}"/>
                </a:ext>
              </a:extLst>
            </p:cNvPr>
            <p:cNvSpPr/>
            <p:nvPr/>
          </p:nvSpPr>
          <p:spPr>
            <a:xfrm>
              <a:off x="5260182" y="2437854"/>
              <a:ext cx="1075691" cy="869054"/>
            </a:xfrm>
            <a:prstGeom prst="ellipse">
              <a:avLst/>
            </a:prstGeom>
            <a:solidFill>
              <a:schemeClr val="accent1">
                <a:lumMod val="75000"/>
              </a:schemeClr>
            </a:solidFill>
            <a:scene3d>
              <a:camera prst="orthographicFront"/>
              <a:lightRig rig="threePt" dir="t"/>
            </a:scene3d>
            <a:sp3d>
              <a:bevelT prst="relaxedInse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atin typeface="Times New Roman" panose="02020603050405020304" pitchFamily="18" charset="0"/>
                  <a:cs typeface="Times New Roman" panose="02020603050405020304" pitchFamily="18" charset="0"/>
                </a:rPr>
                <a:t>Cell</a:t>
              </a:r>
            </a:p>
          </p:txBody>
        </p:sp>
        <p:sp>
          <p:nvSpPr>
            <p:cNvPr id="31" name="Rectangle: Rounded Corners 30">
              <a:extLst>
                <a:ext uri="{FF2B5EF4-FFF2-40B4-BE49-F238E27FC236}">
                  <a16:creationId xmlns:a16="http://schemas.microsoft.com/office/drawing/2014/main" id="{E1C27F65-432C-4D12-4CD6-72D126FD84E2}"/>
                </a:ext>
              </a:extLst>
            </p:cNvPr>
            <p:cNvSpPr/>
            <p:nvPr/>
          </p:nvSpPr>
          <p:spPr>
            <a:xfrm>
              <a:off x="5555791" y="3558279"/>
              <a:ext cx="484474" cy="361845"/>
            </a:xfrm>
            <a:prstGeom prst="roundRect">
              <a:avLst/>
            </a:prstGeom>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a:t>
              </a:r>
            </a:p>
          </p:txBody>
        </p:sp>
        <p:sp>
          <p:nvSpPr>
            <p:cNvPr id="33" name="Oval 32">
              <a:extLst>
                <a:ext uri="{FF2B5EF4-FFF2-40B4-BE49-F238E27FC236}">
                  <a16:creationId xmlns:a16="http://schemas.microsoft.com/office/drawing/2014/main" id="{E5BA35C9-E99E-8E73-17C6-850D3221BE00}"/>
                </a:ext>
              </a:extLst>
            </p:cNvPr>
            <p:cNvSpPr/>
            <p:nvPr/>
          </p:nvSpPr>
          <p:spPr>
            <a:xfrm>
              <a:off x="5614983" y="4261887"/>
              <a:ext cx="361299" cy="274173"/>
            </a:xfrm>
            <a:prstGeom prst="ellipse">
              <a:avLst/>
            </a:prstGeom>
            <a:solidFill>
              <a:schemeClr val="accent1">
                <a:lumMod val="60000"/>
                <a:lumOff val="40000"/>
              </a:scheme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lumMod val="95000"/>
                      <a:lumOff val="5000"/>
                    </a:schemeClr>
                  </a:solidFill>
                  <a:latin typeface="Cambria Math" panose="02040503050406030204" pitchFamily="18" charset="0"/>
                  <a:ea typeface="Cambria Math" panose="02040503050406030204" pitchFamily="18" charset="0"/>
                  <a:cs typeface="Times New Roman" panose="02020603050405020304" pitchFamily="18" charset="0"/>
                </a:rPr>
                <a:t>×</a:t>
              </a:r>
              <a:endParaRPr lang="en-CA" dirty="0">
                <a:solidFill>
                  <a:schemeClr val="tx1">
                    <a:lumMod val="95000"/>
                    <a:lumOff val="5000"/>
                  </a:schemeClr>
                </a:solidFill>
                <a:latin typeface="Times New Roman" panose="02020603050405020304" pitchFamily="18" charset="0"/>
                <a:cs typeface="Times New Roman" panose="02020603050405020304" pitchFamily="18" charset="0"/>
              </a:endParaRPr>
            </a:p>
          </p:txBody>
        </p:sp>
        <p:cxnSp>
          <p:nvCxnSpPr>
            <p:cNvPr id="36" name="Straight Arrow Connector 35">
              <a:extLst>
                <a:ext uri="{FF2B5EF4-FFF2-40B4-BE49-F238E27FC236}">
                  <a16:creationId xmlns:a16="http://schemas.microsoft.com/office/drawing/2014/main" id="{7BD648D3-0030-2F53-0515-9CBC56AB05E1}"/>
                </a:ext>
              </a:extLst>
            </p:cNvPr>
            <p:cNvCxnSpPr>
              <a:cxnSpLocks/>
              <a:stCxn id="37" idx="1"/>
              <a:endCxn id="33" idx="6"/>
            </p:cNvCxnSpPr>
            <p:nvPr/>
          </p:nvCxnSpPr>
          <p:spPr>
            <a:xfrm flipH="1">
              <a:off x="5976282" y="4390680"/>
              <a:ext cx="1267381" cy="8293"/>
            </a:xfrm>
            <a:prstGeom prst="straightConnector1">
              <a:avLst/>
            </a:prstGeom>
            <a:ln w="53975">
              <a:solidFill>
                <a:schemeClr val="tx1"/>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37" name="Pentagon 36">
              <a:extLst>
                <a:ext uri="{FF2B5EF4-FFF2-40B4-BE49-F238E27FC236}">
                  <a16:creationId xmlns:a16="http://schemas.microsoft.com/office/drawing/2014/main" id="{FDC2E0CB-C9B4-5567-2049-F59992A2A5CB}"/>
                </a:ext>
              </a:extLst>
            </p:cNvPr>
            <p:cNvSpPr/>
            <p:nvPr/>
          </p:nvSpPr>
          <p:spPr>
            <a:xfrm>
              <a:off x="7243662" y="4190002"/>
              <a:ext cx="600742" cy="525386"/>
            </a:xfrm>
            <a:prstGeom prst="pentagon">
              <a:avLst/>
            </a:prstGeom>
            <a:solidFill>
              <a:schemeClr val="bg2">
                <a:lumMod val="50000"/>
              </a:schemeClr>
            </a:solidFill>
            <a:scene3d>
              <a:camera prst="orthographicFront"/>
              <a:lightRig rig="threePt" dir="t"/>
            </a:scene3d>
            <a:sp3d>
              <a:bevelT prst="convex"/>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latin typeface="Times New Roman" panose="02020603050405020304" pitchFamily="18" charset="0"/>
                  <a:cs typeface="Times New Roman" panose="02020603050405020304" pitchFamily="18" charset="0"/>
                </a:rPr>
                <a:t>tanh</a:t>
              </a:r>
            </a:p>
          </p:txBody>
        </p:sp>
        <p:sp>
          <p:nvSpPr>
            <p:cNvPr id="47" name="Teardrop 46">
              <a:extLst>
                <a:ext uri="{FF2B5EF4-FFF2-40B4-BE49-F238E27FC236}">
                  <a16:creationId xmlns:a16="http://schemas.microsoft.com/office/drawing/2014/main" id="{1823D00B-430B-E3B7-63A6-A9F0F0628E21}"/>
                </a:ext>
              </a:extLst>
            </p:cNvPr>
            <p:cNvSpPr/>
            <p:nvPr/>
          </p:nvSpPr>
          <p:spPr>
            <a:xfrm>
              <a:off x="4589679" y="3353408"/>
              <a:ext cx="484474" cy="361844"/>
            </a:xfrm>
            <a:prstGeom prst="teardrop">
              <a:avLst/>
            </a:prstGeom>
            <a:solidFill>
              <a:schemeClr val="accent4"/>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lumMod val="95000"/>
                      <a:lumOff val="5000"/>
                    </a:schemeClr>
                  </a:solidFill>
                  <a:latin typeface="Cambria Math" panose="02040503050406030204" pitchFamily="18" charset="0"/>
                  <a:ea typeface="Cambria Math" panose="02040503050406030204" pitchFamily="18" charset="0"/>
                </a:rPr>
                <a:t>σ</a:t>
              </a:r>
              <a:endParaRPr lang="en-CA" dirty="0">
                <a:solidFill>
                  <a:schemeClr val="tx1">
                    <a:lumMod val="95000"/>
                    <a:lumOff val="5000"/>
                  </a:schemeClr>
                </a:solidFill>
              </a:endParaRPr>
            </a:p>
          </p:txBody>
        </p:sp>
        <p:cxnSp>
          <p:nvCxnSpPr>
            <p:cNvPr id="67" name="Connector: Elbow 66">
              <a:extLst>
                <a:ext uri="{FF2B5EF4-FFF2-40B4-BE49-F238E27FC236}">
                  <a16:creationId xmlns:a16="http://schemas.microsoft.com/office/drawing/2014/main" id="{36363046-8CD2-FA6E-1E55-BAFEBCCEEDD2}"/>
                </a:ext>
              </a:extLst>
            </p:cNvPr>
            <p:cNvCxnSpPr>
              <a:cxnSpLocks/>
              <a:stCxn id="47" idx="2"/>
              <a:endCxn id="33" idx="2"/>
            </p:cNvCxnSpPr>
            <p:nvPr/>
          </p:nvCxnSpPr>
          <p:spPr>
            <a:xfrm rot="16200000" flipH="1">
              <a:off x="4881589" y="3665581"/>
              <a:ext cx="683723" cy="783067"/>
            </a:xfrm>
            <a:prstGeom prst="bentConnector2">
              <a:avLst/>
            </a:prstGeom>
            <a:ln w="53975">
              <a:solidFill>
                <a:schemeClr val="tx1"/>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41F15ADD-A07F-9854-E4D9-E18365C068CC}"/>
              </a:ext>
            </a:extLst>
          </p:cNvPr>
          <p:cNvGrpSpPr/>
          <p:nvPr/>
        </p:nvGrpSpPr>
        <p:grpSpPr>
          <a:xfrm>
            <a:off x="7302654" y="94304"/>
            <a:ext cx="4862235" cy="5862424"/>
            <a:chOff x="7302654" y="94304"/>
            <a:chExt cx="4862235" cy="5862424"/>
          </a:xfrm>
        </p:grpSpPr>
        <p:grpSp>
          <p:nvGrpSpPr>
            <p:cNvPr id="17" name="Group 16">
              <a:extLst>
                <a:ext uri="{FF2B5EF4-FFF2-40B4-BE49-F238E27FC236}">
                  <a16:creationId xmlns:a16="http://schemas.microsoft.com/office/drawing/2014/main" id="{95D9BB3C-FBE2-3706-96E4-229CA934B83B}"/>
                </a:ext>
              </a:extLst>
            </p:cNvPr>
            <p:cNvGrpSpPr/>
            <p:nvPr/>
          </p:nvGrpSpPr>
          <p:grpSpPr>
            <a:xfrm>
              <a:off x="9970379" y="94304"/>
              <a:ext cx="2194510" cy="2162983"/>
              <a:chOff x="9886359" y="1194504"/>
              <a:chExt cx="2194510" cy="2162983"/>
            </a:xfrm>
          </p:grpSpPr>
          <p:sp>
            <p:nvSpPr>
              <p:cNvPr id="100" name="TextBox 99">
                <a:extLst>
                  <a:ext uri="{FF2B5EF4-FFF2-40B4-BE49-F238E27FC236}">
                    <a16:creationId xmlns:a16="http://schemas.microsoft.com/office/drawing/2014/main" id="{6CABB4DA-BEDD-DD19-CA3A-5FF49C5F2919}"/>
                  </a:ext>
                </a:extLst>
              </p:cNvPr>
              <p:cNvSpPr txBox="1"/>
              <p:nvPr/>
            </p:nvSpPr>
            <p:spPr>
              <a:xfrm>
                <a:off x="10504988" y="1678964"/>
                <a:ext cx="1575881" cy="646331"/>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Hyperbolic tangent</a:t>
                </a:r>
              </a:p>
            </p:txBody>
          </p:sp>
          <p:grpSp>
            <p:nvGrpSpPr>
              <p:cNvPr id="101" name="Group 100">
                <a:extLst>
                  <a:ext uri="{FF2B5EF4-FFF2-40B4-BE49-F238E27FC236}">
                    <a16:creationId xmlns:a16="http://schemas.microsoft.com/office/drawing/2014/main" id="{9467F4D0-346B-5CF9-FF53-F270A83FA2FA}"/>
                  </a:ext>
                </a:extLst>
              </p:cNvPr>
              <p:cNvGrpSpPr/>
              <p:nvPr/>
            </p:nvGrpSpPr>
            <p:grpSpPr>
              <a:xfrm>
                <a:off x="9886359" y="1194504"/>
                <a:ext cx="2194509" cy="2162983"/>
                <a:chOff x="9886359" y="1194504"/>
                <a:chExt cx="2194509" cy="2162983"/>
              </a:xfrm>
            </p:grpSpPr>
            <p:grpSp>
              <p:nvGrpSpPr>
                <p:cNvPr id="102" name="Group 101">
                  <a:extLst>
                    <a:ext uri="{FF2B5EF4-FFF2-40B4-BE49-F238E27FC236}">
                      <a16:creationId xmlns:a16="http://schemas.microsoft.com/office/drawing/2014/main" id="{123AA051-B356-4BDD-9215-F7FCD7226F4E}"/>
                    </a:ext>
                  </a:extLst>
                </p:cNvPr>
                <p:cNvGrpSpPr/>
                <p:nvPr/>
              </p:nvGrpSpPr>
              <p:grpSpPr>
                <a:xfrm>
                  <a:off x="9930361" y="2436372"/>
                  <a:ext cx="2150507" cy="414665"/>
                  <a:chOff x="7359038" y="792802"/>
                  <a:chExt cx="2150507" cy="414665"/>
                </a:xfrm>
              </p:grpSpPr>
              <p:sp>
                <p:nvSpPr>
                  <p:cNvPr id="107" name="Teardrop 106">
                    <a:extLst>
                      <a:ext uri="{FF2B5EF4-FFF2-40B4-BE49-F238E27FC236}">
                        <a16:creationId xmlns:a16="http://schemas.microsoft.com/office/drawing/2014/main" id="{9010AA96-4BE0-1C45-862B-E1AFA1E8FD8A}"/>
                      </a:ext>
                    </a:extLst>
                  </p:cNvPr>
                  <p:cNvSpPr/>
                  <p:nvPr/>
                </p:nvSpPr>
                <p:spPr>
                  <a:xfrm>
                    <a:off x="7359038" y="845623"/>
                    <a:ext cx="484473" cy="361844"/>
                  </a:xfrm>
                  <a:prstGeom prst="teardrop">
                    <a:avLst/>
                  </a:prstGeom>
                  <a:solidFill>
                    <a:schemeClr val="accent4"/>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lumMod val="95000"/>
                            <a:lumOff val="5000"/>
                          </a:schemeClr>
                        </a:solidFill>
                        <a:latin typeface="Cambria Math" panose="02040503050406030204" pitchFamily="18" charset="0"/>
                        <a:ea typeface="Cambria Math" panose="02040503050406030204" pitchFamily="18" charset="0"/>
                      </a:rPr>
                      <a:t>σ</a:t>
                    </a:r>
                    <a:endParaRPr lang="en-CA" dirty="0">
                      <a:solidFill>
                        <a:schemeClr val="tx1">
                          <a:lumMod val="95000"/>
                          <a:lumOff val="5000"/>
                        </a:schemeClr>
                      </a:solidFill>
                    </a:endParaRPr>
                  </a:p>
                </p:txBody>
              </p:sp>
              <p:sp>
                <p:nvSpPr>
                  <p:cNvPr id="108" name="TextBox 107">
                    <a:extLst>
                      <a:ext uri="{FF2B5EF4-FFF2-40B4-BE49-F238E27FC236}">
                        <a16:creationId xmlns:a16="http://schemas.microsoft.com/office/drawing/2014/main" id="{1EAF4001-96C2-A43A-B262-3C142057DCA7}"/>
                      </a:ext>
                    </a:extLst>
                  </p:cNvPr>
                  <p:cNvSpPr txBox="1"/>
                  <p:nvPr/>
                </p:nvSpPr>
                <p:spPr>
                  <a:xfrm>
                    <a:off x="7933664" y="792802"/>
                    <a:ext cx="1575881"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Sigmoid</a:t>
                    </a:r>
                  </a:p>
                </p:txBody>
              </p:sp>
            </p:grpSp>
            <p:sp>
              <p:nvSpPr>
                <p:cNvPr id="103" name="Oval 102">
                  <a:extLst>
                    <a:ext uri="{FF2B5EF4-FFF2-40B4-BE49-F238E27FC236}">
                      <a16:creationId xmlns:a16="http://schemas.microsoft.com/office/drawing/2014/main" id="{7AC8C09D-3FA2-6BBA-74BD-9D9F097AA03B}"/>
                    </a:ext>
                  </a:extLst>
                </p:cNvPr>
                <p:cNvSpPr/>
                <p:nvPr/>
              </p:nvSpPr>
              <p:spPr>
                <a:xfrm>
                  <a:off x="9991947" y="3057192"/>
                  <a:ext cx="361299" cy="274173"/>
                </a:xfrm>
                <a:prstGeom prst="ellipse">
                  <a:avLst/>
                </a:prstGeom>
                <a:solidFill>
                  <a:srgbClr val="7030A0"/>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atin typeface="Times New Roman" panose="02020603050405020304" pitchFamily="18" charset="0"/>
                      <a:cs typeface="Times New Roman" panose="02020603050405020304" pitchFamily="18" charset="0"/>
                    </a:rPr>
                    <a:t>0</a:t>
                  </a:r>
                </a:p>
              </p:txBody>
            </p:sp>
            <p:sp>
              <p:nvSpPr>
                <p:cNvPr id="104" name="TextBox 103">
                  <a:extLst>
                    <a:ext uri="{FF2B5EF4-FFF2-40B4-BE49-F238E27FC236}">
                      <a16:creationId xmlns:a16="http://schemas.microsoft.com/office/drawing/2014/main" id="{35AFF19C-939F-4C9D-CB18-89440C9DEFFD}"/>
                    </a:ext>
                  </a:extLst>
                </p:cNvPr>
                <p:cNvSpPr txBox="1"/>
                <p:nvPr/>
              </p:nvSpPr>
              <p:spPr>
                <a:xfrm>
                  <a:off x="10504987" y="2988155"/>
                  <a:ext cx="590169"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Bias</a:t>
                  </a:r>
                </a:p>
              </p:txBody>
            </p:sp>
            <p:sp>
              <p:nvSpPr>
                <p:cNvPr id="105" name="Pentagon 104">
                  <a:extLst>
                    <a:ext uri="{FF2B5EF4-FFF2-40B4-BE49-F238E27FC236}">
                      <a16:creationId xmlns:a16="http://schemas.microsoft.com/office/drawing/2014/main" id="{41B9E7B8-5328-D9BB-3C79-18209285784E}"/>
                    </a:ext>
                  </a:extLst>
                </p:cNvPr>
                <p:cNvSpPr/>
                <p:nvPr/>
              </p:nvSpPr>
              <p:spPr>
                <a:xfrm>
                  <a:off x="9886359" y="1757652"/>
                  <a:ext cx="600742" cy="525386"/>
                </a:xfrm>
                <a:prstGeom prst="pentagon">
                  <a:avLst/>
                </a:prstGeom>
                <a:solidFill>
                  <a:schemeClr val="bg2">
                    <a:lumMod val="50000"/>
                  </a:schemeClr>
                </a:solidFill>
                <a:scene3d>
                  <a:camera prst="orthographicFront"/>
                  <a:lightRig rig="threePt" dir="t"/>
                </a:scene3d>
                <a:sp3d>
                  <a:bevelT prst="convex"/>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latin typeface="Times New Roman" panose="02020603050405020304" pitchFamily="18" charset="0"/>
                      <a:cs typeface="Times New Roman" panose="02020603050405020304" pitchFamily="18" charset="0"/>
                    </a:rPr>
                    <a:t>tanh</a:t>
                  </a:r>
                </a:p>
              </p:txBody>
            </p:sp>
            <p:sp>
              <p:nvSpPr>
                <p:cNvPr id="106" name="TextBox 105">
                  <a:extLst>
                    <a:ext uri="{FF2B5EF4-FFF2-40B4-BE49-F238E27FC236}">
                      <a16:creationId xmlns:a16="http://schemas.microsoft.com/office/drawing/2014/main" id="{516268F7-5F70-14AB-1150-40BCCF364E32}"/>
                    </a:ext>
                  </a:extLst>
                </p:cNvPr>
                <p:cNvSpPr txBox="1"/>
                <p:nvPr/>
              </p:nvSpPr>
              <p:spPr>
                <a:xfrm>
                  <a:off x="9930361" y="1194504"/>
                  <a:ext cx="1761044" cy="369332"/>
                </a:xfrm>
                <a:prstGeom prst="rect">
                  <a:avLst/>
                </a:prstGeom>
                <a:noFill/>
              </p:spPr>
              <p:txBody>
                <a:bodyPr wrap="square" rtlCol="0">
                  <a:spAutoFit/>
                </a:bodyPr>
                <a:lstStyle/>
                <a:p>
                  <a:r>
                    <a:rPr lang="en-CA" b="1" dirty="0">
                      <a:latin typeface="Times New Roman" panose="02020603050405020304" pitchFamily="18" charset="0"/>
                      <a:cs typeface="Times New Roman" panose="02020603050405020304" pitchFamily="18" charset="0"/>
                    </a:rPr>
                    <a:t>Non-linearities:</a:t>
                  </a:r>
                </a:p>
              </p:txBody>
            </p:sp>
          </p:grpSp>
        </p:grpSp>
        <p:grpSp>
          <p:nvGrpSpPr>
            <p:cNvPr id="19" name="Group 18">
              <a:extLst>
                <a:ext uri="{FF2B5EF4-FFF2-40B4-BE49-F238E27FC236}">
                  <a16:creationId xmlns:a16="http://schemas.microsoft.com/office/drawing/2014/main" id="{32F87C64-5012-04A9-84A3-7EC92EFE91C1}"/>
                </a:ext>
              </a:extLst>
            </p:cNvPr>
            <p:cNvGrpSpPr/>
            <p:nvPr/>
          </p:nvGrpSpPr>
          <p:grpSpPr>
            <a:xfrm>
              <a:off x="7302654" y="137731"/>
              <a:ext cx="4749728" cy="5818997"/>
              <a:chOff x="7302654" y="137731"/>
              <a:chExt cx="4749728" cy="5818997"/>
            </a:xfrm>
          </p:grpSpPr>
          <p:grpSp>
            <p:nvGrpSpPr>
              <p:cNvPr id="76" name="Group 75">
                <a:extLst>
                  <a:ext uri="{FF2B5EF4-FFF2-40B4-BE49-F238E27FC236}">
                    <a16:creationId xmlns:a16="http://schemas.microsoft.com/office/drawing/2014/main" id="{E0C9C33D-13FA-6046-4D3C-EE7F3C721ECD}"/>
                  </a:ext>
                </a:extLst>
              </p:cNvPr>
              <p:cNvGrpSpPr/>
              <p:nvPr/>
            </p:nvGrpSpPr>
            <p:grpSpPr>
              <a:xfrm>
                <a:off x="7302654" y="2612608"/>
                <a:ext cx="2428065" cy="1782575"/>
                <a:chOff x="7440710" y="2559322"/>
                <a:chExt cx="2428065" cy="1782575"/>
              </a:xfrm>
            </p:grpSpPr>
            <p:sp>
              <p:nvSpPr>
                <p:cNvPr id="94" name="TextBox 93">
                  <a:extLst>
                    <a:ext uri="{FF2B5EF4-FFF2-40B4-BE49-F238E27FC236}">
                      <a16:creationId xmlns:a16="http://schemas.microsoft.com/office/drawing/2014/main" id="{EFB9B7F5-0077-70B1-BA1B-0718547303F6}"/>
                    </a:ext>
                  </a:extLst>
                </p:cNvPr>
                <p:cNvSpPr txBox="1"/>
                <p:nvPr/>
              </p:nvSpPr>
              <p:spPr>
                <a:xfrm>
                  <a:off x="8099557" y="2924261"/>
                  <a:ext cx="1769218" cy="646331"/>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Output of current block</a:t>
                  </a:r>
                </a:p>
              </p:txBody>
            </p:sp>
            <p:grpSp>
              <p:nvGrpSpPr>
                <p:cNvPr id="95" name="Group 94">
                  <a:extLst>
                    <a:ext uri="{FF2B5EF4-FFF2-40B4-BE49-F238E27FC236}">
                      <a16:creationId xmlns:a16="http://schemas.microsoft.com/office/drawing/2014/main" id="{289B6DBE-85BC-32D8-1BDE-CFB61B8B1EA9}"/>
                    </a:ext>
                  </a:extLst>
                </p:cNvPr>
                <p:cNvGrpSpPr/>
                <p:nvPr/>
              </p:nvGrpSpPr>
              <p:grpSpPr>
                <a:xfrm>
                  <a:off x="7440710" y="2559322"/>
                  <a:ext cx="2179251" cy="1782575"/>
                  <a:chOff x="7440710" y="2559322"/>
                  <a:chExt cx="2179251" cy="1782575"/>
                </a:xfrm>
              </p:grpSpPr>
              <p:sp>
                <p:nvSpPr>
                  <p:cNvPr id="96" name="TextBox 95">
                    <a:extLst>
                      <a:ext uri="{FF2B5EF4-FFF2-40B4-BE49-F238E27FC236}">
                        <a16:creationId xmlns:a16="http://schemas.microsoft.com/office/drawing/2014/main" id="{CB8A98FB-5094-539B-0F3B-886EC36313F3}"/>
                      </a:ext>
                    </a:extLst>
                  </p:cNvPr>
                  <p:cNvSpPr txBox="1"/>
                  <p:nvPr/>
                </p:nvSpPr>
                <p:spPr>
                  <a:xfrm>
                    <a:off x="8104883" y="3695566"/>
                    <a:ext cx="1515078" cy="646331"/>
                  </a:xfrm>
                  <a:prstGeom prst="rect">
                    <a:avLst/>
                  </a:prstGeom>
                  <a:noFill/>
                  <a:ln>
                    <a:noFill/>
                  </a:ln>
                </p:spPr>
                <p:txBody>
                  <a:bodyPr wrap="square" rtlCol="0">
                    <a:spAutoFit/>
                  </a:bodyPr>
                  <a:lstStyle/>
                  <a:p>
                    <a:r>
                      <a:rPr lang="en-CA" dirty="0">
                        <a:latin typeface="Times New Roman" panose="02020603050405020304" pitchFamily="18" charset="0"/>
                        <a:cs typeface="Times New Roman" panose="02020603050405020304" pitchFamily="18" charset="0"/>
                      </a:rPr>
                      <a:t>Memory from  current block</a:t>
                    </a:r>
                  </a:p>
                </p:txBody>
              </p:sp>
              <p:sp>
                <p:nvSpPr>
                  <p:cNvPr id="97" name="TextBox 96">
                    <a:extLst>
                      <a:ext uri="{FF2B5EF4-FFF2-40B4-BE49-F238E27FC236}">
                        <a16:creationId xmlns:a16="http://schemas.microsoft.com/office/drawing/2014/main" id="{FAE0FBFB-1A7F-9E81-21DA-E32640F3EE9E}"/>
                      </a:ext>
                    </a:extLst>
                  </p:cNvPr>
                  <p:cNvSpPr txBox="1"/>
                  <p:nvPr/>
                </p:nvSpPr>
                <p:spPr>
                  <a:xfrm>
                    <a:off x="7440710" y="2559322"/>
                    <a:ext cx="1483449" cy="373830"/>
                  </a:xfrm>
                  <a:prstGeom prst="rect">
                    <a:avLst/>
                  </a:prstGeom>
                  <a:noFill/>
                </p:spPr>
                <p:txBody>
                  <a:bodyPr wrap="square" rtlCol="0">
                    <a:spAutoFit/>
                  </a:bodyPr>
                  <a:lstStyle/>
                  <a:p>
                    <a:r>
                      <a:rPr lang="en-CA" b="1" dirty="0">
                        <a:latin typeface="Times New Roman" panose="02020603050405020304" pitchFamily="18" charset="0"/>
                        <a:cs typeface="Times New Roman" panose="02020603050405020304" pitchFamily="18" charset="0"/>
                      </a:rPr>
                      <a:t>Outputs:</a:t>
                    </a:r>
                  </a:p>
                </p:txBody>
              </p:sp>
              <mc:AlternateContent xmlns:mc="http://schemas.openxmlformats.org/markup-compatibility/2006" xmlns:a14="http://schemas.microsoft.com/office/drawing/2010/main">
                <mc:Choice Requires="a14">
                  <p:sp>
                    <p:nvSpPr>
                      <p:cNvPr id="98" name="Oval 97">
                        <a:extLst>
                          <a:ext uri="{FF2B5EF4-FFF2-40B4-BE49-F238E27FC236}">
                            <a16:creationId xmlns:a16="http://schemas.microsoft.com/office/drawing/2014/main" id="{01D1D9FF-533E-B8A1-6DCB-5243B3723E24}"/>
                          </a:ext>
                        </a:extLst>
                      </p:cNvPr>
                      <p:cNvSpPr/>
                      <p:nvPr/>
                    </p:nvSpPr>
                    <p:spPr>
                      <a:xfrm>
                        <a:off x="7565816" y="3047135"/>
                        <a:ext cx="533741" cy="416038"/>
                      </a:xfrm>
                      <a:prstGeom prst="ellipse">
                        <a:avLst/>
                      </a:prstGeom>
                      <a:solidFill>
                        <a:srgbClr val="FF0000"/>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i="1" dirty="0">
                                      <a:solidFill>
                                        <a:schemeClr val="tx1">
                                          <a:lumMod val="95000"/>
                                          <a:lumOff val="5000"/>
                                        </a:schemeClr>
                                      </a:solidFill>
                                      <a:latin typeface="Cambria Math" panose="02040503050406030204" pitchFamily="18" charset="0"/>
                                    </a:rPr>
                                    <m:t>h</m:t>
                                  </m:r>
                                </m:e>
                                <m:sub>
                                  <m:r>
                                    <a:rPr lang="en-CA" i="1" dirty="0">
                                      <a:solidFill>
                                        <a:schemeClr val="tx1">
                                          <a:lumMod val="95000"/>
                                          <a:lumOff val="5000"/>
                                        </a:schemeClr>
                                      </a:solidFill>
                                      <a:latin typeface="Cambria Math" panose="02040503050406030204" pitchFamily="18" charset="0"/>
                                    </a:rPr>
                                    <m:t>𝑡</m:t>
                                  </m:r>
                                </m:sub>
                              </m:sSub>
                            </m:oMath>
                          </m:oMathPara>
                        </a14:m>
                        <a:endParaRPr lang="en-CA" dirty="0"/>
                      </a:p>
                    </p:txBody>
                  </p:sp>
                </mc:Choice>
                <mc:Fallback xmlns="">
                  <p:sp>
                    <p:nvSpPr>
                      <p:cNvPr id="98" name="Oval 97">
                        <a:extLst>
                          <a:ext uri="{FF2B5EF4-FFF2-40B4-BE49-F238E27FC236}">
                            <a16:creationId xmlns:a16="http://schemas.microsoft.com/office/drawing/2014/main" id="{01D1D9FF-533E-B8A1-6DCB-5243B3723E24}"/>
                          </a:ext>
                        </a:extLst>
                      </p:cNvPr>
                      <p:cNvSpPr>
                        <a:spLocks noRot="1" noChangeAspect="1" noMove="1" noResize="1" noEditPoints="1" noAdjustHandles="1" noChangeArrowheads="1" noChangeShapeType="1" noTextEdit="1"/>
                      </p:cNvSpPr>
                      <p:nvPr/>
                    </p:nvSpPr>
                    <p:spPr>
                      <a:xfrm>
                        <a:off x="7565816" y="3047135"/>
                        <a:ext cx="533741" cy="416038"/>
                      </a:xfrm>
                      <a:prstGeom prst="ellipse">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9" name="Oval 98">
                        <a:extLst>
                          <a:ext uri="{FF2B5EF4-FFF2-40B4-BE49-F238E27FC236}">
                            <a16:creationId xmlns:a16="http://schemas.microsoft.com/office/drawing/2014/main" id="{559E36F1-4890-6650-6865-00C2B0D445F4}"/>
                          </a:ext>
                        </a:extLst>
                      </p:cNvPr>
                      <p:cNvSpPr/>
                      <p:nvPr/>
                    </p:nvSpPr>
                    <p:spPr>
                      <a:xfrm>
                        <a:off x="7565816" y="3778439"/>
                        <a:ext cx="533741" cy="416038"/>
                      </a:xfrm>
                      <a:prstGeom prst="ellipse">
                        <a:avLst/>
                      </a:prstGeom>
                      <a:solidFill>
                        <a:schemeClr val="accent6">
                          <a:lumMod val="75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b="0" i="1" dirty="0" smtClean="0">
                                      <a:solidFill>
                                        <a:schemeClr val="tx1">
                                          <a:lumMod val="95000"/>
                                          <a:lumOff val="5000"/>
                                        </a:schemeClr>
                                      </a:solidFill>
                                      <a:latin typeface="Cambria Math" panose="02040503050406030204" pitchFamily="18" charset="0"/>
                                    </a:rPr>
                                    <m:t>𝐶</m:t>
                                  </m:r>
                                </m:e>
                                <m:sub>
                                  <m:r>
                                    <a:rPr lang="en-CA" i="1" dirty="0">
                                      <a:solidFill>
                                        <a:schemeClr val="tx1">
                                          <a:lumMod val="95000"/>
                                          <a:lumOff val="5000"/>
                                        </a:schemeClr>
                                      </a:solidFill>
                                      <a:latin typeface="Cambria Math" panose="02040503050406030204" pitchFamily="18" charset="0"/>
                                    </a:rPr>
                                    <m:t>𝑡</m:t>
                                  </m:r>
                                </m:sub>
                              </m:sSub>
                            </m:oMath>
                          </m:oMathPara>
                        </a14:m>
                        <a:endParaRPr lang="en-CA" dirty="0">
                          <a:solidFill>
                            <a:schemeClr val="bg1"/>
                          </a:solidFill>
                        </a:endParaRPr>
                      </a:p>
                    </p:txBody>
                  </p:sp>
                </mc:Choice>
                <mc:Fallback xmlns="">
                  <p:sp>
                    <p:nvSpPr>
                      <p:cNvPr id="99" name="Oval 98">
                        <a:extLst>
                          <a:ext uri="{FF2B5EF4-FFF2-40B4-BE49-F238E27FC236}">
                            <a16:creationId xmlns:a16="http://schemas.microsoft.com/office/drawing/2014/main" id="{559E36F1-4890-6650-6865-00C2B0D445F4}"/>
                          </a:ext>
                        </a:extLst>
                      </p:cNvPr>
                      <p:cNvSpPr>
                        <a:spLocks noRot="1" noChangeAspect="1" noMove="1" noResize="1" noEditPoints="1" noAdjustHandles="1" noChangeArrowheads="1" noChangeShapeType="1" noTextEdit="1"/>
                      </p:cNvSpPr>
                      <p:nvPr/>
                    </p:nvSpPr>
                    <p:spPr>
                      <a:xfrm>
                        <a:off x="7565816" y="3778439"/>
                        <a:ext cx="533741" cy="416038"/>
                      </a:xfrm>
                      <a:prstGeom prst="ellipse">
                        <a:avLst/>
                      </a:prstGeom>
                      <a:blipFill>
                        <a:blip r:embed="rId5"/>
                        <a:stretch>
                          <a:fillRect/>
                        </a:stretch>
                      </a:blipFill>
                    </p:spPr>
                    <p:txBody>
                      <a:bodyPr/>
                      <a:lstStyle/>
                      <a:p>
                        <a:r>
                          <a:rPr lang="en-CA">
                            <a:noFill/>
                          </a:rPr>
                          <a:t> </a:t>
                        </a:r>
                      </a:p>
                    </p:txBody>
                  </p:sp>
                </mc:Fallback>
              </mc:AlternateContent>
            </p:grpSp>
          </p:grpSp>
          <p:grpSp>
            <p:nvGrpSpPr>
              <p:cNvPr id="77" name="Group 76">
                <a:extLst>
                  <a:ext uri="{FF2B5EF4-FFF2-40B4-BE49-F238E27FC236}">
                    <a16:creationId xmlns:a16="http://schemas.microsoft.com/office/drawing/2014/main" id="{7F591A71-BECC-A69C-F002-1C98E7963D15}"/>
                  </a:ext>
                </a:extLst>
              </p:cNvPr>
              <p:cNvGrpSpPr/>
              <p:nvPr/>
            </p:nvGrpSpPr>
            <p:grpSpPr>
              <a:xfrm>
                <a:off x="7393955" y="137731"/>
                <a:ext cx="2465208" cy="2348701"/>
                <a:chOff x="7403567" y="63201"/>
                <a:chExt cx="2465208" cy="2348701"/>
              </a:xfrm>
            </p:grpSpPr>
            <p:sp>
              <p:nvSpPr>
                <p:cNvPr id="84" name="TextBox 83">
                  <a:extLst>
                    <a:ext uri="{FF2B5EF4-FFF2-40B4-BE49-F238E27FC236}">
                      <a16:creationId xmlns:a16="http://schemas.microsoft.com/office/drawing/2014/main" id="{EE0F7E8D-9834-B348-E444-75CC4014E860}"/>
                    </a:ext>
                  </a:extLst>
                </p:cNvPr>
                <p:cNvSpPr txBox="1"/>
                <p:nvPr/>
              </p:nvSpPr>
              <p:spPr>
                <a:xfrm>
                  <a:off x="7987679" y="1765571"/>
                  <a:ext cx="1575881" cy="646331"/>
                </a:xfrm>
                <a:prstGeom prst="rect">
                  <a:avLst/>
                </a:prstGeom>
                <a:noFill/>
                <a:ln>
                  <a:noFill/>
                </a:ln>
              </p:spPr>
              <p:txBody>
                <a:bodyPr wrap="square" rtlCol="0">
                  <a:spAutoFit/>
                </a:bodyPr>
                <a:lstStyle/>
                <a:p>
                  <a:r>
                    <a:rPr lang="en-CA" dirty="0">
                      <a:latin typeface="Times New Roman" panose="02020603050405020304" pitchFamily="18" charset="0"/>
                      <a:cs typeface="Times New Roman" panose="02020603050405020304" pitchFamily="18" charset="0"/>
                    </a:rPr>
                    <a:t>Memory from  previous block</a:t>
                  </a:r>
                </a:p>
              </p:txBody>
            </p:sp>
            <p:grpSp>
              <p:nvGrpSpPr>
                <p:cNvPr id="85" name="Group 84">
                  <a:extLst>
                    <a:ext uri="{FF2B5EF4-FFF2-40B4-BE49-F238E27FC236}">
                      <a16:creationId xmlns:a16="http://schemas.microsoft.com/office/drawing/2014/main" id="{AD24104E-F7B6-39AC-007E-F901B636E402}"/>
                    </a:ext>
                  </a:extLst>
                </p:cNvPr>
                <p:cNvGrpSpPr/>
                <p:nvPr/>
              </p:nvGrpSpPr>
              <p:grpSpPr>
                <a:xfrm>
                  <a:off x="7403567" y="63201"/>
                  <a:ext cx="2465208" cy="1712333"/>
                  <a:chOff x="8258841" y="2106819"/>
                  <a:chExt cx="2465208" cy="1712333"/>
                </a:xfrm>
              </p:grpSpPr>
              <p:grpSp>
                <p:nvGrpSpPr>
                  <p:cNvPr id="87" name="Group 86">
                    <a:extLst>
                      <a:ext uri="{FF2B5EF4-FFF2-40B4-BE49-F238E27FC236}">
                        <a16:creationId xmlns:a16="http://schemas.microsoft.com/office/drawing/2014/main" id="{8DF300E3-6C31-C267-6EC9-71111AE38C1C}"/>
                      </a:ext>
                    </a:extLst>
                  </p:cNvPr>
                  <p:cNvGrpSpPr/>
                  <p:nvPr/>
                </p:nvGrpSpPr>
                <p:grpSpPr>
                  <a:xfrm>
                    <a:off x="8258841" y="2106819"/>
                    <a:ext cx="2032819" cy="992542"/>
                    <a:chOff x="8258841" y="2106819"/>
                    <a:chExt cx="2159482" cy="980600"/>
                  </a:xfrm>
                </p:grpSpPr>
                <p:grpSp>
                  <p:nvGrpSpPr>
                    <p:cNvPr id="90" name="Group 89">
                      <a:extLst>
                        <a:ext uri="{FF2B5EF4-FFF2-40B4-BE49-F238E27FC236}">
                          <a16:creationId xmlns:a16="http://schemas.microsoft.com/office/drawing/2014/main" id="{049EBD12-84E0-11E0-3DDE-FC77CB3AB4BC}"/>
                        </a:ext>
                      </a:extLst>
                    </p:cNvPr>
                    <p:cNvGrpSpPr/>
                    <p:nvPr/>
                  </p:nvGrpSpPr>
                  <p:grpSpPr>
                    <a:xfrm>
                      <a:off x="8308701" y="2671381"/>
                      <a:ext cx="2109622" cy="416038"/>
                      <a:chOff x="7374846" y="162921"/>
                      <a:chExt cx="2109622" cy="416038"/>
                    </a:xfrm>
                  </p:grpSpPr>
                  <mc:AlternateContent xmlns:mc="http://schemas.openxmlformats.org/markup-compatibility/2006" xmlns:a14="http://schemas.microsoft.com/office/drawing/2010/main">
                    <mc:Choice Requires="a14">
                      <p:sp>
                        <p:nvSpPr>
                          <p:cNvPr id="92" name="Oval 91">
                            <a:extLst>
                              <a:ext uri="{FF2B5EF4-FFF2-40B4-BE49-F238E27FC236}">
                                <a16:creationId xmlns:a16="http://schemas.microsoft.com/office/drawing/2014/main" id="{6A4D5D82-4177-29C0-C62A-61D84E922FA7}"/>
                              </a:ext>
                            </a:extLst>
                          </p:cNvPr>
                          <p:cNvSpPr/>
                          <p:nvPr/>
                        </p:nvSpPr>
                        <p:spPr>
                          <a:xfrm>
                            <a:off x="7374846" y="162921"/>
                            <a:ext cx="533741" cy="416038"/>
                          </a:xfrm>
                          <a:prstGeom prst="ellipse">
                            <a:avLst/>
                          </a:prstGeom>
                          <a:solidFill>
                            <a:schemeClr val="tx1"/>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i="1" dirty="0" smtClean="0">
                                          <a:solidFill>
                                            <a:srgbClr val="836967"/>
                                          </a:solidFill>
                                          <a:latin typeface="Cambria Math" panose="02040503050406030204" pitchFamily="18" charset="0"/>
                                        </a:rPr>
                                      </m:ctrlPr>
                                    </m:sSubPr>
                                    <m:e>
                                      <m:r>
                                        <a:rPr lang="en-CA" i="1" dirty="0">
                                          <a:latin typeface="Cambria Math" panose="02040503050406030204" pitchFamily="18" charset="0"/>
                                        </a:rPr>
                                        <m:t>𝑥</m:t>
                                      </m:r>
                                    </m:e>
                                    <m:sub>
                                      <m:r>
                                        <a:rPr lang="en-CA" i="1" dirty="0">
                                          <a:latin typeface="Cambria Math" panose="02040503050406030204" pitchFamily="18" charset="0"/>
                                        </a:rPr>
                                        <m:t>𝑡</m:t>
                                      </m:r>
                                    </m:sub>
                                  </m:sSub>
                                </m:oMath>
                              </m:oMathPara>
                            </a14:m>
                            <a:endParaRPr lang="en-CA" dirty="0">
                              <a:latin typeface="Times New Roman" panose="02020603050405020304" pitchFamily="18" charset="0"/>
                              <a:cs typeface="Times New Roman" panose="02020603050405020304" pitchFamily="18" charset="0"/>
                            </a:endParaRPr>
                          </a:p>
                        </p:txBody>
                      </p:sp>
                    </mc:Choice>
                    <mc:Fallback xmlns="">
                      <p:sp>
                        <p:nvSpPr>
                          <p:cNvPr id="92" name="Oval 91">
                            <a:extLst>
                              <a:ext uri="{FF2B5EF4-FFF2-40B4-BE49-F238E27FC236}">
                                <a16:creationId xmlns:a16="http://schemas.microsoft.com/office/drawing/2014/main" id="{6A4D5D82-4177-29C0-C62A-61D84E922FA7}"/>
                              </a:ext>
                            </a:extLst>
                          </p:cNvPr>
                          <p:cNvSpPr>
                            <a:spLocks noRot="1" noChangeAspect="1" noMove="1" noResize="1" noEditPoints="1" noAdjustHandles="1" noChangeArrowheads="1" noChangeShapeType="1" noTextEdit="1"/>
                          </p:cNvSpPr>
                          <p:nvPr/>
                        </p:nvSpPr>
                        <p:spPr>
                          <a:xfrm>
                            <a:off x="7374846" y="162921"/>
                            <a:ext cx="533741" cy="416038"/>
                          </a:xfrm>
                          <a:prstGeom prst="ellipse">
                            <a:avLst/>
                          </a:prstGeom>
                          <a:blipFill>
                            <a:blip r:embed="rId6"/>
                            <a:stretch>
                              <a:fillRect/>
                            </a:stretch>
                          </a:blipFill>
                        </p:spPr>
                        <p:txBody>
                          <a:bodyPr/>
                          <a:lstStyle/>
                          <a:p>
                            <a:r>
                              <a:rPr lang="en-CA">
                                <a:noFill/>
                              </a:rPr>
                              <a:t> </a:t>
                            </a:r>
                          </a:p>
                        </p:txBody>
                      </p:sp>
                    </mc:Fallback>
                  </mc:AlternateContent>
                  <p:sp>
                    <p:nvSpPr>
                      <p:cNvPr id="93" name="TextBox 92">
                        <a:extLst>
                          <a:ext uri="{FF2B5EF4-FFF2-40B4-BE49-F238E27FC236}">
                            <a16:creationId xmlns:a16="http://schemas.microsoft.com/office/drawing/2014/main" id="{13881E13-F807-7913-23BC-4650C2790BAC}"/>
                          </a:ext>
                        </a:extLst>
                      </p:cNvPr>
                      <p:cNvSpPr txBox="1"/>
                      <p:nvPr/>
                    </p:nvSpPr>
                    <p:spPr>
                      <a:xfrm>
                        <a:off x="7908587" y="162921"/>
                        <a:ext cx="1575881"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Input Vector</a:t>
                        </a:r>
                      </a:p>
                    </p:txBody>
                  </p:sp>
                </p:grpSp>
                <p:sp>
                  <p:nvSpPr>
                    <p:cNvPr id="91" name="TextBox 90">
                      <a:extLst>
                        <a:ext uri="{FF2B5EF4-FFF2-40B4-BE49-F238E27FC236}">
                          <a16:creationId xmlns:a16="http://schemas.microsoft.com/office/drawing/2014/main" id="{2E0A7CD9-7641-40B7-E696-8A858B807395}"/>
                        </a:ext>
                      </a:extLst>
                    </p:cNvPr>
                    <p:cNvSpPr txBox="1"/>
                    <p:nvPr/>
                  </p:nvSpPr>
                  <p:spPr>
                    <a:xfrm>
                      <a:off x="8258841" y="2106819"/>
                      <a:ext cx="1575881" cy="369332"/>
                    </a:xfrm>
                    <a:prstGeom prst="rect">
                      <a:avLst/>
                    </a:prstGeom>
                    <a:noFill/>
                  </p:spPr>
                  <p:txBody>
                    <a:bodyPr wrap="square" rtlCol="0">
                      <a:spAutoFit/>
                    </a:bodyPr>
                    <a:lstStyle/>
                    <a:p>
                      <a:r>
                        <a:rPr lang="en-CA" b="1" dirty="0">
                          <a:latin typeface="Times New Roman" panose="02020603050405020304" pitchFamily="18" charset="0"/>
                          <a:cs typeface="Times New Roman" panose="02020603050405020304" pitchFamily="18" charset="0"/>
                        </a:rPr>
                        <a:t>Inputs:</a:t>
                      </a:r>
                    </a:p>
                  </p:txBody>
                </p:sp>
              </p:grpSp>
              <mc:AlternateContent xmlns:mc="http://schemas.openxmlformats.org/markup-compatibility/2006" xmlns:a14="http://schemas.microsoft.com/office/drawing/2010/main">
                <mc:Choice Requires="a14">
                  <p:sp>
                    <p:nvSpPr>
                      <p:cNvPr id="88" name="Oval 87">
                        <a:extLst>
                          <a:ext uri="{FF2B5EF4-FFF2-40B4-BE49-F238E27FC236}">
                            <a16:creationId xmlns:a16="http://schemas.microsoft.com/office/drawing/2014/main" id="{A462C503-C7D9-277B-D8B0-DA3E98B55166}"/>
                          </a:ext>
                        </a:extLst>
                      </p:cNvPr>
                      <p:cNvSpPr/>
                      <p:nvPr/>
                    </p:nvSpPr>
                    <p:spPr>
                      <a:xfrm>
                        <a:off x="8305776" y="3249693"/>
                        <a:ext cx="533741" cy="416038"/>
                      </a:xfrm>
                      <a:prstGeom prst="ellipse">
                        <a:avLst/>
                      </a:prstGeom>
                      <a:solidFill>
                        <a:schemeClr val="accent2"/>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i="1" dirty="0">
                                      <a:solidFill>
                                        <a:schemeClr val="tx1">
                                          <a:lumMod val="95000"/>
                                          <a:lumOff val="5000"/>
                                        </a:schemeClr>
                                      </a:solidFill>
                                      <a:latin typeface="Cambria Math" panose="02040503050406030204" pitchFamily="18" charset="0"/>
                                    </a:rPr>
                                    <m:t>h</m:t>
                                  </m:r>
                                </m:e>
                                <m:sub>
                                  <m:r>
                                    <a:rPr lang="en-CA" i="1" dirty="0">
                                      <a:solidFill>
                                        <a:schemeClr val="tx1">
                                          <a:lumMod val="95000"/>
                                          <a:lumOff val="5000"/>
                                        </a:schemeClr>
                                      </a:solidFill>
                                      <a:latin typeface="Cambria Math" panose="02040503050406030204" pitchFamily="18" charset="0"/>
                                    </a:rPr>
                                    <m:t>𝑡</m:t>
                                  </m:r>
                                  <m:r>
                                    <a:rPr lang="en-CA" b="0" i="1" dirty="0" smtClean="0">
                                      <a:solidFill>
                                        <a:schemeClr val="tx1">
                                          <a:lumMod val="95000"/>
                                          <a:lumOff val="5000"/>
                                        </a:schemeClr>
                                      </a:solidFill>
                                      <a:latin typeface="Cambria Math" panose="02040503050406030204" pitchFamily="18" charset="0"/>
                                    </a:rPr>
                                    <m:t>−1</m:t>
                                  </m:r>
                                </m:sub>
                              </m:sSub>
                            </m:oMath>
                          </m:oMathPara>
                        </a14:m>
                        <a:endParaRPr lang="en-CA" dirty="0">
                          <a:solidFill>
                            <a:schemeClr val="tx1">
                              <a:lumMod val="95000"/>
                              <a:lumOff val="5000"/>
                            </a:schemeClr>
                          </a:solidFill>
                        </a:endParaRPr>
                      </a:p>
                    </p:txBody>
                  </p:sp>
                </mc:Choice>
                <mc:Fallback xmlns="">
                  <p:sp>
                    <p:nvSpPr>
                      <p:cNvPr id="88" name="Oval 87">
                        <a:extLst>
                          <a:ext uri="{FF2B5EF4-FFF2-40B4-BE49-F238E27FC236}">
                            <a16:creationId xmlns:a16="http://schemas.microsoft.com/office/drawing/2014/main" id="{A462C503-C7D9-277B-D8B0-DA3E98B55166}"/>
                          </a:ext>
                        </a:extLst>
                      </p:cNvPr>
                      <p:cNvSpPr>
                        <a:spLocks noRot="1" noChangeAspect="1" noMove="1" noResize="1" noEditPoints="1" noAdjustHandles="1" noChangeArrowheads="1" noChangeShapeType="1" noTextEdit="1"/>
                      </p:cNvSpPr>
                      <p:nvPr/>
                    </p:nvSpPr>
                    <p:spPr>
                      <a:xfrm>
                        <a:off x="8305776" y="3249693"/>
                        <a:ext cx="533741" cy="416038"/>
                      </a:xfrm>
                      <a:prstGeom prst="ellipse">
                        <a:avLst/>
                      </a:prstGeom>
                      <a:blipFill>
                        <a:blip r:embed="rId7"/>
                        <a:stretch>
                          <a:fillRect l="-6316"/>
                        </a:stretch>
                      </a:blipFill>
                    </p:spPr>
                    <p:txBody>
                      <a:bodyPr/>
                      <a:lstStyle/>
                      <a:p>
                        <a:r>
                          <a:rPr lang="en-CA">
                            <a:noFill/>
                          </a:rPr>
                          <a:t> </a:t>
                        </a:r>
                      </a:p>
                    </p:txBody>
                  </p:sp>
                </mc:Fallback>
              </mc:AlternateContent>
              <p:sp>
                <p:nvSpPr>
                  <p:cNvPr id="89" name="TextBox 88">
                    <a:extLst>
                      <a:ext uri="{FF2B5EF4-FFF2-40B4-BE49-F238E27FC236}">
                        <a16:creationId xmlns:a16="http://schemas.microsoft.com/office/drawing/2014/main" id="{B72B0D6E-5DCC-23AC-3B04-AD5F9B40B94F}"/>
                      </a:ext>
                    </a:extLst>
                  </p:cNvPr>
                  <p:cNvSpPr txBox="1"/>
                  <p:nvPr/>
                </p:nvSpPr>
                <p:spPr>
                  <a:xfrm>
                    <a:off x="8839517" y="3172821"/>
                    <a:ext cx="1884532" cy="646331"/>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Output of previous block</a:t>
                    </a:r>
                  </a:p>
                </p:txBody>
              </p:sp>
            </p:grpSp>
            <mc:AlternateContent xmlns:mc="http://schemas.openxmlformats.org/markup-compatibility/2006" xmlns:a14="http://schemas.microsoft.com/office/drawing/2010/main">
              <mc:Choice Requires="a14">
                <p:sp>
                  <p:nvSpPr>
                    <p:cNvPr id="86" name="Oval 85">
                      <a:extLst>
                        <a:ext uri="{FF2B5EF4-FFF2-40B4-BE49-F238E27FC236}">
                          <a16:creationId xmlns:a16="http://schemas.microsoft.com/office/drawing/2014/main" id="{210D9BA5-4D04-27AF-9E98-07087D91B401}"/>
                        </a:ext>
                      </a:extLst>
                    </p:cNvPr>
                    <p:cNvSpPr/>
                    <p:nvPr/>
                  </p:nvSpPr>
                  <p:spPr>
                    <a:xfrm>
                      <a:off x="7445959" y="1775362"/>
                      <a:ext cx="533741" cy="416038"/>
                    </a:xfrm>
                    <a:prstGeom prst="ellipse">
                      <a:avLst/>
                    </a:prstGeom>
                    <a:solidFill>
                      <a:schemeClr val="accent1">
                        <a:lumMod val="60000"/>
                        <a:lumOff val="40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b="0" i="1" dirty="0" smtClean="0">
                                    <a:solidFill>
                                      <a:schemeClr val="tx1">
                                        <a:lumMod val="95000"/>
                                        <a:lumOff val="5000"/>
                                      </a:schemeClr>
                                    </a:solidFill>
                                    <a:latin typeface="Cambria Math" panose="02040503050406030204" pitchFamily="18" charset="0"/>
                                  </a:rPr>
                                  <m:t>𝐶</m:t>
                                </m:r>
                              </m:e>
                              <m:sub>
                                <m:r>
                                  <a:rPr lang="en-CA" i="1" dirty="0">
                                    <a:solidFill>
                                      <a:schemeClr val="tx1">
                                        <a:lumMod val="95000"/>
                                        <a:lumOff val="5000"/>
                                      </a:schemeClr>
                                    </a:solidFill>
                                    <a:latin typeface="Cambria Math" panose="02040503050406030204" pitchFamily="18" charset="0"/>
                                  </a:rPr>
                                  <m:t>𝑡</m:t>
                                </m:r>
                                <m:r>
                                  <a:rPr lang="en-CA" b="0" i="1" dirty="0" smtClean="0">
                                    <a:solidFill>
                                      <a:schemeClr val="tx1">
                                        <a:lumMod val="95000"/>
                                        <a:lumOff val="5000"/>
                                      </a:schemeClr>
                                    </a:solidFill>
                                    <a:latin typeface="Cambria Math" panose="02040503050406030204" pitchFamily="18" charset="0"/>
                                  </a:rPr>
                                  <m:t>−1</m:t>
                                </m:r>
                              </m:sub>
                            </m:sSub>
                          </m:oMath>
                        </m:oMathPara>
                      </a14:m>
                      <a:endParaRPr lang="en-CA" dirty="0">
                        <a:solidFill>
                          <a:schemeClr val="bg1"/>
                        </a:solidFill>
                      </a:endParaRPr>
                    </a:p>
                  </p:txBody>
                </p:sp>
              </mc:Choice>
              <mc:Fallback xmlns="">
                <p:sp>
                  <p:nvSpPr>
                    <p:cNvPr id="86" name="Oval 85">
                      <a:extLst>
                        <a:ext uri="{FF2B5EF4-FFF2-40B4-BE49-F238E27FC236}">
                          <a16:creationId xmlns:a16="http://schemas.microsoft.com/office/drawing/2014/main" id="{210D9BA5-4D04-27AF-9E98-07087D91B401}"/>
                        </a:ext>
                      </a:extLst>
                    </p:cNvPr>
                    <p:cNvSpPr>
                      <a:spLocks noRot="1" noChangeAspect="1" noMove="1" noResize="1" noEditPoints="1" noAdjustHandles="1" noChangeArrowheads="1" noChangeShapeType="1" noTextEdit="1"/>
                    </p:cNvSpPr>
                    <p:nvPr/>
                  </p:nvSpPr>
                  <p:spPr>
                    <a:xfrm>
                      <a:off x="7445959" y="1775362"/>
                      <a:ext cx="533741" cy="416038"/>
                    </a:xfrm>
                    <a:prstGeom prst="ellipse">
                      <a:avLst/>
                    </a:prstGeom>
                    <a:blipFill>
                      <a:blip r:embed="rId8"/>
                      <a:stretch>
                        <a:fillRect l="-5263"/>
                      </a:stretch>
                    </a:blipFill>
                  </p:spPr>
                  <p:txBody>
                    <a:bodyPr/>
                    <a:lstStyle/>
                    <a:p>
                      <a:r>
                        <a:rPr lang="en-CA">
                          <a:noFill/>
                        </a:rPr>
                        <a:t> </a:t>
                      </a:r>
                    </a:p>
                  </p:txBody>
                </p:sp>
              </mc:Fallback>
            </mc:AlternateContent>
          </p:grpSp>
          <p:grpSp>
            <p:nvGrpSpPr>
              <p:cNvPr id="78" name="Group 77">
                <a:extLst>
                  <a:ext uri="{FF2B5EF4-FFF2-40B4-BE49-F238E27FC236}">
                    <a16:creationId xmlns:a16="http://schemas.microsoft.com/office/drawing/2014/main" id="{E55AAF36-2FDF-C316-E72C-D4AD274528D9}"/>
                  </a:ext>
                </a:extLst>
              </p:cNvPr>
              <p:cNvGrpSpPr/>
              <p:nvPr/>
            </p:nvGrpSpPr>
            <p:grpSpPr>
              <a:xfrm>
                <a:off x="7409055" y="4573030"/>
                <a:ext cx="4643327" cy="1383698"/>
                <a:chOff x="7393954" y="4563029"/>
                <a:chExt cx="4643327" cy="1383698"/>
              </a:xfrm>
            </p:grpSpPr>
            <p:sp>
              <p:nvSpPr>
                <p:cNvPr id="79" name="TextBox 78">
                  <a:extLst>
                    <a:ext uri="{FF2B5EF4-FFF2-40B4-BE49-F238E27FC236}">
                      <a16:creationId xmlns:a16="http://schemas.microsoft.com/office/drawing/2014/main" id="{2D7F7EBD-46B7-BA57-747F-06BF1A6E0A43}"/>
                    </a:ext>
                  </a:extLst>
                </p:cNvPr>
                <p:cNvSpPr txBox="1"/>
                <p:nvPr/>
              </p:nvSpPr>
              <p:spPr>
                <a:xfrm>
                  <a:off x="7393954" y="4563029"/>
                  <a:ext cx="2450107" cy="369332"/>
                </a:xfrm>
                <a:prstGeom prst="rect">
                  <a:avLst/>
                </a:prstGeom>
                <a:noFill/>
              </p:spPr>
              <p:txBody>
                <a:bodyPr wrap="square" rtlCol="0">
                  <a:spAutoFit/>
                </a:bodyPr>
                <a:lstStyle/>
                <a:p>
                  <a:r>
                    <a:rPr lang="en-CA" b="1" dirty="0">
                      <a:latin typeface="Times New Roman" panose="02020603050405020304" pitchFamily="18" charset="0"/>
                      <a:cs typeface="Times New Roman" panose="02020603050405020304" pitchFamily="18" charset="0"/>
                    </a:rPr>
                    <a:t>Vector operations:</a:t>
                  </a:r>
                </a:p>
              </p:txBody>
            </p:sp>
            <p:sp>
              <p:nvSpPr>
                <p:cNvPr id="80" name="Rectangle: Rounded Corners 79">
                  <a:extLst>
                    <a:ext uri="{FF2B5EF4-FFF2-40B4-BE49-F238E27FC236}">
                      <a16:creationId xmlns:a16="http://schemas.microsoft.com/office/drawing/2014/main" id="{A7BBD5E8-6BE9-1BA6-0688-043D333EDB25}"/>
                    </a:ext>
                  </a:extLst>
                </p:cNvPr>
                <p:cNvSpPr/>
                <p:nvPr/>
              </p:nvSpPr>
              <p:spPr>
                <a:xfrm>
                  <a:off x="7436347" y="5100207"/>
                  <a:ext cx="484473" cy="361845"/>
                </a:xfrm>
                <a:prstGeom prst="roundRect">
                  <a:avLst/>
                </a:prstGeom>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a:t>
                  </a:r>
                </a:p>
              </p:txBody>
            </p:sp>
            <p:sp>
              <p:nvSpPr>
                <p:cNvPr id="81" name="TextBox 80">
                  <a:extLst>
                    <a:ext uri="{FF2B5EF4-FFF2-40B4-BE49-F238E27FC236}">
                      <a16:creationId xmlns:a16="http://schemas.microsoft.com/office/drawing/2014/main" id="{B59D055C-EF78-B2AD-06A1-616FC569D964}"/>
                    </a:ext>
                  </a:extLst>
                </p:cNvPr>
                <p:cNvSpPr txBox="1"/>
                <p:nvPr/>
              </p:nvSpPr>
              <p:spPr>
                <a:xfrm>
                  <a:off x="7943325" y="5066446"/>
                  <a:ext cx="4093956"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Element-wise summation/Concatenation</a:t>
                  </a:r>
                </a:p>
              </p:txBody>
            </p:sp>
            <p:sp>
              <p:nvSpPr>
                <p:cNvPr id="82" name="Oval 81">
                  <a:extLst>
                    <a:ext uri="{FF2B5EF4-FFF2-40B4-BE49-F238E27FC236}">
                      <a16:creationId xmlns:a16="http://schemas.microsoft.com/office/drawing/2014/main" id="{08BC02B7-AEE5-9AD6-5EFF-860842F56062}"/>
                    </a:ext>
                  </a:extLst>
                </p:cNvPr>
                <p:cNvSpPr/>
                <p:nvPr/>
              </p:nvSpPr>
              <p:spPr>
                <a:xfrm>
                  <a:off x="7497933" y="5647857"/>
                  <a:ext cx="361299" cy="274173"/>
                </a:xfrm>
                <a:prstGeom prst="ellipse">
                  <a:avLst/>
                </a:prstGeom>
                <a:solidFill>
                  <a:schemeClr val="accent1">
                    <a:lumMod val="60000"/>
                    <a:lumOff val="40000"/>
                  </a:scheme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lumMod val="95000"/>
                          <a:lumOff val="5000"/>
                        </a:schemeClr>
                      </a:solidFill>
                      <a:latin typeface="Cambria Math" panose="02040503050406030204" pitchFamily="18" charset="0"/>
                      <a:ea typeface="Cambria Math" panose="02040503050406030204" pitchFamily="18" charset="0"/>
                      <a:cs typeface="Times New Roman" panose="02020603050405020304" pitchFamily="18" charset="0"/>
                    </a:rPr>
                    <a:t>×</a:t>
                  </a:r>
                  <a:endParaRPr lang="en-CA"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3" name="TextBox 82">
                  <a:extLst>
                    <a:ext uri="{FF2B5EF4-FFF2-40B4-BE49-F238E27FC236}">
                      <a16:creationId xmlns:a16="http://schemas.microsoft.com/office/drawing/2014/main" id="{B4EF9F65-A27D-FB96-C61F-565766848352}"/>
                    </a:ext>
                  </a:extLst>
                </p:cNvPr>
                <p:cNvSpPr txBox="1"/>
                <p:nvPr/>
              </p:nvSpPr>
              <p:spPr>
                <a:xfrm>
                  <a:off x="7920820" y="5577395"/>
                  <a:ext cx="4093956"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Element-wise multiplication</a:t>
                  </a:r>
                </a:p>
              </p:txBody>
            </p:sp>
          </p:grpSp>
        </p:grpSp>
      </p:grpSp>
      <p:sp>
        <p:nvSpPr>
          <p:cNvPr id="51" name="TextBox 50">
            <a:extLst>
              <a:ext uri="{FF2B5EF4-FFF2-40B4-BE49-F238E27FC236}">
                <a16:creationId xmlns:a16="http://schemas.microsoft.com/office/drawing/2014/main" id="{35940C38-051C-B345-80B2-94D493E21447}"/>
              </a:ext>
            </a:extLst>
          </p:cNvPr>
          <p:cNvSpPr txBox="1"/>
          <p:nvPr/>
        </p:nvSpPr>
        <p:spPr>
          <a:xfrm>
            <a:off x="1573385" y="4485068"/>
            <a:ext cx="4285548" cy="215444"/>
          </a:xfrm>
          <a:prstGeom prst="rect">
            <a:avLst/>
          </a:prstGeom>
          <a:noFill/>
        </p:spPr>
        <p:txBody>
          <a:bodyPr wrap="square">
            <a:spAutoFit/>
          </a:bodyPr>
          <a:lstStyle/>
          <a:p>
            <a:pPr algn="ctr"/>
            <a:r>
              <a:rPr lang="en-US" sz="800" dirty="0">
                <a:latin typeface="Times New Roman" panose="02020603050405020304" pitchFamily="18" charset="0"/>
                <a:cs typeface="Times New Roman" panose="02020603050405020304" pitchFamily="18" charset="0"/>
              </a:rPr>
              <a:t>[Source: </a:t>
            </a:r>
            <a:r>
              <a:rPr lang="en-US" sz="800" dirty="0">
                <a:latin typeface="Times New Roman" panose="02020603050405020304" pitchFamily="18" charset="0"/>
                <a:cs typeface="Times New Roman" panose="02020603050405020304" pitchFamily="18" charset="0"/>
                <a:hlinkClick r:id="rId9"/>
              </a:rPr>
              <a:t>https://tinyurl.com/mrycxxp5</a:t>
            </a:r>
            <a:r>
              <a:rPr lang="en-US" sz="800" dirty="0">
                <a:latin typeface="Times New Roman" panose="02020603050405020304" pitchFamily="18" charset="0"/>
                <a:cs typeface="Times New Roman" panose="02020603050405020304" pitchFamily="18" charset="0"/>
              </a:rPr>
              <a:t> ] </a:t>
            </a:r>
          </a:p>
        </p:txBody>
      </p:sp>
    </p:spTree>
    <p:extLst>
      <p:ext uri="{BB962C8B-B14F-4D97-AF65-F5344CB8AC3E}">
        <p14:creationId xmlns:p14="http://schemas.microsoft.com/office/powerpoint/2010/main" val="25264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69B36A-9676-85B1-5E0F-64EAB341BE96}"/>
              </a:ext>
            </a:extLst>
          </p:cNvPr>
          <p:cNvSpPr>
            <a:spLocks noGrp="1"/>
          </p:cNvSpPr>
          <p:nvPr>
            <p:ph type="sldNum" sz="quarter" idx="12"/>
          </p:nvPr>
        </p:nvSpPr>
        <p:spPr>
          <a:xfrm>
            <a:off x="0" y="6194426"/>
            <a:ext cx="2743200" cy="365125"/>
          </a:xfrm>
        </p:spPr>
        <p:txBody>
          <a:bodyPr/>
          <a:lstStyle/>
          <a:p>
            <a:fld id="{2DEBF6B5-A8B6-5742-91AE-8DC29EBB8E42}" type="slidenum">
              <a:rPr lang="en-US" smtClean="0"/>
              <a:t>43</a:t>
            </a:fld>
            <a:endParaRPr lang="en-US" dirty="0"/>
          </a:p>
        </p:txBody>
      </p:sp>
      <p:grpSp>
        <p:nvGrpSpPr>
          <p:cNvPr id="2" name="Group 1">
            <a:extLst>
              <a:ext uri="{FF2B5EF4-FFF2-40B4-BE49-F238E27FC236}">
                <a16:creationId xmlns:a16="http://schemas.microsoft.com/office/drawing/2014/main" id="{75D00943-8D53-4FA0-44FA-7732CE8689A7}"/>
              </a:ext>
            </a:extLst>
          </p:cNvPr>
          <p:cNvGrpSpPr/>
          <p:nvPr/>
        </p:nvGrpSpPr>
        <p:grpSpPr>
          <a:xfrm>
            <a:off x="2302493" y="2573451"/>
            <a:ext cx="3254723" cy="2997131"/>
            <a:chOff x="4027941" y="1395437"/>
            <a:chExt cx="3254723" cy="2997131"/>
          </a:xfrm>
        </p:grpSpPr>
        <p:cxnSp>
          <p:nvCxnSpPr>
            <p:cNvPr id="177" name="Straight Arrow Connector 176">
              <a:extLst>
                <a:ext uri="{FF2B5EF4-FFF2-40B4-BE49-F238E27FC236}">
                  <a16:creationId xmlns:a16="http://schemas.microsoft.com/office/drawing/2014/main" id="{157D184F-C514-DBE0-23B7-DFC7C17E3213}"/>
                </a:ext>
              </a:extLst>
            </p:cNvPr>
            <p:cNvCxnSpPr>
              <a:cxnSpLocks/>
              <a:stCxn id="182" idx="0"/>
              <a:endCxn id="180" idx="2"/>
            </p:cNvCxnSpPr>
            <p:nvPr/>
          </p:nvCxnSpPr>
          <p:spPr>
            <a:xfrm flipV="1">
              <a:off x="5233893" y="3597305"/>
              <a:ext cx="2396" cy="341763"/>
            </a:xfrm>
            <a:prstGeom prst="straightConnector1">
              <a:avLst/>
            </a:prstGeom>
            <a:ln w="53975">
              <a:solidFill>
                <a:schemeClr val="tx1"/>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233D595E-7046-B51D-38DE-01617060066A}"/>
                </a:ext>
              </a:extLst>
            </p:cNvPr>
            <p:cNvCxnSpPr>
              <a:cxnSpLocks/>
              <a:stCxn id="180" idx="0"/>
              <a:endCxn id="179" idx="4"/>
            </p:cNvCxnSpPr>
            <p:nvPr/>
          </p:nvCxnSpPr>
          <p:spPr>
            <a:xfrm flipV="1">
              <a:off x="5236289" y="2984088"/>
              <a:ext cx="0" cy="251372"/>
            </a:xfrm>
            <a:prstGeom prst="straightConnector1">
              <a:avLst/>
            </a:prstGeom>
            <a:ln w="53975">
              <a:solidFill>
                <a:schemeClr val="accent6"/>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79" name="Oval 178">
              <a:extLst>
                <a:ext uri="{FF2B5EF4-FFF2-40B4-BE49-F238E27FC236}">
                  <a16:creationId xmlns:a16="http://schemas.microsoft.com/office/drawing/2014/main" id="{98D53FE5-8DBC-9349-D239-E3F4BCAFA9ED}"/>
                </a:ext>
              </a:extLst>
            </p:cNvPr>
            <p:cNvSpPr/>
            <p:nvPr/>
          </p:nvSpPr>
          <p:spPr>
            <a:xfrm>
              <a:off x="4698443" y="2115034"/>
              <a:ext cx="1075691" cy="869054"/>
            </a:xfrm>
            <a:prstGeom prst="ellipse">
              <a:avLst/>
            </a:prstGeom>
            <a:solidFill>
              <a:schemeClr val="accent1">
                <a:lumMod val="75000"/>
              </a:schemeClr>
            </a:solidFill>
            <a:scene3d>
              <a:camera prst="orthographicFront"/>
              <a:lightRig rig="threePt" dir="t"/>
            </a:scene3d>
            <a:sp3d>
              <a:bevelT prst="relaxedInse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atin typeface="Times New Roman" panose="02020603050405020304" pitchFamily="18" charset="0"/>
                  <a:cs typeface="Times New Roman" panose="02020603050405020304" pitchFamily="18" charset="0"/>
                </a:rPr>
                <a:t>Cell</a:t>
              </a:r>
            </a:p>
          </p:txBody>
        </p:sp>
        <p:sp>
          <p:nvSpPr>
            <p:cNvPr id="180" name="Rectangle: Rounded Corners 179">
              <a:extLst>
                <a:ext uri="{FF2B5EF4-FFF2-40B4-BE49-F238E27FC236}">
                  <a16:creationId xmlns:a16="http://schemas.microsoft.com/office/drawing/2014/main" id="{DC584E4D-AEEB-D3A1-1A88-60466FF61E30}"/>
                </a:ext>
              </a:extLst>
            </p:cNvPr>
            <p:cNvSpPr/>
            <p:nvPr/>
          </p:nvSpPr>
          <p:spPr>
            <a:xfrm>
              <a:off x="4994052" y="3235460"/>
              <a:ext cx="484473" cy="361845"/>
            </a:xfrm>
            <a:prstGeom prst="roundRect">
              <a:avLst/>
            </a:prstGeom>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a:t>
              </a:r>
            </a:p>
          </p:txBody>
        </p:sp>
        <p:sp>
          <p:nvSpPr>
            <p:cNvPr id="181" name="Oval 180">
              <a:extLst>
                <a:ext uri="{FF2B5EF4-FFF2-40B4-BE49-F238E27FC236}">
                  <a16:creationId xmlns:a16="http://schemas.microsoft.com/office/drawing/2014/main" id="{4507AE59-80B1-399D-5FAA-08DA962B889E}"/>
                </a:ext>
              </a:extLst>
            </p:cNvPr>
            <p:cNvSpPr/>
            <p:nvPr/>
          </p:nvSpPr>
          <p:spPr>
            <a:xfrm>
              <a:off x="6119866" y="2228438"/>
              <a:ext cx="361299" cy="274173"/>
            </a:xfrm>
            <a:prstGeom prst="ellipse">
              <a:avLst/>
            </a:prstGeom>
            <a:solidFill>
              <a:schemeClr val="accent1">
                <a:lumMod val="60000"/>
                <a:lumOff val="40000"/>
              </a:scheme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lumMod val="95000"/>
                      <a:lumOff val="5000"/>
                    </a:schemeClr>
                  </a:solidFill>
                  <a:latin typeface="Cambria Math" panose="02040503050406030204" pitchFamily="18" charset="0"/>
                  <a:ea typeface="Cambria Math" panose="02040503050406030204" pitchFamily="18" charset="0"/>
                  <a:cs typeface="Times New Roman" panose="02020603050405020304" pitchFamily="18" charset="0"/>
                </a:rPr>
                <a:t>×</a:t>
              </a:r>
              <a:endParaRPr lang="en-CA"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82" name="Oval 181">
              <a:extLst>
                <a:ext uri="{FF2B5EF4-FFF2-40B4-BE49-F238E27FC236}">
                  <a16:creationId xmlns:a16="http://schemas.microsoft.com/office/drawing/2014/main" id="{B6AE0E71-BE84-B815-9715-BAC433DF134E}"/>
                </a:ext>
              </a:extLst>
            </p:cNvPr>
            <p:cNvSpPr/>
            <p:nvPr/>
          </p:nvSpPr>
          <p:spPr>
            <a:xfrm>
              <a:off x="5053244" y="3939068"/>
              <a:ext cx="361299" cy="274173"/>
            </a:xfrm>
            <a:prstGeom prst="ellipse">
              <a:avLst/>
            </a:prstGeom>
            <a:solidFill>
              <a:schemeClr val="accent1">
                <a:lumMod val="60000"/>
                <a:lumOff val="40000"/>
              </a:scheme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lumMod val="95000"/>
                      <a:lumOff val="5000"/>
                    </a:schemeClr>
                  </a:solidFill>
                  <a:latin typeface="Cambria Math" panose="02040503050406030204" pitchFamily="18" charset="0"/>
                  <a:ea typeface="Cambria Math" panose="02040503050406030204" pitchFamily="18" charset="0"/>
                  <a:cs typeface="Times New Roman" panose="02020603050405020304" pitchFamily="18" charset="0"/>
                </a:rPr>
                <a:t>×</a:t>
              </a:r>
              <a:endParaRPr lang="en-CA" dirty="0">
                <a:solidFill>
                  <a:schemeClr val="tx1">
                    <a:lumMod val="95000"/>
                    <a:lumOff val="5000"/>
                  </a:schemeClr>
                </a:solidFill>
                <a:latin typeface="Times New Roman" panose="02020603050405020304" pitchFamily="18" charset="0"/>
                <a:cs typeface="Times New Roman" panose="02020603050405020304" pitchFamily="18" charset="0"/>
              </a:endParaRPr>
            </a:p>
          </p:txBody>
        </p:sp>
        <p:cxnSp>
          <p:nvCxnSpPr>
            <p:cNvPr id="183" name="Connector: Elbow 182">
              <a:extLst>
                <a:ext uri="{FF2B5EF4-FFF2-40B4-BE49-F238E27FC236}">
                  <a16:creationId xmlns:a16="http://schemas.microsoft.com/office/drawing/2014/main" id="{0A69546A-A444-1A57-1EC2-DCD28F1928DB}"/>
                </a:ext>
              </a:extLst>
            </p:cNvPr>
            <p:cNvCxnSpPr>
              <a:cxnSpLocks/>
              <a:stCxn id="181" idx="2"/>
              <a:endCxn id="180" idx="3"/>
            </p:cNvCxnSpPr>
            <p:nvPr/>
          </p:nvCxnSpPr>
          <p:spPr>
            <a:xfrm rot="10800000" flipV="1">
              <a:off x="5478525" y="2365525"/>
              <a:ext cx="641341" cy="1050858"/>
            </a:xfrm>
            <a:prstGeom prst="bentConnector3">
              <a:avLst>
                <a:gd name="adj1" fmla="val 33067"/>
              </a:avLst>
            </a:prstGeom>
            <a:ln w="53975">
              <a:solidFill>
                <a:schemeClr val="tx1"/>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9AC42684-3F83-11E0-155D-0DBA5EC1EBD2}"/>
                </a:ext>
              </a:extLst>
            </p:cNvPr>
            <p:cNvCxnSpPr>
              <a:cxnSpLocks/>
              <a:stCxn id="161" idx="4"/>
              <a:endCxn id="181" idx="0"/>
            </p:cNvCxnSpPr>
            <p:nvPr/>
          </p:nvCxnSpPr>
          <p:spPr>
            <a:xfrm rot="16200000" flipH="1">
              <a:off x="6092034" y="2019955"/>
              <a:ext cx="416963" cy="1"/>
            </a:xfrm>
            <a:prstGeom prst="bentConnector3">
              <a:avLst>
                <a:gd name="adj1" fmla="val 50000"/>
              </a:avLst>
            </a:prstGeom>
            <a:ln w="53975">
              <a:solidFill>
                <a:schemeClr val="accent1">
                  <a:lumMod val="60000"/>
                  <a:lumOff val="40000"/>
                </a:schemeClr>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6C857C59-1050-8ADD-7D4A-7C8AA4CB8EA9}"/>
                </a:ext>
              </a:extLst>
            </p:cNvPr>
            <p:cNvCxnSpPr>
              <a:cxnSpLocks/>
              <a:stCxn id="186" idx="1"/>
              <a:endCxn id="182" idx="6"/>
            </p:cNvCxnSpPr>
            <p:nvPr/>
          </p:nvCxnSpPr>
          <p:spPr>
            <a:xfrm flipH="1">
              <a:off x="5414543" y="4067862"/>
              <a:ext cx="1267380" cy="8293"/>
            </a:xfrm>
            <a:prstGeom prst="straightConnector1">
              <a:avLst/>
            </a:prstGeom>
            <a:ln w="53975">
              <a:solidFill>
                <a:schemeClr val="tx1"/>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86" name="Pentagon 185">
              <a:extLst>
                <a:ext uri="{FF2B5EF4-FFF2-40B4-BE49-F238E27FC236}">
                  <a16:creationId xmlns:a16="http://schemas.microsoft.com/office/drawing/2014/main" id="{8F187A3E-EDBB-36F2-CD5D-F4EA3C59C5D8}"/>
                </a:ext>
              </a:extLst>
            </p:cNvPr>
            <p:cNvSpPr/>
            <p:nvPr/>
          </p:nvSpPr>
          <p:spPr>
            <a:xfrm>
              <a:off x="6681922" y="3867182"/>
              <a:ext cx="600742" cy="525386"/>
            </a:xfrm>
            <a:prstGeom prst="pentagon">
              <a:avLst/>
            </a:prstGeom>
            <a:solidFill>
              <a:schemeClr val="bg2">
                <a:lumMod val="50000"/>
              </a:schemeClr>
            </a:solidFill>
            <a:scene3d>
              <a:camera prst="orthographicFront"/>
              <a:lightRig rig="threePt" dir="t"/>
            </a:scene3d>
            <a:sp3d>
              <a:bevelT prst="convex"/>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latin typeface="Times New Roman" panose="02020603050405020304" pitchFamily="18" charset="0"/>
                  <a:cs typeface="Times New Roman" panose="02020603050405020304" pitchFamily="18" charset="0"/>
                </a:rPr>
                <a:t>tanh</a:t>
              </a:r>
            </a:p>
          </p:txBody>
        </p:sp>
        <p:sp>
          <p:nvSpPr>
            <p:cNvPr id="196" name="Teardrop 195">
              <a:extLst>
                <a:ext uri="{FF2B5EF4-FFF2-40B4-BE49-F238E27FC236}">
                  <a16:creationId xmlns:a16="http://schemas.microsoft.com/office/drawing/2014/main" id="{50E1B6A1-F477-B201-283F-3636D4848DBC}"/>
                </a:ext>
              </a:extLst>
            </p:cNvPr>
            <p:cNvSpPr/>
            <p:nvPr/>
          </p:nvSpPr>
          <p:spPr>
            <a:xfrm>
              <a:off x="4027941" y="3030587"/>
              <a:ext cx="484473" cy="361844"/>
            </a:xfrm>
            <a:prstGeom prst="teardrop">
              <a:avLst/>
            </a:prstGeom>
            <a:solidFill>
              <a:schemeClr val="accent4"/>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lumMod val="95000"/>
                      <a:lumOff val="5000"/>
                    </a:schemeClr>
                  </a:solidFill>
                  <a:latin typeface="Cambria Math" panose="02040503050406030204" pitchFamily="18" charset="0"/>
                  <a:ea typeface="Cambria Math" panose="02040503050406030204" pitchFamily="18" charset="0"/>
                </a:rPr>
                <a:t>σ</a:t>
              </a:r>
              <a:endParaRPr lang="en-CA" dirty="0">
                <a:solidFill>
                  <a:schemeClr val="tx1">
                    <a:lumMod val="95000"/>
                    <a:lumOff val="5000"/>
                  </a:schemeClr>
                </a:solidFill>
              </a:endParaRPr>
            </a:p>
          </p:txBody>
        </p:sp>
        <p:cxnSp>
          <p:nvCxnSpPr>
            <p:cNvPr id="216" name="Connector: Elbow 215">
              <a:extLst>
                <a:ext uri="{FF2B5EF4-FFF2-40B4-BE49-F238E27FC236}">
                  <a16:creationId xmlns:a16="http://schemas.microsoft.com/office/drawing/2014/main" id="{CBE4A484-7D0C-47A3-0678-0768641D9057}"/>
                </a:ext>
              </a:extLst>
            </p:cNvPr>
            <p:cNvCxnSpPr>
              <a:cxnSpLocks/>
              <a:stCxn id="196" idx="2"/>
              <a:endCxn id="182" idx="2"/>
            </p:cNvCxnSpPr>
            <p:nvPr/>
          </p:nvCxnSpPr>
          <p:spPr>
            <a:xfrm rot="16200000" flipH="1">
              <a:off x="4319849" y="3342759"/>
              <a:ext cx="683723" cy="783066"/>
            </a:xfrm>
            <a:prstGeom prst="bentConnector2">
              <a:avLst/>
            </a:prstGeom>
            <a:ln w="53975">
              <a:solidFill>
                <a:schemeClr val="tx1"/>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Oval 160">
                  <a:extLst>
                    <a:ext uri="{FF2B5EF4-FFF2-40B4-BE49-F238E27FC236}">
                      <a16:creationId xmlns:a16="http://schemas.microsoft.com/office/drawing/2014/main" id="{5AAA5B81-202B-C8A5-81FC-3FEE72A38570}"/>
                    </a:ext>
                  </a:extLst>
                </p:cNvPr>
                <p:cNvSpPr/>
                <p:nvPr/>
              </p:nvSpPr>
              <p:spPr>
                <a:xfrm>
                  <a:off x="6033644" y="1395437"/>
                  <a:ext cx="533741" cy="416038"/>
                </a:xfrm>
                <a:prstGeom prst="ellipse">
                  <a:avLst/>
                </a:prstGeom>
                <a:solidFill>
                  <a:schemeClr val="accent1">
                    <a:lumMod val="60000"/>
                    <a:lumOff val="40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b="0" i="1" dirty="0" smtClean="0">
                                <a:solidFill>
                                  <a:schemeClr val="tx1">
                                    <a:lumMod val="95000"/>
                                    <a:lumOff val="5000"/>
                                  </a:schemeClr>
                                </a:solidFill>
                                <a:latin typeface="Cambria Math" panose="02040503050406030204" pitchFamily="18" charset="0"/>
                              </a:rPr>
                              <m:t>𝐶</m:t>
                            </m:r>
                          </m:e>
                          <m:sub>
                            <m:r>
                              <a:rPr lang="en-CA" i="1" dirty="0">
                                <a:solidFill>
                                  <a:schemeClr val="tx1">
                                    <a:lumMod val="95000"/>
                                    <a:lumOff val="5000"/>
                                  </a:schemeClr>
                                </a:solidFill>
                                <a:latin typeface="Cambria Math" panose="02040503050406030204" pitchFamily="18" charset="0"/>
                              </a:rPr>
                              <m:t>𝑡</m:t>
                            </m:r>
                            <m:r>
                              <a:rPr lang="en-CA" b="0" i="1" dirty="0" smtClean="0">
                                <a:solidFill>
                                  <a:schemeClr val="tx1">
                                    <a:lumMod val="95000"/>
                                    <a:lumOff val="5000"/>
                                  </a:schemeClr>
                                </a:solidFill>
                                <a:latin typeface="Cambria Math" panose="02040503050406030204" pitchFamily="18" charset="0"/>
                              </a:rPr>
                              <m:t>−1</m:t>
                            </m:r>
                          </m:sub>
                        </m:sSub>
                      </m:oMath>
                    </m:oMathPara>
                  </a14:m>
                  <a:endParaRPr lang="en-CA" dirty="0">
                    <a:solidFill>
                      <a:schemeClr val="bg1"/>
                    </a:solidFill>
                  </a:endParaRPr>
                </a:p>
              </p:txBody>
            </p:sp>
          </mc:Choice>
          <mc:Fallback xmlns="">
            <p:sp>
              <p:nvSpPr>
                <p:cNvPr id="161" name="Oval 160">
                  <a:extLst>
                    <a:ext uri="{FF2B5EF4-FFF2-40B4-BE49-F238E27FC236}">
                      <a16:creationId xmlns:a16="http://schemas.microsoft.com/office/drawing/2014/main" id="{5AAA5B81-202B-C8A5-81FC-3FEE72A38570}"/>
                    </a:ext>
                  </a:extLst>
                </p:cNvPr>
                <p:cNvSpPr>
                  <a:spLocks noRot="1" noChangeAspect="1" noMove="1" noResize="1" noEditPoints="1" noAdjustHandles="1" noChangeArrowheads="1" noChangeShapeType="1" noTextEdit="1"/>
                </p:cNvSpPr>
                <p:nvPr/>
              </p:nvSpPr>
              <p:spPr>
                <a:xfrm>
                  <a:off x="6033644" y="1395437"/>
                  <a:ext cx="533741" cy="416038"/>
                </a:xfrm>
                <a:prstGeom prst="ellipse">
                  <a:avLst/>
                </a:prstGeom>
                <a:blipFill>
                  <a:blip r:embed="rId2"/>
                  <a:stretch>
                    <a:fillRect l="-5263"/>
                  </a:stretch>
                </a:blipFill>
              </p:spPr>
              <p:txBody>
                <a:bodyPr/>
                <a:lstStyle/>
                <a:p>
                  <a:r>
                    <a:rPr lang="en-CA">
                      <a:noFill/>
                    </a:rPr>
                    <a:t> </a:t>
                  </a:r>
                </a:p>
              </p:txBody>
            </p:sp>
          </mc:Fallback>
        </mc:AlternateContent>
        <p:cxnSp>
          <p:nvCxnSpPr>
            <p:cNvPr id="162" name="Connector: Elbow 161">
              <a:extLst>
                <a:ext uri="{FF2B5EF4-FFF2-40B4-BE49-F238E27FC236}">
                  <a16:creationId xmlns:a16="http://schemas.microsoft.com/office/drawing/2014/main" id="{3EA52799-54BD-28E6-9CFC-B1AE38514DDF}"/>
                </a:ext>
              </a:extLst>
            </p:cNvPr>
            <p:cNvCxnSpPr>
              <a:cxnSpLocks/>
              <a:stCxn id="161" idx="2"/>
              <a:endCxn id="179" idx="7"/>
            </p:cNvCxnSpPr>
            <p:nvPr/>
          </p:nvCxnSpPr>
          <p:spPr>
            <a:xfrm rot="10800000" flipV="1">
              <a:off x="5616604" y="1603456"/>
              <a:ext cx="417041" cy="638848"/>
            </a:xfrm>
            <a:prstGeom prst="bentConnector2">
              <a:avLst/>
            </a:prstGeom>
            <a:ln w="53975">
              <a:solidFill>
                <a:schemeClr val="accent1">
                  <a:lumMod val="60000"/>
                  <a:lumOff val="40000"/>
                </a:schemeClr>
              </a:solidFill>
            </a:ln>
            <a:effectLst/>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3E797381-CC42-AF4E-1103-4599CBBDC380}"/>
              </a:ext>
            </a:extLst>
          </p:cNvPr>
          <p:cNvSpPr txBox="1"/>
          <p:nvPr/>
        </p:nvSpPr>
        <p:spPr>
          <a:xfrm>
            <a:off x="671362" y="167255"/>
            <a:ext cx="6178988" cy="2246769"/>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The two gates here are responsible for actively merging the old memory and the new memory to create Ct (green arrow), which is subsequently fed back into the main "Cell."</a:t>
            </a:r>
            <a:endParaRPr lang="en-CA" sz="2800"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E6B49F17-273B-8D74-714F-E442DDE50AEB}"/>
              </a:ext>
            </a:extLst>
          </p:cNvPr>
          <p:cNvGrpSpPr/>
          <p:nvPr/>
        </p:nvGrpSpPr>
        <p:grpSpPr>
          <a:xfrm>
            <a:off x="7302654" y="94304"/>
            <a:ext cx="4862235" cy="5862424"/>
            <a:chOff x="7302654" y="94304"/>
            <a:chExt cx="4862235" cy="5862424"/>
          </a:xfrm>
        </p:grpSpPr>
        <p:grpSp>
          <p:nvGrpSpPr>
            <p:cNvPr id="5" name="Group 4">
              <a:extLst>
                <a:ext uri="{FF2B5EF4-FFF2-40B4-BE49-F238E27FC236}">
                  <a16:creationId xmlns:a16="http://schemas.microsoft.com/office/drawing/2014/main" id="{F9E299CD-EC95-33EB-4A55-E928D3AF1001}"/>
                </a:ext>
              </a:extLst>
            </p:cNvPr>
            <p:cNvGrpSpPr/>
            <p:nvPr/>
          </p:nvGrpSpPr>
          <p:grpSpPr>
            <a:xfrm>
              <a:off x="9970379" y="94304"/>
              <a:ext cx="2194510" cy="2162983"/>
              <a:chOff x="9886359" y="1194504"/>
              <a:chExt cx="2194510" cy="2162983"/>
            </a:xfrm>
          </p:grpSpPr>
          <p:sp>
            <p:nvSpPr>
              <p:cNvPr id="33" name="TextBox 32">
                <a:extLst>
                  <a:ext uri="{FF2B5EF4-FFF2-40B4-BE49-F238E27FC236}">
                    <a16:creationId xmlns:a16="http://schemas.microsoft.com/office/drawing/2014/main" id="{DEF6002B-E036-7272-C80B-4B76C97E6606}"/>
                  </a:ext>
                </a:extLst>
              </p:cNvPr>
              <p:cNvSpPr txBox="1"/>
              <p:nvPr/>
            </p:nvSpPr>
            <p:spPr>
              <a:xfrm>
                <a:off x="10504988" y="1678964"/>
                <a:ext cx="1575881" cy="646331"/>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Hyperbolic tangent</a:t>
                </a:r>
              </a:p>
            </p:txBody>
          </p:sp>
          <p:grpSp>
            <p:nvGrpSpPr>
              <p:cNvPr id="34" name="Group 33">
                <a:extLst>
                  <a:ext uri="{FF2B5EF4-FFF2-40B4-BE49-F238E27FC236}">
                    <a16:creationId xmlns:a16="http://schemas.microsoft.com/office/drawing/2014/main" id="{A41B630B-CCCC-57B7-5309-3FCE9380E242}"/>
                  </a:ext>
                </a:extLst>
              </p:cNvPr>
              <p:cNvGrpSpPr/>
              <p:nvPr/>
            </p:nvGrpSpPr>
            <p:grpSpPr>
              <a:xfrm>
                <a:off x="9886359" y="1194504"/>
                <a:ext cx="2194509" cy="2162983"/>
                <a:chOff x="9886359" y="1194504"/>
                <a:chExt cx="2194509" cy="2162983"/>
              </a:xfrm>
            </p:grpSpPr>
            <p:grpSp>
              <p:nvGrpSpPr>
                <p:cNvPr id="35" name="Group 34">
                  <a:extLst>
                    <a:ext uri="{FF2B5EF4-FFF2-40B4-BE49-F238E27FC236}">
                      <a16:creationId xmlns:a16="http://schemas.microsoft.com/office/drawing/2014/main" id="{CDAE04B1-E52A-A3A9-BAFB-CCD530F27478}"/>
                    </a:ext>
                  </a:extLst>
                </p:cNvPr>
                <p:cNvGrpSpPr/>
                <p:nvPr/>
              </p:nvGrpSpPr>
              <p:grpSpPr>
                <a:xfrm>
                  <a:off x="9930361" y="2436372"/>
                  <a:ext cx="2150507" cy="414665"/>
                  <a:chOff x="7359038" y="792802"/>
                  <a:chExt cx="2150507" cy="414665"/>
                </a:xfrm>
              </p:grpSpPr>
              <p:sp>
                <p:nvSpPr>
                  <p:cNvPr id="40" name="Teardrop 39">
                    <a:extLst>
                      <a:ext uri="{FF2B5EF4-FFF2-40B4-BE49-F238E27FC236}">
                        <a16:creationId xmlns:a16="http://schemas.microsoft.com/office/drawing/2014/main" id="{2328D3DA-DD1D-A9B2-95D6-EB888A31A088}"/>
                      </a:ext>
                    </a:extLst>
                  </p:cNvPr>
                  <p:cNvSpPr/>
                  <p:nvPr/>
                </p:nvSpPr>
                <p:spPr>
                  <a:xfrm>
                    <a:off x="7359038" y="845623"/>
                    <a:ext cx="484473" cy="361844"/>
                  </a:xfrm>
                  <a:prstGeom prst="teardrop">
                    <a:avLst/>
                  </a:prstGeom>
                  <a:solidFill>
                    <a:schemeClr val="accent4"/>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lumMod val="95000"/>
                            <a:lumOff val="5000"/>
                          </a:schemeClr>
                        </a:solidFill>
                        <a:latin typeface="Cambria Math" panose="02040503050406030204" pitchFamily="18" charset="0"/>
                        <a:ea typeface="Cambria Math" panose="02040503050406030204" pitchFamily="18" charset="0"/>
                      </a:rPr>
                      <a:t>σ</a:t>
                    </a:r>
                    <a:endParaRPr lang="en-CA" dirty="0">
                      <a:solidFill>
                        <a:schemeClr val="tx1">
                          <a:lumMod val="95000"/>
                          <a:lumOff val="5000"/>
                        </a:schemeClr>
                      </a:solidFill>
                    </a:endParaRPr>
                  </a:p>
                </p:txBody>
              </p:sp>
              <p:sp>
                <p:nvSpPr>
                  <p:cNvPr id="41" name="TextBox 40">
                    <a:extLst>
                      <a:ext uri="{FF2B5EF4-FFF2-40B4-BE49-F238E27FC236}">
                        <a16:creationId xmlns:a16="http://schemas.microsoft.com/office/drawing/2014/main" id="{16C73662-7318-7BC3-64DE-D7BA53385B81}"/>
                      </a:ext>
                    </a:extLst>
                  </p:cNvPr>
                  <p:cNvSpPr txBox="1"/>
                  <p:nvPr/>
                </p:nvSpPr>
                <p:spPr>
                  <a:xfrm>
                    <a:off x="7933664" y="792802"/>
                    <a:ext cx="1575881"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Sigmoid</a:t>
                    </a:r>
                  </a:p>
                </p:txBody>
              </p:sp>
            </p:grpSp>
            <p:sp>
              <p:nvSpPr>
                <p:cNvPr id="36" name="Oval 35">
                  <a:extLst>
                    <a:ext uri="{FF2B5EF4-FFF2-40B4-BE49-F238E27FC236}">
                      <a16:creationId xmlns:a16="http://schemas.microsoft.com/office/drawing/2014/main" id="{D2E08A72-3CAD-8F15-11E7-4E9334295245}"/>
                    </a:ext>
                  </a:extLst>
                </p:cNvPr>
                <p:cNvSpPr/>
                <p:nvPr/>
              </p:nvSpPr>
              <p:spPr>
                <a:xfrm>
                  <a:off x="9991947" y="3057192"/>
                  <a:ext cx="361299" cy="274173"/>
                </a:xfrm>
                <a:prstGeom prst="ellipse">
                  <a:avLst/>
                </a:prstGeom>
                <a:solidFill>
                  <a:srgbClr val="7030A0"/>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atin typeface="Times New Roman" panose="02020603050405020304" pitchFamily="18" charset="0"/>
                      <a:cs typeface="Times New Roman" panose="02020603050405020304" pitchFamily="18" charset="0"/>
                    </a:rPr>
                    <a:t>0</a:t>
                  </a:r>
                </a:p>
              </p:txBody>
            </p:sp>
            <p:sp>
              <p:nvSpPr>
                <p:cNvPr id="37" name="TextBox 36">
                  <a:extLst>
                    <a:ext uri="{FF2B5EF4-FFF2-40B4-BE49-F238E27FC236}">
                      <a16:creationId xmlns:a16="http://schemas.microsoft.com/office/drawing/2014/main" id="{2043A460-9847-B85E-2836-6878ED8F054D}"/>
                    </a:ext>
                  </a:extLst>
                </p:cNvPr>
                <p:cNvSpPr txBox="1"/>
                <p:nvPr/>
              </p:nvSpPr>
              <p:spPr>
                <a:xfrm>
                  <a:off x="10504987" y="2988155"/>
                  <a:ext cx="590169"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Bias</a:t>
                  </a:r>
                </a:p>
              </p:txBody>
            </p:sp>
            <p:sp>
              <p:nvSpPr>
                <p:cNvPr id="38" name="Pentagon 37">
                  <a:extLst>
                    <a:ext uri="{FF2B5EF4-FFF2-40B4-BE49-F238E27FC236}">
                      <a16:creationId xmlns:a16="http://schemas.microsoft.com/office/drawing/2014/main" id="{94B98082-A60F-14D1-D427-01476341FFA3}"/>
                    </a:ext>
                  </a:extLst>
                </p:cNvPr>
                <p:cNvSpPr/>
                <p:nvPr/>
              </p:nvSpPr>
              <p:spPr>
                <a:xfrm>
                  <a:off x="9886359" y="1757652"/>
                  <a:ext cx="600742" cy="525386"/>
                </a:xfrm>
                <a:prstGeom prst="pentagon">
                  <a:avLst/>
                </a:prstGeom>
                <a:solidFill>
                  <a:schemeClr val="bg2">
                    <a:lumMod val="50000"/>
                  </a:schemeClr>
                </a:solidFill>
                <a:scene3d>
                  <a:camera prst="orthographicFront"/>
                  <a:lightRig rig="threePt" dir="t"/>
                </a:scene3d>
                <a:sp3d>
                  <a:bevelT prst="convex"/>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latin typeface="Times New Roman" panose="02020603050405020304" pitchFamily="18" charset="0"/>
                      <a:cs typeface="Times New Roman" panose="02020603050405020304" pitchFamily="18" charset="0"/>
                    </a:rPr>
                    <a:t>tanh</a:t>
                  </a:r>
                </a:p>
              </p:txBody>
            </p:sp>
            <p:sp>
              <p:nvSpPr>
                <p:cNvPr id="39" name="TextBox 38">
                  <a:extLst>
                    <a:ext uri="{FF2B5EF4-FFF2-40B4-BE49-F238E27FC236}">
                      <a16:creationId xmlns:a16="http://schemas.microsoft.com/office/drawing/2014/main" id="{65D18DAD-AC2A-55ED-FA56-1E6A60987CD7}"/>
                    </a:ext>
                  </a:extLst>
                </p:cNvPr>
                <p:cNvSpPr txBox="1"/>
                <p:nvPr/>
              </p:nvSpPr>
              <p:spPr>
                <a:xfrm>
                  <a:off x="9930361" y="1194504"/>
                  <a:ext cx="1761044" cy="369332"/>
                </a:xfrm>
                <a:prstGeom prst="rect">
                  <a:avLst/>
                </a:prstGeom>
                <a:noFill/>
              </p:spPr>
              <p:txBody>
                <a:bodyPr wrap="square" rtlCol="0">
                  <a:spAutoFit/>
                </a:bodyPr>
                <a:lstStyle/>
                <a:p>
                  <a:r>
                    <a:rPr lang="en-CA" b="1" dirty="0">
                      <a:latin typeface="Times New Roman" panose="02020603050405020304" pitchFamily="18" charset="0"/>
                      <a:cs typeface="Times New Roman" panose="02020603050405020304" pitchFamily="18" charset="0"/>
                    </a:rPr>
                    <a:t>Non-linearities:</a:t>
                  </a:r>
                </a:p>
              </p:txBody>
            </p:sp>
          </p:grpSp>
        </p:grpSp>
        <p:grpSp>
          <p:nvGrpSpPr>
            <p:cNvPr id="7" name="Group 6">
              <a:extLst>
                <a:ext uri="{FF2B5EF4-FFF2-40B4-BE49-F238E27FC236}">
                  <a16:creationId xmlns:a16="http://schemas.microsoft.com/office/drawing/2014/main" id="{938DA361-0D38-EC6C-6658-279EAEDEA8AB}"/>
                </a:ext>
              </a:extLst>
            </p:cNvPr>
            <p:cNvGrpSpPr/>
            <p:nvPr/>
          </p:nvGrpSpPr>
          <p:grpSpPr>
            <a:xfrm>
              <a:off x="7302654" y="137731"/>
              <a:ext cx="4749728" cy="5818997"/>
              <a:chOff x="7302654" y="137731"/>
              <a:chExt cx="4749728" cy="5818997"/>
            </a:xfrm>
          </p:grpSpPr>
          <p:grpSp>
            <p:nvGrpSpPr>
              <p:cNvPr id="8" name="Group 7">
                <a:extLst>
                  <a:ext uri="{FF2B5EF4-FFF2-40B4-BE49-F238E27FC236}">
                    <a16:creationId xmlns:a16="http://schemas.microsoft.com/office/drawing/2014/main" id="{B766316C-1988-9189-F518-A23D74CD27D4}"/>
                  </a:ext>
                </a:extLst>
              </p:cNvPr>
              <p:cNvGrpSpPr/>
              <p:nvPr/>
            </p:nvGrpSpPr>
            <p:grpSpPr>
              <a:xfrm>
                <a:off x="7302654" y="2612608"/>
                <a:ext cx="2428065" cy="1782575"/>
                <a:chOff x="7440710" y="2559322"/>
                <a:chExt cx="2428065" cy="1782575"/>
              </a:xfrm>
            </p:grpSpPr>
            <p:sp>
              <p:nvSpPr>
                <p:cNvPr id="27" name="TextBox 26">
                  <a:extLst>
                    <a:ext uri="{FF2B5EF4-FFF2-40B4-BE49-F238E27FC236}">
                      <a16:creationId xmlns:a16="http://schemas.microsoft.com/office/drawing/2014/main" id="{CD6A451E-ADBC-3F0F-FE89-BC97ED49E6F7}"/>
                    </a:ext>
                  </a:extLst>
                </p:cNvPr>
                <p:cNvSpPr txBox="1"/>
                <p:nvPr/>
              </p:nvSpPr>
              <p:spPr>
                <a:xfrm>
                  <a:off x="8099557" y="2924261"/>
                  <a:ext cx="1769218" cy="646331"/>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Output of current block</a:t>
                  </a:r>
                </a:p>
              </p:txBody>
            </p:sp>
            <p:grpSp>
              <p:nvGrpSpPr>
                <p:cNvPr id="28" name="Group 27">
                  <a:extLst>
                    <a:ext uri="{FF2B5EF4-FFF2-40B4-BE49-F238E27FC236}">
                      <a16:creationId xmlns:a16="http://schemas.microsoft.com/office/drawing/2014/main" id="{C63ADD0C-A345-40BC-5527-02CE8FD4D87A}"/>
                    </a:ext>
                  </a:extLst>
                </p:cNvPr>
                <p:cNvGrpSpPr/>
                <p:nvPr/>
              </p:nvGrpSpPr>
              <p:grpSpPr>
                <a:xfrm>
                  <a:off x="7440710" y="2559322"/>
                  <a:ext cx="2179251" cy="1782575"/>
                  <a:chOff x="7440710" y="2559322"/>
                  <a:chExt cx="2179251" cy="1782575"/>
                </a:xfrm>
              </p:grpSpPr>
              <p:sp>
                <p:nvSpPr>
                  <p:cNvPr id="29" name="TextBox 28">
                    <a:extLst>
                      <a:ext uri="{FF2B5EF4-FFF2-40B4-BE49-F238E27FC236}">
                        <a16:creationId xmlns:a16="http://schemas.microsoft.com/office/drawing/2014/main" id="{0735FF9F-CF09-1AB3-52E2-822297EB66A1}"/>
                      </a:ext>
                    </a:extLst>
                  </p:cNvPr>
                  <p:cNvSpPr txBox="1"/>
                  <p:nvPr/>
                </p:nvSpPr>
                <p:spPr>
                  <a:xfrm>
                    <a:off x="8104883" y="3695566"/>
                    <a:ext cx="1515078" cy="646331"/>
                  </a:xfrm>
                  <a:prstGeom prst="rect">
                    <a:avLst/>
                  </a:prstGeom>
                  <a:noFill/>
                  <a:ln>
                    <a:noFill/>
                  </a:ln>
                </p:spPr>
                <p:txBody>
                  <a:bodyPr wrap="square" rtlCol="0">
                    <a:spAutoFit/>
                  </a:bodyPr>
                  <a:lstStyle/>
                  <a:p>
                    <a:r>
                      <a:rPr lang="en-CA" dirty="0">
                        <a:latin typeface="Times New Roman" panose="02020603050405020304" pitchFamily="18" charset="0"/>
                        <a:cs typeface="Times New Roman" panose="02020603050405020304" pitchFamily="18" charset="0"/>
                      </a:rPr>
                      <a:t>Memory from  current block</a:t>
                    </a:r>
                  </a:p>
                </p:txBody>
              </p:sp>
              <p:sp>
                <p:nvSpPr>
                  <p:cNvPr id="30" name="TextBox 29">
                    <a:extLst>
                      <a:ext uri="{FF2B5EF4-FFF2-40B4-BE49-F238E27FC236}">
                        <a16:creationId xmlns:a16="http://schemas.microsoft.com/office/drawing/2014/main" id="{6E87EEBA-DD28-34A3-EF4A-3F060C924CA6}"/>
                      </a:ext>
                    </a:extLst>
                  </p:cNvPr>
                  <p:cNvSpPr txBox="1"/>
                  <p:nvPr/>
                </p:nvSpPr>
                <p:spPr>
                  <a:xfrm>
                    <a:off x="7440710" y="2559322"/>
                    <a:ext cx="1483449" cy="373830"/>
                  </a:xfrm>
                  <a:prstGeom prst="rect">
                    <a:avLst/>
                  </a:prstGeom>
                  <a:noFill/>
                </p:spPr>
                <p:txBody>
                  <a:bodyPr wrap="square" rtlCol="0">
                    <a:spAutoFit/>
                  </a:bodyPr>
                  <a:lstStyle/>
                  <a:p>
                    <a:r>
                      <a:rPr lang="en-CA" b="1" dirty="0">
                        <a:latin typeface="Times New Roman" panose="02020603050405020304" pitchFamily="18" charset="0"/>
                        <a:cs typeface="Times New Roman" panose="02020603050405020304" pitchFamily="18" charset="0"/>
                      </a:rPr>
                      <a:t>Outputs:</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D595959B-06E3-C668-E49A-274E25F4B4CA}"/>
                          </a:ext>
                        </a:extLst>
                      </p:cNvPr>
                      <p:cNvSpPr/>
                      <p:nvPr/>
                    </p:nvSpPr>
                    <p:spPr>
                      <a:xfrm>
                        <a:off x="7565816" y="3047135"/>
                        <a:ext cx="533741" cy="416038"/>
                      </a:xfrm>
                      <a:prstGeom prst="ellipse">
                        <a:avLst/>
                      </a:prstGeom>
                      <a:solidFill>
                        <a:srgbClr val="FF0000"/>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i="1" dirty="0">
                                      <a:solidFill>
                                        <a:schemeClr val="tx1">
                                          <a:lumMod val="95000"/>
                                          <a:lumOff val="5000"/>
                                        </a:schemeClr>
                                      </a:solidFill>
                                      <a:latin typeface="Cambria Math" panose="02040503050406030204" pitchFamily="18" charset="0"/>
                                    </a:rPr>
                                    <m:t>h</m:t>
                                  </m:r>
                                </m:e>
                                <m:sub>
                                  <m:r>
                                    <a:rPr lang="en-CA" i="1" dirty="0">
                                      <a:solidFill>
                                        <a:schemeClr val="tx1">
                                          <a:lumMod val="95000"/>
                                          <a:lumOff val="5000"/>
                                        </a:schemeClr>
                                      </a:solidFill>
                                      <a:latin typeface="Cambria Math" panose="02040503050406030204" pitchFamily="18" charset="0"/>
                                    </a:rPr>
                                    <m:t>𝑡</m:t>
                                  </m:r>
                                </m:sub>
                              </m:sSub>
                            </m:oMath>
                          </m:oMathPara>
                        </a14:m>
                        <a:endParaRPr lang="en-CA" dirty="0"/>
                      </a:p>
                    </p:txBody>
                  </p:sp>
                </mc:Choice>
                <mc:Fallback xmlns="">
                  <p:sp>
                    <p:nvSpPr>
                      <p:cNvPr id="31" name="Oval 30">
                        <a:extLst>
                          <a:ext uri="{FF2B5EF4-FFF2-40B4-BE49-F238E27FC236}">
                            <a16:creationId xmlns:a16="http://schemas.microsoft.com/office/drawing/2014/main" id="{D595959B-06E3-C668-E49A-274E25F4B4CA}"/>
                          </a:ext>
                        </a:extLst>
                      </p:cNvPr>
                      <p:cNvSpPr>
                        <a:spLocks noRot="1" noChangeAspect="1" noMove="1" noResize="1" noEditPoints="1" noAdjustHandles="1" noChangeArrowheads="1" noChangeShapeType="1" noTextEdit="1"/>
                      </p:cNvSpPr>
                      <p:nvPr/>
                    </p:nvSpPr>
                    <p:spPr>
                      <a:xfrm>
                        <a:off x="7565816" y="3047135"/>
                        <a:ext cx="533741" cy="416038"/>
                      </a:xfrm>
                      <a:prstGeom prst="ellipse">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A52475EC-C9F9-9FD4-103B-D9CD852AFDC7}"/>
                          </a:ext>
                        </a:extLst>
                      </p:cNvPr>
                      <p:cNvSpPr/>
                      <p:nvPr/>
                    </p:nvSpPr>
                    <p:spPr>
                      <a:xfrm>
                        <a:off x="7565816" y="3778439"/>
                        <a:ext cx="533741" cy="416038"/>
                      </a:xfrm>
                      <a:prstGeom prst="ellipse">
                        <a:avLst/>
                      </a:prstGeom>
                      <a:solidFill>
                        <a:schemeClr val="accent6">
                          <a:lumMod val="75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b="0" i="1" dirty="0" smtClean="0">
                                      <a:solidFill>
                                        <a:schemeClr val="tx1">
                                          <a:lumMod val="95000"/>
                                          <a:lumOff val="5000"/>
                                        </a:schemeClr>
                                      </a:solidFill>
                                      <a:latin typeface="Cambria Math" panose="02040503050406030204" pitchFamily="18" charset="0"/>
                                    </a:rPr>
                                    <m:t>𝐶</m:t>
                                  </m:r>
                                </m:e>
                                <m:sub>
                                  <m:r>
                                    <a:rPr lang="en-CA" i="1" dirty="0">
                                      <a:solidFill>
                                        <a:schemeClr val="tx1">
                                          <a:lumMod val="95000"/>
                                          <a:lumOff val="5000"/>
                                        </a:schemeClr>
                                      </a:solidFill>
                                      <a:latin typeface="Cambria Math" panose="02040503050406030204" pitchFamily="18" charset="0"/>
                                    </a:rPr>
                                    <m:t>𝑡</m:t>
                                  </m:r>
                                </m:sub>
                              </m:sSub>
                            </m:oMath>
                          </m:oMathPara>
                        </a14:m>
                        <a:endParaRPr lang="en-CA" dirty="0">
                          <a:solidFill>
                            <a:schemeClr val="bg1"/>
                          </a:solidFill>
                        </a:endParaRPr>
                      </a:p>
                    </p:txBody>
                  </p:sp>
                </mc:Choice>
                <mc:Fallback xmlns="">
                  <p:sp>
                    <p:nvSpPr>
                      <p:cNvPr id="32" name="Oval 31">
                        <a:extLst>
                          <a:ext uri="{FF2B5EF4-FFF2-40B4-BE49-F238E27FC236}">
                            <a16:creationId xmlns:a16="http://schemas.microsoft.com/office/drawing/2014/main" id="{A52475EC-C9F9-9FD4-103B-D9CD852AFDC7}"/>
                          </a:ext>
                        </a:extLst>
                      </p:cNvPr>
                      <p:cNvSpPr>
                        <a:spLocks noRot="1" noChangeAspect="1" noMove="1" noResize="1" noEditPoints="1" noAdjustHandles="1" noChangeArrowheads="1" noChangeShapeType="1" noTextEdit="1"/>
                      </p:cNvSpPr>
                      <p:nvPr/>
                    </p:nvSpPr>
                    <p:spPr>
                      <a:xfrm>
                        <a:off x="7565816" y="3778439"/>
                        <a:ext cx="533741" cy="416038"/>
                      </a:xfrm>
                      <a:prstGeom prst="ellipse">
                        <a:avLst/>
                      </a:prstGeom>
                      <a:blipFill>
                        <a:blip r:embed="rId5"/>
                        <a:stretch>
                          <a:fillRect/>
                        </a:stretch>
                      </a:blipFill>
                    </p:spPr>
                    <p:txBody>
                      <a:bodyPr/>
                      <a:lstStyle/>
                      <a:p>
                        <a:r>
                          <a:rPr lang="en-CA">
                            <a:noFill/>
                          </a:rPr>
                          <a:t> </a:t>
                        </a:r>
                      </a:p>
                    </p:txBody>
                  </p:sp>
                </mc:Fallback>
              </mc:AlternateContent>
            </p:grpSp>
          </p:grpSp>
          <p:grpSp>
            <p:nvGrpSpPr>
              <p:cNvPr id="10" name="Group 9">
                <a:extLst>
                  <a:ext uri="{FF2B5EF4-FFF2-40B4-BE49-F238E27FC236}">
                    <a16:creationId xmlns:a16="http://schemas.microsoft.com/office/drawing/2014/main" id="{1249CF55-AC13-E73C-081A-029F8FDDBBDB}"/>
                  </a:ext>
                </a:extLst>
              </p:cNvPr>
              <p:cNvGrpSpPr/>
              <p:nvPr/>
            </p:nvGrpSpPr>
            <p:grpSpPr>
              <a:xfrm>
                <a:off x="7393955" y="137731"/>
                <a:ext cx="2465208" cy="2348701"/>
                <a:chOff x="7403567" y="63201"/>
                <a:chExt cx="2465208" cy="2348701"/>
              </a:xfrm>
            </p:grpSpPr>
            <p:sp>
              <p:nvSpPr>
                <p:cNvPr id="17" name="TextBox 16">
                  <a:extLst>
                    <a:ext uri="{FF2B5EF4-FFF2-40B4-BE49-F238E27FC236}">
                      <a16:creationId xmlns:a16="http://schemas.microsoft.com/office/drawing/2014/main" id="{A03EF932-DD46-3E92-A0A1-A20F5FE59E02}"/>
                    </a:ext>
                  </a:extLst>
                </p:cNvPr>
                <p:cNvSpPr txBox="1"/>
                <p:nvPr/>
              </p:nvSpPr>
              <p:spPr>
                <a:xfrm>
                  <a:off x="7987679" y="1765571"/>
                  <a:ext cx="1575881" cy="646331"/>
                </a:xfrm>
                <a:prstGeom prst="rect">
                  <a:avLst/>
                </a:prstGeom>
                <a:noFill/>
                <a:ln>
                  <a:noFill/>
                </a:ln>
              </p:spPr>
              <p:txBody>
                <a:bodyPr wrap="square" rtlCol="0">
                  <a:spAutoFit/>
                </a:bodyPr>
                <a:lstStyle/>
                <a:p>
                  <a:r>
                    <a:rPr lang="en-CA" dirty="0">
                      <a:latin typeface="Times New Roman" panose="02020603050405020304" pitchFamily="18" charset="0"/>
                      <a:cs typeface="Times New Roman" panose="02020603050405020304" pitchFamily="18" charset="0"/>
                    </a:rPr>
                    <a:t>Memory from  previous block</a:t>
                  </a:r>
                </a:p>
              </p:txBody>
            </p:sp>
            <p:grpSp>
              <p:nvGrpSpPr>
                <p:cNvPr id="18" name="Group 17">
                  <a:extLst>
                    <a:ext uri="{FF2B5EF4-FFF2-40B4-BE49-F238E27FC236}">
                      <a16:creationId xmlns:a16="http://schemas.microsoft.com/office/drawing/2014/main" id="{AA0F2685-9D30-5C5E-A26D-CA6A320F3CA3}"/>
                    </a:ext>
                  </a:extLst>
                </p:cNvPr>
                <p:cNvGrpSpPr/>
                <p:nvPr/>
              </p:nvGrpSpPr>
              <p:grpSpPr>
                <a:xfrm>
                  <a:off x="7403567" y="63201"/>
                  <a:ext cx="2465208" cy="1712333"/>
                  <a:chOff x="8258841" y="2106819"/>
                  <a:chExt cx="2465208" cy="1712333"/>
                </a:xfrm>
              </p:grpSpPr>
              <p:grpSp>
                <p:nvGrpSpPr>
                  <p:cNvPr id="20" name="Group 19">
                    <a:extLst>
                      <a:ext uri="{FF2B5EF4-FFF2-40B4-BE49-F238E27FC236}">
                        <a16:creationId xmlns:a16="http://schemas.microsoft.com/office/drawing/2014/main" id="{15CBC9FA-205B-901A-A3F1-2E2B0291C9FC}"/>
                      </a:ext>
                    </a:extLst>
                  </p:cNvPr>
                  <p:cNvGrpSpPr/>
                  <p:nvPr/>
                </p:nvGrpSpPr>
                <p:grpSpPr>
                  <a:xfrm>
                    <a:off x="8258841" y="2106819"/>
                    <a:ext cx="2032819" cy="992542"/>
                    <a:chOff x="8258841" y="2106819"/>
                    <a:chExt cx="2159482" cy="980600"/>
                  </a:xfrm>
                </p:grpSpPr>
                <p:grpSp>
                  <p:nvGrpSpPr>
                    <p:cNvPr id="23" name="Group 22">
                      <a:extLst>
                        <a:ext uri="{FF2B5EF4-FFF2-40B4-BE49-F238E27FC236}">
                          <a16:creationId xmlns:a16="http://schemas.microsoft.com/office/drawing/2014/main" id="{11B21E6B-6E68-8CCD-9EFD-A5D031F8F2FE}"/>
                        </a:ext>
                      </a:extLst>
                    </p:cNvPr>
                    <p:cNvGrpSpPr/>
                    <p:nvPr/>
                  </p:nvGrpSpPr>
                  <p:grpSpPr>
                    <a:xfrm>
                      <a:off x="8308701" y="2671381"/>
                      <a:ext cx="2109622" cy="416038"/>
                      <a:chOff x="7374846" y="162921"/>
                      <a:chExt cx="2109622" cy="416038"/>
                    </a:xfrm>
                  </p:grpSpPr>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9B68BF0E-D3C7-ABBE-F7CE-0456E1ECC07D}"/>
                              </a:ext>
                            </a:extLst>
                          </p:cNvPr>
                          <p:cNvSpPr/>
                          <p:nvPr/>
                        </p:nvSpPr>
                        <p:spPr>
                          <a:xfrm>
                            <a:off x="7374846" y="162921"/>
                            <a:ext cx="533741" cy="416038"/>
                          </a:xfrm>
                          <a:prstGeom prst="ellipse">
                            <a:avLst/>
                          </a:prstGeom>
                          <a:solidFill>
                            <a:schemeClr val="tx1"/>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i="1" dirty="0" smtClean="0">
                                          <a:solidFill>
                                            <a:srgbClr val="836967"/>
                                          </a:solidFill>
                                          <a:latin typeface="Cambria Math" panose="02040503050406030204" pitchFamily="18" charset="0"/>
                                        </a:rPr>
                                      </m:ctrlPr>
                                    </m:sSubPr>
                                    <m:e>
                                      <m:r>
                                        <a:rPr lang="en-CA" i="1" dirty="0">
                                          <a:latin typeface="Cambria Math" panose="02040503050406030204" pitchFamily="18" charset="0"/>
                                        </a:rPr>
                                        <m:t>𝑥</m:t>
                                      </m:r>
                                    </m:e>
                                    <m:sub>
                                      <m:r>
                                        <a:rPr lang="en-CA" i="1" dirty="0">
                                          <a:latin typeface="Cambria Math" panose="02040503050406030204" pitchFamily="18" charset="0"/>
                                        </a:rPr>
                                        <m:t>𝑡</m:t>
                                      </m:r>
                                    </m:sub>
                                  </m:sSub>
                                </m:oMath>
                              </m:oMathPara>
                            </a14:m>
                            <a:endParaRPr lang="en-CA" dirty="0">
                              <a:latin typeface="Times New Roman" panose="02020603050405020304" pitchFamily="18" charset="0"/>
                              <a:cs typeface="Times New Roman" panose="02020603050405020304" pitchFamily="18" charset="0"/>
                            </a:endParaRPr>
                          </a:p>
                        </p:txBody>
                      </p:sp>
                    </mc:Choice>
                    <mc:Fallback xmlns="">
                      <p:sp>
                        <p:nvSpPr>
                          <p:cNvPr id="25" name="Oval 24">
                            <a:extLst>
                              <a:ext uri="{FF2B5EF4-FFF2-40B4-BE49-F238E27FC236}">
                                <a16:creationId xmlns:a16="http://schemas.microsoft.com/office/drawing/2014/main" id="{9B68BF0E-D3C7-ABBE-F7CE-0456E1ECC07D}"/>
                              </a:ext>
                            </a:extLst>
                          </p:cNvPr>
                          <p:cNvSpPr>
                            <a:spLocks noRot="1" noChangeAspect="1" noMove="1" noResize="1" noEditPoints="1" noAdjustHandles="1" noChangeArrowheads="1" noChangeShapeType="1" noTextEdit="1"/>
                          </p:cNvSpPr>
                          <p:nvPr/>
                        </p:nvSpPr>
                        <p:spPr>
                          <a:xfrm>
                            <a:off x="7374846" y="162921"/>
                            <a:ext cx="533741" cy="416038"/>
                          </a:xfrm>
                          <a:prstGeom prst="ellipse">
                            <a:avLst/>
                          </a:prstGeom>
                          <a:blipFill>
                            <a:blip r:embed="rId6"/>
                            <a:stretch>
                              <a:fillRect/>
                            </a:stretch>
                          </a:blipFill>
                        </p:spPr>
                        <p:txBody>
                          <a:bodyPr/>
                          <a:lstStyle/>
                          <a:p>
                            <a:r>
                              <a:rPr lang="en-CA">
                                <a:noFill/>
                              </a:rPr>
                              <a:t> </a:t>
                            </a:r>
                          </a:p>
                        </p:txBody>
                      </p:sp>
                    </mc:Fallback>
                  </mc:AlternateContent>
                  <p:sp>
                    <p:nvSpPr>
                      <p:cNvPr id="26" name="TextBox 25">
                        <a:extLst>
                          <a:ext uri="{FF2B5EF4-FFF2-40B4-BE49-F238E27FC236}">
                            <a16:creationId xmlns:a16="http://schemas.microsoft.com/office/drawing/2014/main" id="{4F68BACB-3981-43BE-481E-7FAA583C861A}"/>
                          </a:ext>
                        </a:extLst>
                      </p:cNvPr>
                      <p:cNvSpPr txBox="1"/>
                      <p:nvPr/>
                    </p:nvSpPr>
                    <p:spPr>
                      <a:xfrm>
                        <a:off x="7908587" y="162921"/>
                        <a:ext cx="1575881"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Input Vector</a:t>
                        </a:r>
                      </a:p>
                    </p:txBody>
                  </p:sp>
                </p:grpSp>
                <p:sp>
                  <p:nvSpPr>
                    <p:cNvPr id="24" name="TextBox 23">
                      <a:extLst>
                        <a:ext uri="{FF2B5EF4-FFF2-40B4-BE49-F238E27FC236}">
                          <a16:creationId xmlns:a16="http://schemas.microsoft.com/office/drawing/2014/main" id="{98CAEAF4-999C-D6BF-F602-0A8102CE3936}"/>
                        </a:ext>
                      </a:extLst>
                    </p:cNvPr>
                    <p:cNvSpPr txBox="1"/>
                    <p:nvPr/>
                  </p:nvSpPr>
                  <p:spPr>
                    <a:xfrm>
                      <a:off x="8258841" y="2106819"/>
                      <a:ext cx="1575881" cy="369332"/>
                    </a:xfrm>
                    <a:prstGeom prst="rect">
                      <a:avLst/>
                    </a:prstGeom>
                    <a:noFill/>
                  </p:spPr>
                  <p:txBody>
                    <a:bodyPr wrap="square" rtlCol="0">
                      <a:spAutoFit/>
                    </a:bodyPr>
                    <a:lstStyle/>
                    <a:p>
                      <a:r>
                        <a:rPr lang="en-CA" b="1" dirty="0">
                          <a:latin typeface="Times New Roman" panose="02020603050405020304" pitchFamily="18" charset="0"/>
                          <a:cs typeface="Times New Roman" panose="02020603050405020304" pitchFamily="18" charset="0"/>
                        </a:rPr>
                        <a:t>Inputs:</a:t>
                      </a:r>
                    </a:p>
                  </p:txBody>
                </p:sp>
              </p:grpSp>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D93DC404-6429-DDB4-F7EC-8BFB42234A4D}"/>
                          </a:ext>
                        </a:extLst>
                      </p:cNvPr>
                      <p:cNvSpPr/>
                      <p:nvPr/>
                    </p:nvSpPr>
                    <p:spPr>
                      <a:xfrm>
                        <a:off x="8305776" y="3249693"/>
                        <a:ext cx="533741" cy="416038"/>
                      </a:xfrm>
                      <a:prstGeom prst="ellipse">
                        <a:avLst/>
                      </a:prstGeom>
                      <a:solidFill>
                        <a:schemeClr val="accent2"/>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i="1" dirty="0">
                                      <a:solidFill>
                                        <a:schemeClr val="tx1">
                                          <a:lumMod val="95000"/>
                                          <a:lumOff val="5000"/>
                                        </a:schemeClr>
                                      </a:solidFill>
                                      <a:latin typeface="Cambria Math" panose="02040503050406030204" pitchFamily="18" charset="0"/>
                                    </a:rPr>
                                    <m:t>h</m:t>
                                  </m:r>
                                </m:e>
                                <m:sub>
                                  <m:r>
                                    <a:rPr lang="en-CA" i="1" dirty="0">
                                      <a:solidFill>
                                        <a:schemeClr val="tx1">
                                          <a:lumMod val="95000"/>
                                          <a:lumOff val="5000"/>
                                        </a:schemeClr>
                                      </a:solidFill>
                                      <a:latin typeface="Cambria Math" panose="02040503050406030204" pitchFamily="18" charset="0"/>
                                    </a:rPr>
                                    <m:t>𝑡</m:t>
                                  </m:r>
                                  <m:r>
                                    <a:rPr lang="en-CA" b="0" i="1" dirty="0" smtClean="0">
                                      <a:solidFill>
                                        <a:schemeClr val="tx1">
                                          <a:lumMod val="95000"/>
                                          <a:lumOff val="5000"/>
                                        </a:schemeClr>
                                      </a:solidFill>
                                      <a:latin typeface="Cambria Math" panose="02040503050406030204" pitchFamily="18" charset="0"/>
                                    </a:rPr>
                                    <m:t>−1</m:t>
                                  </m:r>
                                </m:sub>
                              </m:sSub>
                            </m:oMath>
                          </m:oMathPara>
                        </a14:m>
                        <a:endParaRPr lang="en-CA" dirty="0">
                          <a:solidFill>
                            <a:schemeClr val="tx1">
                              <a:lumMod val="95000"/>
                              <a:lumOff val="5000"/>
                            </a:schemeClr>
                          </a:solidFill>
                        </a:endParaRPr>
                      </a:p>
                    </p:txBody>
                  </p:sp>
                </mc:Choice>
                <mc:Fallback xmlns="">
                  <p:sp>
                    <p:nvSpPr>
                      <p:cNvPr id="21" name="Oval 20">
                        <a:extLst>
                          <a:ext uri="{FF2B5EF4-FFF2-40B4-BE49-F238E27FC236}">
                            <a16:creationId xmlns:a16="http://schemas.microsoft.com/office/drawing/2014/main" id="{D93DC404-6429-DDB4-F7EC-8BFB42234A4D}"/>
                          </a:ext>
                        </a:extLst>
                      </p:cNvPr>
                      <p:cNvSpPr>
                        <a:spLocks noRot="1" noChangeAspect="1" noMove="1" noResize="1" noEditPoints="1" noAdjustHandles="1" noChangeArrowheads="1" noChangeShapeType="1" noTextEdit="1"/>
                      </p:cNvSpPr>
                      <p:nvPr/>
                    </p:nvSpPr>
                    <p:spPr>
                      <a:xfrm>
                        <a:off x="8305776" y="3249693"/>
                        <a:ext cx="533741" cy="416038"/>
                      </a:xfrm>
                      <a:prstGeom prst="ellipse">
                        <a:avLst/>
                      </a:prstGeom>
                      <a:blipFill>
                        <a:blip r:embed="rId7"/>
                        <a:stretch>
                          <a:fillRect l="-6316"/>
                        </a:stretch>
                      </a:blipFill>
                    </p:spPr>
                    <p:txBody>
                      <a:bodyPr/>
                      <a:lstStyle/>
                      <a:p>
                        <a:r>
                          <a:rPr lang="en-CA">
                            <a:noFill/>
                          </a:rPr>
                          <a:t> </a:t>
                        </a:r>
                      </a:p>
                    </p:txBody>
                  </p:sp>
                </mc:Fallback>
              </mc:AlternateContent>
              <p:sp>
                <p:nvSpPr>
                  <p:cNvPr id="22" name="TextBox 21">
                    <a:extLst>
                      <a:ext uri="{FF2B5EF4-FFF2-40B4-BE49-F238E27FC236}">
                        <a16:creationId xmlns:a16="http://schemas.microsoft.com/office/drawing/2014/main" id="{97B05BCC-EA64-7942-9408-8E747054E2EC}"/>
                      </a:ext>
                    </a:extLst>
                  </p:cNvPr>
                  <p:cNvSpPr txBox="1"/>
                  <p:nvPr/>
                </p:nvSpPr>
                <p:spPr>
                  <a:xfrm>
                    <a:off x="8839517" y="3172821"/>
                    <a:ext cx="1884532" cy="646331"/>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Output of previous block</a:t>
                    </a:r>
                  </a:p>
                </p:txBody>
              </p:sp>
            </p:grpSp>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BF8B08BB-4272-4AA5-DDD5-A779BAF06951}"/>
                        </a:ext>
                      </a:extLst>
                    </p:cNvPr>
                    <p:cNvSpPr/>
                    <p:nvPr/>
                  </p:nvSpPr>
                  <p:spPr>
                    <a:xfrm>
                      <a:off x="7445959" y="1775362"/>
                      <a:ext cx="533741" cy="416038"/>
                    </a:xfrm>
                    <a:prstGeom prst="ellipse">
                      <a:avLst/>
                    </a:prstGeom>
                    <a:solidFill>
                      <a:schemeClr val="accent1">
                        <a:lumMod val="60000"/>
                        <a:lumOff val="40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b="0" i="1" dirty="0" smtClean="0">
                                    <a:solidFill>
                                      <a:schemeClr val="tx1">
                                        <a:lumMod val="95000"/>
                                        <a:lumOff val="5000"/>
                                      </a:schemeClr>
                                    </a:solidFill>
                                    <a:latin typeface="Cambria Math" panose="02040503050406030204" pitchFamily="18" charset="0"/>
                                  </a:rPr>
                                  <m:t>𝐶</m:t>
                                </m:r>
                              </m:e>
                              <m:sub>
                                <m:r>
                                  <a:rPr lang="en-CA" i="1" dirty="0">
                                    <a:solidFill>
                                      <a:schemeClr val="tx1">
                                        <a:lumMod val="95000"/>
                                        <a:lumOff val="5000"/>
                                      </a:schemeClr>
                                    </a:solidFill>
                                    <a:latin typeface="Cambria Math" panose="02040503050406030204" pitchFamily="18" charset="0"/>
                                  </a:rPr>
                                  <m:t>𝑡</m:t>
                                </m:r>
                                <m:r>
                                  <a:rPr lang="en-CA" b="0" i="1" dirty="0" smtClean="0">
                                    <a:solidFill>
                                      <a:schemeClr val="tx1">
                                        <a:lumMod val="95000"/>
                                        <a:lumOff val="5000"/>
                                      </a:schemeClr>
                                    </a:solidFill>
                                    <a:latin typeface="Cambria Math" panose="02040503050406030204" pitchFamily="18" charset="0"/>
                                  </a:rPr>
                                  <m:t>−1</m:t>
                                </m:r>
                              </m:sub>
                            </m:sSub>
                          </m:oMath>
                        </m:oMathPara>
                      </a14:m>
                      <a:endParaRPr lang="en-CA" dirty="0">
                        <a:solidFill>
                          <a:schemeClr val="bg1"/>
                        </a:solidFill>
                      </a:endParaRPr>
                    </a:p>
                  </p:txBody>
                </p:sp>
              </mc:Choice>
              <mc:Fallback xmlns="">
                <p:sp>
                  <p:nvSpPr>
                    <p:cNvPr id="19" name="Oval 18">
                      <a:extLst>
                        <a:ext uri="{FF2B5EF4-FFF2-40B4-BE49-F238E27FC236}">
                          <a16:creationId xmlns:a16="http://schemas.microsoft.com/office/drawing/2014/main" id="{BF8B08BB-4272-4AA5-DDD5-A779BAF06951}"/>
                        </a:ext>
                      </a:extLst>
                    </p:cNvPr>
                    <p:cNvSpPr>
                      <a:spLocks noRot="1" noChangeAspect="1" noMove="1" noResize="1" noEditPoints="1" noAdjustHandles="1" noChangeArrowheads="1" noChangeShapeType="1" noTextEdit="1"/>
                    </p:cNvSpPr>
                    <p:nvPr/>
                  </p:nvSpPr>
                  <p:spPr>
                    <a:xfrm>
                      <a:off x="7445959" y="1775362"/>
                      <a:ext cx="533741" cy="416038"/>
                    </a:xfrm>
                    <a:prstGeom prst="ellipse">
                      <a:avLst/>
                    </a:prstGeom>
                    <a:blipFill>
                      <a:blip r:embed="rId8"/>
                      <a:stretch>
                        <a:fillRect l="-5263"/>
                      </a:stretch>
                    </a:blipFill>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E116DE24-658A-6EEE-835F-1455A63FB0BC}"/>
                  </a:ext>
                </a:extLst>
              </p:cNvPr>
              <p:cNvGrpSpPr/>
              <p:nvPr/>
            </p:nvGrpSpPr>
            <p:grpSpPr>
              <a:xfrm>
                <a:off x="7409055" y="4573030"/>
                <a:ext cx="4643327" cy="1383698"/>
                <a:chOff x="7393954" y="4563029"/>
                <a:chExt cx="4643327" cy="1383698"/>
              </a:xfrm>
            </p:grpSpPr>
            <p:sp>
              <p:nvSpPr>
                <p:cNvPr id="12" name="TextBox 11">
                  <a:extLst>
                    <a:ext uri="{FF2B5EF4-FFF2-40B4-BE49-F238E27FC236}">
                      <a16:creationId xmlns:a16="http://schemas.microsoft.com/office/drawing/2014/main" id="{C58C3571-3A2A-9450-49B0-534097AC414D}"/>
                    </a:ext>
                  </a:extLst>
                </p:cNvPr>
                <p:cNvSpPr txBox="1"/>
                <p:nvPr/>
              </p:nvSpPr>
              <p:spPr>
                <a:xfrm>
                  <a:off x="7393954" y="4563029"/>
                  <a:ext cx="2450107" cy="369332"/>
                </a:xfrm>
                <a:prstGeom prst="rect">
                  <a:avLst/>
                </a:prstGeom>
                <a:noFill/>
              </p:spPr>
              <p:txBody>
                <a:bodyPr wrap="square" rtlCol="0">
                  <a:spAutoFit/>
                </a:bodyPr>
                <a:lstStyle/>
                <a:p>
                  <a:r>
                    <a:rPr lang="en-CA" b="1" dirty="0">
                      <a:latin typeface="Times New Roman" panose="02020603050405020304" pitchFamily="18" charset="0"/>
                      <a:cs typeface="Times New Roman" panose="02020603050405020304" pitchFamily="18" charset="0"/>
                    </a:rPr>
                    <a:t>Vector operations:</a:t>
                  </a:r>
                </a:p>
              </p:txBody>
            </p:sp>
            <p:sp>
              <p:nvSpPr>
                <p:cNvPr id="13" name="Rectangle: Rounded Corners 12">
                  <a:extLst>
                    <a:ext uri="{FF2B5EF4-FFF2-40B4-BE49-F238E27FC236}">
                      <a16:creationId xmlns:a16="http://schemas.microsoft.com/office/drawing/2014/main" id="{DD24BA38-332E-C463-E90C-5D67052230D3}"/>
                    </a:ext>
                  </a:extLst>
                </p:cNvPr>
                <p:cNvSpPr/>
                <p:nvPr/>
              </p:nvSpPr>
              <p:spPr>
                <a:xfrm>
                  <a:off x="7436347" y="5100207"/>
                  <a:ext cx="484473" cy="361845"/>
                </a:xfrm>
                <a:prstGeom prst="roundRect">
                  <a:avLst/>
                </a:prstGeom>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a:t>
                  </a:r>
                </a:p>
              </p:txBody>
            </p:sp>
            <p:sp>
              <p:nvSpPr>
                <p:cNvPr id="14" name="TextBox 13">
                  <a:extLst>
                    <a:ext uri="{FF2B5EF4-FFF2-40B4-BE49-F238E27FC236}">
                      <a16:creationId xmlns:a16="http://schemas.microsoft.com/office/drawing/2014/main" id="{B1758387-29F4-99C3-C714-86FBED9CE19E}"/>
                    </a:ext>
                  </a:extLst>
                </p:cNvPr>
                <p:cNvSpPr txBox="1"/>
                <p:nvPr/>
              </p:nvSpPr>
              <p:spPr>
                <a:xfrm>
                  <a:off x="7943325" y="5066446"/>
                  <a:ext cx="4093956"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Element-wise summation/Concatenation</a:t>
                  </a:r>
                </a:p>
              </p:txBody>
            </p:sp>
            <p:sp>
              <p:nvSpPr>
                <p:cNvPr id="15" name="Oval 14">
                  <a:extLst>
                    <a:ext uri="{FF2B5EF4-FFF2-40B4-BE49-F238E27FC236}">
                      <a16:creationId xmlns:a16="http://schemas.microsoft.com/office/drawing/2014/main" id="{51D94AF7-E897-6F03-F25B-3F59F0789B4E}"/>
                    </a:ext>
                  </a:extLst>
                </p:cNvPr>
                <p:cNvSpPr/>
                <p:nvPr/>
              </p:nvSpPr>
              <p:spPr>
                <a:xfrm>
                  <a:off x="7497933" y="5647857"/>
                  <a:ext cx="361299" cy="274173"/>
                </a:xfrm>
                <a:prstGeom prst="ellipse">
                  <a:avLst/>
                </a:prstGeom>
                <a:solidFill>
                  <a:schemeClr val="accent1">
                    <a:lumMod val="60000"/>
                    <a:lumOff val="40000"/>
                  </a:scheme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lumMod val="95000"/>
                          <a:lumOff val="5000"/>
                        </a:schemeClr>
                      </a:solidFill>
                      <a:latin typeface="Cambria Math" panose="02040503050406030204" pitchFamily="18" charset="0"/>
                      <a:ea typeface="Cambria Math" panose="02040503050406030204" pitchFamily="18" charset="0"/>
                      <a:cs typeface="Times New Roman" panose="02020603050405020304" pitchFamily="18" charset="0"/>
                    </a:rPr>
                    <a:t>×</a:t>
                  </a:r>
                  <a:endParaRPr lang="en-CA"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4D575D45-17E0-BD27-B0E8-9533DDDB9C8E}"/>
                    </a:ext>
                  </a:extLst>
                </p:cNvPr>
                <p:cNvSpPr txBox="1"/>
                <p:nvPr/>
              </p:nvSpPr>
              <p:spPr>
                <a:xfrm>
                  <a:off x="7920820" y="5577395"/>
                  <a:ext cx="4093956"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Element-wise multiplication</a:t>
                  </a:r>
                </a:p>
              </p:txBody>
            </p:sp>
          </p:grpSp>
        </p:grpSp>
      </p:grpSp>
      <p:sp>
        <p:nvSpPr>
          <p:cNvPr id="56" name="TextBox 55">
            <a:extLst>
              <a:ext uri="{FF2B5EF4-FFF2-40B4-BE49-F238E27FC236}">
                <a16:creationId xmlns:a16="http://schemas.microsoft.com/office/drawing/2014/main" id="{43B3CFF0-A227-6D4C-BFCC-620EC2215D51}"/>
              </a:ext>
            </a:extLst>
          </p:cNvPr>
          <p:cNvSpPr txBox="1"/>
          <p:nvPr/>
        </p:nvSpPr>
        <p:spPr>
          <a:xfrm>
            <a:off x="1748382" y="5510703"/>
            <a:ext cx="4285548" cy="215444"/>
          </a:xfrm>
          <a:prstGeom prst="rect">
            <a:avLst/>
          </a:prstGeom>
          <a:noFill/>
        </p:spPr>
        <p:txBody>
          <a:bodyPr wrap="square">
            <a:spAutoFit/>
          </a:bodyPr>
          <a:lstStyle/>
          <a:p>
            <a:pPr algn="ctr"/>
            <a:r>
              <a:rPr lang="en-US" sz="800" dirty="0">
                <a:latin typeface="Times New Roman" panose="02020603050405020304" pitchFamily="18" charset="0"/>
                <a:cs typeface="Times New Roman" panose="02020603050405020304" pitchFamily="18" charset="0"/>
              </a:rPr>
              <a:t>[Source: </a:t>
            </a:r>
            <a:r>
              <a:rPr lang="en-US" sz="800" dirty="0">
                <a:latin typeface="Times New Roman" panose="02020603050405020304" pitchFamily="18" charset="0"/>
                <a:cs typeface="Times New Roman" panose="02020603050405020304" pitchFamily="18" charset="0"/>
                <a:hlinkClick r:id="rId9"/>
              </a:rPr>
              <a:t>https://tinyurl.com/mrycxxp5</a:t>
            </a:r>
            <a:r>
              <a:rPr lang="en-US" sz="800" dirty="0">
                <a:latin typeface="Times New Roman" panose="02020603050405020304" pitchFamily="18" charset="0"/>
                <a:cs typeface="Times New Roman" panose="02020603050405020304" pitchFamily="18" charset="0"/>
              </a:rPr>
              <a:t> ] </a:t>
            </a:r>
          </a:p>
        </p:txBody>
      </p:sp>
    </p:spTree>
    <p:extLst>
      <p:ext uri="{BB962C8B-B14F-4D97-AF65-F5344CB8AC3E}">
        <p14:creationId xmlns:p14="http://schemas.microsoft.com/office/powerpoint/2010/main" val="2423864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F0ED5-999E-FFDD-9C55-B6C1F43536F8}"/>
              </a:ext>
            </a:extLst>
          </p:cNvPr>
          <p:cNvSpPr>
            <a:spLocks noGrp="1"/>
          </p:cNvSpPr>
          <p:nvPr>
            <p:ph type="title"/>
          </p:nvPr>
        </p:nvSpPr>
        <p:spPr>
          <a:xfrm>
            <a:off x="838200" y="169123"/>
            <a:ext cx="10515600" cy="1325563"/>
          </a:xfrm>
        </p:spPr>
        <p:txBody>
          <a:bodyPr>
            <a:normAutofit/>
          </a:bodyPr>
          <a:lstStyle/>
          <a:p>
            <a:pPr algn="ctr"/>
            <a:r>
              <a:rPr lang="en-CA" sz="3600" b="1" dirty="0">
                <a:latin typeface="Times New Roman" panose="02020603050405020304" pitchFamily="18" charset="0"/>
                <a:cs typeface="Times New Roman" panose="02020603050405020304" pitchFamily="18" charset="0"/>
              </a:rPr>
              <a:t>Output Gate</a:t>
            </a:r>
          </a:p>
        </p:txBody>
      </p:sp>
      <p:sp>
        <p:nvSpPr>
          <p:cNvPr id="2" name="Slide Number Placeholder 1">
            <a:extLst>
              <a:ext uri="{FF2B5EF4-FFF2-40B4-BE49-F238E27FC236}">
                <a16:creationId xmlns:a16="http://schemas.microsoft.com/office/drawing/2014/main" id="{ED1076D7-43F8-43A4-5327-CBE8EB0195E2}"/>
              </a:ext>
            </a:extLst>
          </p:cNvPr>
          <p:cNvSpPr>
            <a:spLocks noGrp="1"/>
          </p:cNvSpPr>
          <p:nvPr>
            <p:ph type="sldNum" sz="quarter" idx="12"/>
          </p:nvPr>
        </p:nvSpPr>
        <p:spPr>
          <a:xfrm>
            <a:off x="0" y="6182699"/>
            <a:ext cx="2743200" cy="365125"/>
          </a:xfrm>
        </p:spPr>
        <p:txBody>
          <a:bodyPr/>
          <a:lstStyle/>
          <a:p>
            <a:fld id="{2DEBF6B5-A8B6-5742-91AE-8DC29EBB8E42}" type="slidenum">
              <a:rPr lang="en-US" smtClean="0"/>
              <a:t>44</a:t>
            </a:fld>
            <a:endParaRPr lang="en-US" dirty="0"/>
          </a:p>
        </p:txBody>
      </p:sp>
      <p:grpSp>
        <p:nvGrpSpPr>
          <p:cNvPr id="46" name="Group 45">
            <a:extLst>
              <a:ext uri="{FF2B5EF4-FFF2-40B4-BE49-F238E27FC236}">
                <a16:creationId xmlns:a16="http://schemas.microsoft.com/office/drawing/2014/main" id="{D454304E-DA3C-EB36-7803-F02F60F4B531}"/>
              </a:ext>
            </a:extLst>
          </p:cNvPr>
          <p:cNvGrpSpPr/>
          <p:nvPr/>
        </p:nvGrpSpPr>
        <p:grpSpPr>
          <a:xfrm>
            <a:off x="92242" y="1660358"/>
            <a:ext cx="12007515" cy="3320716"/>
            <a:chOff x="465135" y="3345727"/>
            <a:chExt cx="11265259" cy="1218895"/>
          </a:xfrm>
        </p:grpSpPr>
        <p:pic>
          <p:nvPicPr>
            <p:cNvPr id="47" name="Object 14" descr="preencoded.png">
              <a:extLst>
                <a:ext uri="{FF2B5EF4-FFF2-40B4-BE49-F238E27FC236}">
                  <a16:creationId xmlns:a16="http://schemas.microsoft.com/office/drawing/2014/main" id="{F9C160F0-D96D-D6AD-2487-197E60D854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2126" y="3345727"/>
              <a:ext cx="2428268" cy="1218895"/>
            </a:xfrm>
            <a:prstGeom prst="rect">
              <a:avLst/>
            </a:prstGeom>
          </p:spPr>
        </p:pic>
        <p:grpSp>
          <p:nvGrpSpPr>
            <p:cNvPr id="48" name="Group 47">
              <a:extLst>
                <a:ext uri="{FF2B5EF4-FFF2-40B4-BE49-F238E27FC236}">
                  <a16:creationId xmlns:a16="http://schemas.microsoft.com/office/drawing/2014/main" id="{23AFCC6C-5A31-0831-BE4E-68B929DC11F5}"/>
                </a:ext>
              </a:extLst>
            </p:cNvPr>
            <p:cNvGrpSpPr/>
            <p:nvPr/>
          </p:nvGrpSpPr>
          <p:grpSpPr>
            <a:xfrm>
              <a:off x="465135" y="3345727"/>
              <a:ext cx="10967433" cy="1218895"/>
              <a:chOff x="465135" y="3345727"/>
              <a:chExt cx="10967433" cy="1218895"/>
            </a:xfrm>
          </p:grpSpPr>
          <p:pic>
            <p:nvPicPr>
              <p:cNvPr id="49" name="Object 2" descr="preencoded.png">
                <a:extLst>
                  <a:ext uri="{FF2B5EF4-FFF2-40B4-BE49-F238E27FC236}">
                    <a16:creationId xmlns:a16="http://schemas.microsoft.com/office/drawing/2014/main" id="{FED5F782-31AB-2C57-D4D3-9B004A4CCD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135" y="3345727"/>
                <a:ext cx="2428268" cy="1218895"/>
              </a:xfrm>
              <a:prstGeom prst="rect">
                <a:avLst/>
              </a:prstGeom>
            </p:spPr>
          </p:pic>
          <p:sp>
            <p:nvSpPr>
              <p:cNvPr id="50" name="Object 3">
                <a:extLst>
                  <a:ext uri="{FF2B5EF4-FFF2-40B4-BE49-F238E27FC236}">
                    <a16:creationId xmlns:a16="http://schemas.microsoft.com/office/drawing/2014/main" id="{121B05C7-DF03-61D6-8677-D9BE385CCD7F}"/>
                  </a:ext>
                </a:extLst>
              </p:cNvPr>
              <p:cNvSpPr/>
              <p:nvPr/>
            </p:nvSpPr>
            <p:spPr>
              <a:xfrm>
                <a:off x="616545" y="3494055"/>
                <a:ext cx="1906428" cy="138197"/>
              </a:xfrm>
              <a:prstGeom prst="rect">
                <a:avLst/>
              </a:prstGeom>
              <a:noFill/>
            </p:spPr>
            <p:txBody>
              <a:bodyPr wrap="square" lIns="0" tIns="0" rIns="0" bIns="0" rtlCol="0" anchor="t"/>
              <a:lstStyle/>
              <a:p>
                <a:pPr algn="ctr">
                  <a:buNone/>
                </a:pPr>
                <a:r>
                  <a:rPr lang="en-US" sz="2400" b="1">
                    <a:solidFill>
                      <a:srgbClr val="2A2921"/>
                    </a:solidFill>
                    <a:latin typeface="Times New Roman" panose="02020603050405020304" pitchFamily="18" charset="0"/>
                    <a:ea typeface="Montserrat" pitchFamily="34" charset="-122"/>
                    <a:cs typeface="Times New Roman" panose="02020603050405020304" pitchFamily="18" charset="0"/>
                  </a:rPr>
                  <a:t>Sigmoid Layer</a:t>
                </a:r>
                <a:endParaRPr lang="en-US" sz="2400" b="1">
                  <a:latin typeface="Times New Roman" panose="02020603050405020304" pitchFamily="18" charset="0"/>
                  <a:cs typeface="Times New Roman" panose="02020603050405020304" pitchFamily="18" charset="0"/>
                </a:endParaRPr>
              </a:p>
            </p:txBody>
          </p:sp>
          <p:sp>
            <p:nvSpPr>
              <p:cNvPr id="51" name="Object 4">
                <a:extLst>
                  <a:ext uri="{FF2B5EF4-FFF2-40B4-BE49-F238E27FC236}">
                    <a16:creationId xmlns:a16="http://schemas.microsoft.com/office/drawing/2014/main" id="{BCD94553-7D6F-3079-C4F6-B0983DC43D03}"/>
                  </a:ext>
                </a:extLst>
              </p:cNvPr>
              <p:cNvSpPr/>
              <p:nvPr/>
            </p:nvSpPr>
            <p:spPr>
              <a:xfrm>
                <a:off x="579927" y="3853804"/>
                <a:ext cx="1906428" cy="383881"/>
              </a:xfrm>
              <a:prstGeom prst="rect">
                <a:avLst/>
              </a:prstGeom>
              <a:noFill/>
            </p:spPr>
            <p:txBody>
              <a:bodyPr wrap="square" lIns="0" tIns="0" rIns="0" bIns="0" rtlCol="0" anchor="t"/>
              <a:lstStyle/>
              <a:p>
                <a:pPr marL="171450" indent="-171450">
                  <a:spcBef>
                    <a:spcPts val="398"/>
                  </a:spcBef>
                  <a:buFont typeface="Arial" panose="020B0604020202020204" pitchFamily="34" charset="0"/>
                  <a:buChar char="•"/>
                </a:pPr>
                <a:r>
                  <a:rPr lang="en-US" sz="1600">
                    <a:solidFill>
                      <a:srgbClr val="5A5A4C"/>
                    </a:solidFill>
                    <a:latin typeface="Times New Roman" panose="02020603050405020304" pitchFamily="18" charset="0"/>
                    <a:ea typeface="Montserrat" pitchFamily="34" charset="-122"/>
                    <a:cs typeface="Times New Roman" panose="02020603050405020304" pitchFamily="18" charset="0"/>
                  </a:rPr>
                  <a:t>Outputs numbers between 0 and 1 to select which parts of the cell state to keep.</a:t>
                </a:r>
                <a:endParaRPr lang="en-US" sz="1600">
                  <a:latin typeface="Times New Roman" panose="02020603050405020304" pitchFamily="18" charset="0"/>
                  <a:cs typeface="Times New Roman" panose="02020603050405020304" pitchFamily="18" charset="0"/>
                </a:endParaRPr>
              </a:p>
            </p:txBody>
          </p:sp>
          <p:pic>
            <p:nvPicPr>
              <p:cNvPr id="52" name="Object 5" descr="preencoded.png">
                <a:extLst>
                  <a:ext uri="{FF2B5EF4-FFF2-40B4-BE49-F238E27FC236}">
                    <a16:creationId xmlns:a16="http://schemas.microsoft.com/office/drawing/2014/main" id="{60A92792-61C3-1554-74A9-5DE05BA766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74382" y="3345727"/>
                <a:ext cx="2428268" cy="1218895"/>
              </a:xfrm>
              <a:prstGeom prst="rect">
                <a:avLst/>
              </a:prstGeom>
            </p:spPr>
          </p:pic>
          <p:sp>
            <p:nvSpPr>
              <p:cNvPr id="53" name="Object 6">
                <a:extLst>
                  <a:ext uri="{FF2B5EF4-FFF2-40B4-BE49-F238E27FC236}">
                    <a16:creationId xmlns:a16="http://schemas.microsoft.com/office/drawing/2014/main" id="{B190992B-DB6E-99D1-BCA4-2303D6A2A751}"/>
                  </a:ext>
                </a:extLst>
              </p:cNvPr>
              <p:cNvSpPr/>
              <p:nvPr/>
            </p:nvSpPr>
            <p:spPr>
              <a:xfrm>
                <a:off x="3044813" y="3492517"/>
                <a:ext cx="1592182" cy="138197"/>
              </a:xfrm>
              <a:prstGeom prst="rect">
                <a:avLst/>
              </a:prstGeom>
              <a:noFill/>
            </p:spPr>
            <p:txBody>
              <a:bodyPr wrap="square" lIns="0" tIns="0" rIns="0" bIns="0" rtlCol="0" anchor="t"/>
              <a:lstStyle/>
              <a:p>
                <a:pPr algn="ctr">
                  <a:buNone/>
                </a:pPr>
                <a:r>
                  <a:rPr lang="en-US" sz="2400" b="1">
                    <a:solidFill>
                      <a:srgbClr val="2A2921"/>
                    </a:solidFill>
                    <a:latin typeface="Times New Roman" panose="02020603050405020304" pitchFamily="18" charset="0"/>
                    <a:ea typeface="Montserrat" pitchFamily="34" charset="-122"/>
                    <a:cs typeface="Times New Roman" panose="02020603050405020304" pitchFamily="18" charset="0"/>
                  </a:rPr>
                  <a:t>tanh Layer</a:t>
                </a:r>
                <a:endParaRPr lang="en-US" sz="2400" b="1">
                  <a:latin typeface="Times New Roman" panose="02020603050405020304" pitchFamily="18" charset="0"/>
                  <a:cs typeface="Times New Roman" panose="02020603050405020304" pitchFamily="18" charset="0"/>
                </a:endParaRPr>
              </a:p>
            </p:txBody>
          </p:sp>
          <p:sp>
            <p:nvSpPr>
              <p:cNvPr id="54" name="Object 7">
                <a:extLst>
                  <a:ext uri="{FF2B5EF4-FFF2-40B4-BE49-F238E27FC236}">
                    <a16:creationId xmlns:a16="http://schemas.microsoft.com/office/drawing/2014/main" id="{65DEFC7F-EFDA-DC0D-08AF-7A0FFE83AC32}"/>
                  </a:ext>
                </a:extLst>
              </p:cNvPr>
              <p:cNvSpPr/>
              <p:nvPr/>
            </p:nvSpPr>
            <p:spPr>
              <a:xfrm>
                <a:off x="3043594" y="3852306"/>
                <a:ext cx="1840035" cy="490723"/>
              </a:xfrm>
              <a:prstGeom prst="rect">
                <a:avLst/>
              </a:prstGeom>
              <a:noFill/>
            </p:spPr>
            <p:txBody>
              <a:bodyPr wrap="square" lIns="0" tIns="0" rIns="0" bIns="0" rtlCol="0" anchor="t"/>
              <a:lstStyle/>
              <a:p>
                <a:pPr marL="171450" indent="-171450">
                  <a:spcBef>
                    <a:spcPts val="398"/>
                  </a:spcBef>
                  <a:buFont typeface="Arial" panose="020B0604020202020204" pitchFamily="34" charset="0"/>
                  <a:buChar char="•"/>
                </a:pPr>
                <a:r>
                  <a:rPr lang="en-US" sz="1600">
                    <a:solidFill>
                      <a:srgbClr val="5A5A4C"/>
                    </a:solidFill>
                    <a:latin typeface="Times New Roman" panose="02020603050405020304" pitchFamily="18" charset="0"/>
                    <a:ea typeface="Montserrat" pitchFamily="34" charset="-122"/>
                    <a:cs typeface="Times New Roman" panose="02020603050405020304" pitchFamily="18" charset="0"/>
                  </a:rPr>
                  <a:t>Transforms the cell state into the -1 to 1 range.</a:t>
                </a:r>
                <a:endParaRPr lang="en-US" sz="1600">
                  <a:latin typeface="Times New Roman" panose="02020603050405020304" pitchFamily="18" charset="0"/>
                  <a:cs typeface="Times New Roman" panose="02020603050405020304" pitchFamily="18" charset="0"/>
                </a:endParaRPr>
              </a:p>
            </p:txBody>
          </p:sp>
          <p:pic>
            <p:nvPicPr>
              <p:cNvPr id="55" name="Object 8" descr="preencoded.png">
                <a:extLst>
                  <a:ext uri="{FF2B5EF4-FFF2-40B4-BE49-F238E27FC236}">
                    <a16:creationId xmlns:a16="http://schemas.microsoft.com/office/drawing/2014/main" id="{38F614B5-34F6-3A03-1344-00DF8B7247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83630" y="3345727"/>
                <a:ext cx="2428268" cy="1218895"/>
              </a:xfrm>
              <a:prstGeom prst="rect">
                <a:avLst/>
              </a:prstGeom>
            </p:spPr>
          </p:pic>
          <p:sp>
            <p:nvSpPr>
              <p:cNvPr id="56" name="Object 9">
                <a:extLst>
                  <a:ext uri="{FF2B5EF4-FFF2-40B4-BE49-F238E27FC236}">
                    <a16:creationId xmlns:a16="http://schemas.microsoft.com/office/drawing/2014/main" id="{DF9F8A6D-70A0-F25B-E0A7-1B06954E9230}"/>
                  </a:ext>
                </a:extLst>
              </p:cNvPr>
              <p:cNvSpPr/>
              <p:nvPr/>
            </p:nvSpPr>
            <p:spPr>
              <a:xfrm>
                <a:off x="5050533" y="3427746"/>
                <a:ext cx="2042344" cy="278930"/>
              </a:xfrm>
              <a:prstGeom prst="rect">
                <a:avLst/>
              </a:prstGeom>
              <a:noFill/>
            </p:spPr>
            <p:txBody>
              <a:bodyPr wrap="square" lIns="0" tIns="0" rIns="0" bIns="0" rtlCol="0" anchor="t"/>
              <a:lstStyle/>
              <a:p>
                <a:pPr algn="ctr">
                  <a:buNone/>
                </a:pPr>
                <a:r>
                  <a:rPr lang="en-US" sz="2400" b="1">
                    <a:solidFill>
                      <a:srgbClr val="2A2921"/>
                    </a:solidFill>
                    <a:latin typeface="Times New Roman" panose="02020603050405020304" pitchFamily="18" charset="0"/>
                    <a:ea typeface="Montserrat" pitchFamily="34" charset="-122"/>
                    <a:cs typeface="Times New Roman" panose="02020603050405020304" pitchFamily="18" charset="0"/>
                  </a:rPr>
                  <a:t>Vector Multiplication</a:t>
                </a:r>
                <a:endParaRPr lang="en-US" sz="2400" b="1">
                  <a:latin typeface="Times New Roman" panose="02020603050405020304" pitchFamily="18" charset="0"/>
                  <a:cs typeface="Times New Roman" panose="02020603050405020304" pitchFamily="18" charset="0"/>
                </a:endParaRPr>
              </a:p>
            </p:txBody>
          </p:sp>
          <p:sp>
            <p:nvSpPr>
              <p:cNvPr id="57" name="Object 10">
                <a:extLst>
                  <a:ext uri="{FF2B5EF4-FFF2-40B4-BE49-F238E27FC236}">
                    <a16:creationId xmlns:a16="http://schemas.microsoft.com/office/drawing/2014/main" id="{31EFBAA9-C921-2F4D-A89F-9C2B27873C93}"/>
                  </a:ext>
                </a:extLst>
              </p:cNvPr>
              <p:cNvSpPr/>
              <p:nvPr/>
            </p:nvSpPr>
            <p:spPr>
              <a:xfrm>
                <a:off x="5298384" y="3853804"/>
                <a:ext cx="1674243" cy="555214"/>
              </a:xfrm>
              <a:prstGeom prst="rect">
                <a:avLst/>
              </a:prstGeom>
              <a:noFill/>
            </p:spPr>
            <p:txBody>
              <a:bodyPr wrap="square" lIns="0" tIns="0" rIns="0" bIns="0" rtlCol="0" anchor="t"/>
              <a:lstStyle/>
              <a:p>
                <a:pPr marL="285750" indent="-285750">
                  <a:spcBef>
                    <a:spcPts val="398"/>
                  </a:spcBef>
                  <a:buFont typeface="Arial" panose="020B0604020202020204" pitchFamily="34" charset="0"/>
                  <a:buChar char="•"/>
                </a:pPr>
                <a:r>
                  <a:rPr lang="en-US" sz="1600" dirty="0">
                    <a:solidFill>
                      <a:srgbClr val="5A5A4C"/>
                    </a:solidFill>
                    <a:latin typeface="Times New Roman" panose="02020603050405020304" pitchFamily="18" charset="0"/>
                    <a:ea typeface="Montserrat" pitchFamily="34" charset="-122"/>
                    <a:cs typeface="Times New Roman" panose="02020603050405020304" pitchFamily="18" charset="0"/>
                  </a:rPr>
                  <a:t>The sigmoid and tanh vectors are multiplied to yield the relevant parts of the cell state.</a:t>
                </a:r>
                <a:endParaRPr lang="en-US" sz="1600" dirty="0">
                  <a:latin typeface="Times New Roman" panose="02020603050405020304" pitchFamily="18" charset="0"/>
                  <a:cs typeface="Times New Roman" panose="02020603050405020304" pitchFamily="18" charset="0"/>
                </a:endParaRPr>
              </a:p>
            </p:txBody>
          </p:sp>
          <p:pic>
            <p:nvPicPr>
              <p:cNvPr id="58" name="Object 11" descr="preencoded.png">
                <a:extLst>
                  <a:ext uri="{FF2B5EF4-FFF2-40B4-BE49-F238E27FC236}">
                    <a16:creationId xmlns:a16="http://schemas.microsoft.com/office/drawing/2014/main" id="{A179402D-8783-54AE-2D24-F936325C9E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92877" y="3345727"/>
                <a:ext cx="2428268" cy="1218895"/>
              </a:xfrm>
              <a:prstGeom prst="rect">
                <a:avLst/>
              </a:prstGeom>
            </p:spPr>
          </p:pic>
          <p:sp>
            <p:nvSpPr>
              <p:cNvPr id="59" name="Object 12">
                <a:extLst>
                  <a:ext uri="{FF2B5EF4-FFF2-40B4-BE49-F238E27FC236}">
                    <a16:creationId xmlns:a16="http://schemas.microsoft.com/office/drawing/2014/main" id="{654F07BA-4BA6-C28F-F908-44DB722B78C8}"/>
                  </a:ext>
                </a:extLst>
              </p:cNvPr>
              <p:cNvSpPr/>
              <p:nvPr/>
            </p:nvSpPr>
            <p:spPr>
              <a:xfrm>
                <a:off x="7295188" y="3444382"/>
                <a:ext cx="1928131" cy="262294"/>
              </a:xfrm>
              <a:prstGeom prst="rect">
                <a:avLst/>
              </a:prstGeom>
              <a:noFill/>
            </p:spPr>
            <p:txBody>
              <a:bodyPr wrap="square" lIns="0" tIns="0" rIns="0" bIns="0" rtlCol="0" anchor="t"/>
              <a:lstStyle/>
              <a:p>
                <a:pPr algn="ctr">
                  <a:buNone/>
                </a:pPr>
                <a:r>
                  <a:rPr lang="en-US" sz="2400" b="1" dirty="0">
                    <a:solidFill>
                      <a:srgbClr val="2A2921"/>
                    </a:solidFill>
                    <a:latin typeface="Times New Roman" panose="02020603050405020304" pitchFamily="18" charset="0"/>
                    <a:ea typeface="Montserrat" pitchFamily="34" charset="-122"/>
                    <a:cs typeface="Times New Roman" panose="02020603050405020304" pitchFamily="18" charset="0"/>
                  </a:rPr>
                  <a:t>Pass to Hidden State</a:t>
                </a:r>
                <a:endParaRPr lang="en-US" sz="2400" b="1" dirty="0">
                  <a:latin typeface="Times New Roman" panose="02020603050405020304" pitchFamily="18" charset="0"/>
                  <a:cs typeface="Times New Roman" panose="02020603050405020304" pitchFamily="18" charset="0"/>
                </a:endParaRPr>
              </a:p>
            </p:txBody>
          </p:sp>
          <p:sp>
            <p:nvSpPr>
              <p:cNvPr id="60" name="Object 13">
                <a:extLst>
                  <a:ext uri="{FF2B5EF4-FFF2-40B4-BE49-F238E27FC236}">
                    <a16:creationId xmlns:a16="http://schemas.microsoft.com/office/drawing/2014/main" id="{7747884D-EA3C-0543-0F8F-FF2089D61B1A}"/>
                  </a:ext>
                </a:extLst>
              </p:cNvPr>
              <p:cNvSpPr/>
              <p:nvPr/>
            </p:nvSpPr>
            <p:spPr>
              <a:xfrm>
                <a:off x="7432148" y="3853804"/>
                <a:ext cx="2003617" cy="555214"/>
              </a:xfrm>
              <a:prstGeom prst="rect">
                <a:avLst/>
              </a:prstGeom>
              <a:noFill/>
            </p:spPr>
            <p:txBody>
              <a:bodyPr wrap="square" lIns="0" tIns="0" rIns="0" bIns="0" rtlCol="0" anchor="t"/>
              <a:lstStyle/>
              <a:p>
                <a:pPr marL="285750" indent="-285750">
                  <a:spcBef>
                    <a:spcPts val="398"/>
                  </a:spcBef>
                  <a:buFont typeface="Arial" panose="020B0604020202020204" pitchFamily="34" charset="0"/>
                  <a:buChar char="•"/>
                </a:pPr>
                <a:r>
                  <a:rPr lang="en-US" sz="1600" dirty="0">
                    <a:solidFill>
                      <a:srgbClr val="5A5A4C"/>
                    </a:solidFill>
                    <a:latin typeface="Times New Roman" panose="02020603050405020304" pitchFamily="18" charset="0"/>
                    <a:ea typeface="Montserrat" pitchFamily="34" charset="-122"/>
                    <a:cs typeface="Times New Roman" panose="02020603050405020304" pitchFamily="18" charset="0"/>
                  </a:rPr>
                  <a:t>The output of the vector multiplication becomes the next hidden state.</a:t>
                </a:r>
                <a:endParaRPr lang="en-US" sz="1600" dirty="0">
                  <a:latin typeface="Times New Roman" panose="02020603050405020304" pitchFamily="18" charset="0"/>
                  <a:cs typeface="Times New Roman" panose="02020603050405020304" pitchFamily="18" charset="0"/>
                </a:endParaRPr>
              </a:p>
            </p:txBody>
          </p:sp>
          <p:sp>
            <p:nvSpPr>
              <p:cNvPr id="61" name="Object 15">
                <a:extLst>
                  <a:ext uri="{FF2B5EF4-FFF2-40B4-BE49-F238E27FC236}">
                    <a16:creationId xmlns:a16="http://schemas.microsoft.com/office/drawing/2014/main" id="{484798E5-4C2A-6528-3828-A23ED9533604}"/>
                  </a:ext>
                </a:extLst>
              </p:cNvPr>
              <p:cNvSpPr/>
              <p:nvPr/>
            </p:nvSpPr>
            <p:spPr>
              <a:xfrm>
                <a:off x="9521145" y="3438773"/>
                <a:ext cx="1911423" cy="383881"/>
              </a:xfrm>
              <a:prstGeom prst="rect">
                <a:avLst/>
              </a:prstGeom>
              <a:noFill/>
            </p:spPr>
            <p:txBody>
              <a:bodyPr wrap="square" lIns="0" tIns="0" rIns="0" bIns="0" rtlCol="0" anchor="t"/>
              <a:lstStyle/>
              <a:p>
                <a:pPr algn="ctr">
                  <a:buNone/>
                </a:pPr>
                <a:r>
                  <a:rPr lang="en-US" sz="2400" b="1">
                    <a:solidFill>
                      <a:srgbClr val="2A2921"/>
                    </a:solidFill>
                    <a:latin typeface="Times New Roman" panose="02020603050405020304" pitchFamily="18" charset="0"/>
                    <a:ea typeface="Montserrat" pitchFamily="34" charset="-122"/>
                    <a:cs typeface="Times New Roman" panose="02020603050405020304" pitchFamily="18" charset="0"/>
                  </a:rPr>
                  <a:t>Select Relevant Information</a:t>
                </a:r>
                <a:endParaRPr lang="en-US" sz="2400" b="1">
                  <a:latin typeface="Times New Roman" panose="02020603050405020304" pitchFamily="18" charset="0"/>
                  <a:cs typeface="Times New Roman" panose="02020603050405020304" pitchFamily="18" charset="0"/>
                </a:endParaRPr>
              </a:p>
            </p:txBody>
          </p:sp>
          <p:sp>
            <p:nvSpPr>
              <p:cNvPr id="62" name="Object 16">
                <a:extLst>
                  <a:ext uri="{FF2B5EF4-FFF2-40B4-BE49-F238E27FC236}">
                    <a16:creationId xmlns:a16="http://schemas.microsoft.com/office/drawing/2014/main" id="{207495EE-AEAB-E5FA-174D-70100F252CEA}"/>
                  </a:ext>
                </a:extLst>
              </p:cNvPr>
              <p:cNvSpPr/>
              <p:nvPr/>
            </p:nvSpPr>
            <p:spPr>
              <a:xfrm>
                <a:off x="9723456" y="3852306"/>
                <a:ext cx="1592182" cy="572003"/>
              </a:xfrm>
              <a:prstGeom prst="rect">
                <a:avLst/>
              </a:prstGeom>
              <a:noFill/>
            </p:spPr>
            <p:txBody>
              <a:bodyPr wrap="square" lIns="0" tIns="0" rIns="0" bIns="0" rtlCol="0" anchor="t"/>
              <a:lstStyle/>
              <a:p>
                <a:pPr marL="285750" indent="-285750">
                  <a:spcBef>
                    <a:spcPts val="398"/>
                  </a:spcBef>
                  <a:buFont typeface="Arial" panose="020B0604020202020204" pitchFamily="34" charset="0"/>
                  <a:buChar char="•"/>
                </a:pPr>
                <a:r>
                  <a:rPr lang="en-US" sz="1600">
                    <a:solidFill>
                      <a:srgbClr val="5A5A4C"/>
                    </a:solidFill>
                    <a:latin typeface="Times New Roman" panose="02020603050405020304" pitchFamily="18" charset="0"/>
                    <a:ea typeface="Montserrat" pitchFamily="34" charset="-122"/>
                    <a:cs typeface="Times New Roman" panose="02020603050405020304" pitchFamily="18" charset="0"/>
                  </a:rPr>
                  <a:t>The output gate selects the relevant parts of the cell state to pass to the hidden state.</a:t>
                </a:r>
                <a:endParaRPr lang="en-US" sz="1600">
                  <a:latin typeface="Times New Roman" panose="02020603050405020304" pitchFamily="18" charset="0"/>
                  <a:cs typeface="Times New Roman" panose="02020603050405020304" pitchFamily="18" charset="0"/>
                </a:endParaRPr>
              </a:p>
            </p:txBody>
          </p:sp>
        </p:grpSp>
      </p:grpSp>
      <p:sp>
        <p:nvSpPr>
          <p:cNvPr id="22" name="TextBox 21">
            <a:extLst>
              <a:ext uri="{FF2B5EF4-FFF2-40B4-BE49-F238E27FC236}">
                <a16:creationId xmlns:a16="http://schemas.microsoft.com/office/drawing/2014/main" id="{1BE50E9F-B3E8-C142-BA00-6B03E6996440}"/>
              </a:ext>
            </a:extLst>
          </p:cNvPr>
          <p:cNvSpPr txBox="1"/>
          <p:nvPr/>
        </p:nvSpPr>
        <p:spPr>
          <a:xfrm>
            <a:off x="3579597" y="5934309"/>
            <a:ext cx="4285548" cy="215444"/>
          </a:xfrm>
          <a:prstGeom prst="rect">
            <a:avLst/>
          </a:prstGeom>
          <a:noFill/>
        </p:spPr>
        <p:txBody>
          <a:bodyPr wrap="square">
            <a:spAutoFit/>
          </a:bodyPr>
          <a:lstStyle/>
          <a:p>
            <a:pPr algn="ctr"/>
            <a:r>
              <a:rPr lang="en-US" sz="800" dirty="0">
                <a:latin typeface="Times New Roman" panose="02020603050405020304" pitchFamily="18" charset="0"/>
                <a:cs typeface="Times New Roman" panose="02020603050405020304" pitchFamily="18" charset="0"/>
              </a:rPr>
              <a:t>[Source: </a:t>
            </a:r>
            <a:r>
              <a:rPr lang="en-US" sz="800" dirty="0">
                <a:latin typeface="Times New Roman" panose="02020603050405020304" pitchFamily="18" charset="0"/>
                <a:cs typeface="Times New Roman" panose="02020603050405020304" pitchFamily="18" charset="0"/>
                <a:hlinkClick r:id="rId6"/>
              </a:rPr>
              <a:t>https://tinyurl.com/mrycxxp5</a:t>
            </a:r>
            <a:r>
              <a:rPr lang="en-US" sz="800" dirty="0">
                <a:latin typeface="Times New Roman" panose="02020603050405020304" pitchFamily="18" charset="0"/>
                <a:cs typeface="Times New Roman" panose="02020603050405020304" pitchFamily="18" charset="0"/>
              </a:rPr>
              <a:t> ] </a:t>
            </a:r>
          </a:p>
        </p:txBody>
      </p:sp>
    </p:spTree>
    <p:extLst>
      <p:ext uri="{BB962C8B-B14F-4D97-AF65-F5344CB8AC3E}">
        <p14:creationId xmlns:p14="http://schemas.microsoft.com/office/powerpoint/2010/main" val="2027655163"/>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4455BA-8391-D472-F305-C677D1F6118E}"/>
              </a:ext>
            </a:extLst>
          </p:cNvPr>
          <p:cNvSpPr txBox="1"/>
          <p:nvPr/>
        </p:nvSpPr>
        <p:spPr>
          <a:xfrm>
            <a:off x="416575" y="421347"/>
            <a:ext cx="568752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Output gate and output unit of LSTM</a:t>
            </a:r>
            <a:endParaRPr lang="en-CA"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169B36A-9676-85B1-5E0F-64EAB341BE96}"/>
              </a:ext>
            </a:extLst>
          </p:cNvPr>
          <p:cNvSpPr>
            <a:spLocks noGrp="1"/>
          </p:cNvSpPr>
          <p:nvPr>
            <p:ph type="sldNum" sz="quarter" idx="12"/>
          </p:nvPr>
        </p:nvSpPr>
        <p:spPr>
          <a:xfrm>
            <a:off x="-19456" y="6165242"/>
            <a:ext cx="2743200" cy="365125"/>
          </a:xfrm>
        </p:spPr>
        <p:txBody>
          <a:bodyPr/>
          <a:lstStyle/>
          <a:p>
            <a:fld id="{2DEBF6B5-A8B6-5742-91AE-8DC29EBB8E42}" type="slidenum">
              <a:rPr lang="en-US" smtClean="0"/>
              <a:t>45</a:t>
            </a:fld>
            <a:endParaRPr lang="en-US" dirty="0"/>
          </a:p>
        </p:txBody>
      </p:sp>
      <p:grpSp>
        <p:nvGrpSpPr>
          <p:cNvPr id="3" name="Group 2">
            <a:extLst>
              <a:ext uri="{FF2B5EF4-FFF2-40B4-BE49-F238E27FC236}">
                <a16:creationId xmlns:a16="http://schemas.microsoft.com/office/drawing/2014/main" id="{A1BAC783-2BF9-6221-DE9E-1C95B5E75BEF}"/>
              </a:ext>
            </a:extLst>
          </p:cNvPr>
          <p:cNvGrpSpPr/>
          <p:nvPr/>
        </p:nvGrpSpPr>
        <p:grpSpPr>
          <a:xfrm>
            <a:off x="1297111" y="1621463"/>
            <a:ext cx="3592236" cy="2884214"/>
            <a:chOff x="2181898" y="99874"/>
            <a:chExt cx="3592236" cy="2884214"/>
          </a:xfrm>
        </p:grpSpPr>
        <mc:AlternateContent xmlns:mc="http://schemas.openxmlformats.org/markup-compatibility/2006" xmlns:a14="http://schemas.microsoft.com/office/drawing/2010/main">
          <mc:Choice Requires="a14">
            <p:sp>
              <p:nvSpPr>
                <p:cNvPr id="169" name="Oval 168">
                  <a:extLst>
                    <a:ext uri="{FF2B5EF4-FFF2-40B4-BE49-F238E27FC236}">
                      <a16:creationId xmlns:a16="http://schemas.microsoft.com/office/drawing/2014/main" id="{A8CD7418-825E-F966-0973-53BDE3CD3489}"/>
                    </a:ext>
                  </a:extLst>
                </p:cNvPr>
                <p:cNvSpPr/>
                <p:nvPr/>
              </p:nvSpPr>
              <p:spPr>
                <a:xfrm>
                  <a:off x="4955894" y="99874"/>
                  <a:ext cx="533741" cy="416038"/>
                </a:xfrm>
                <a:prstGeom prst="ellipse">
                  <a:avLst/>
                </a:prstGeom>
                <a:solidFill>
                  <a:srgbClr val="FF0000"/>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i="1" dirty="0">
                                <a:solidFill>
                                  <a:schemeClr val="tx1">
                                    <a:lumMod val="95000"/>
                                    <a:lumOff val="5000"/>
                                  </a:schemeClr>
                                </a:solidFill>
                                <a:latin typeface="Cambria Math" panose="02040503050406030204" pitchFamily="18" charset="0"/>
                              </a:rPr>
                              <m:t>h</m:t>
                            </m:r>
                          </m:e>
                          <m:sub>
                            <m:r>
                              <a:rPr lang="en-CA" i="1" dirty="0">
                                <a:solidFill>
                                  <a:schemeClr val="tx1">
                                    <a:lumMod val="95000"/>
                                    <a:lumOff val="5000"/>
                                  </a:schemeClr>
                                </a:solidFill>
                                <a:latin typeface="Cambria Math" panose="02040503050406030204" pitchFamily="18" charset="0"/>
                              </a:rPr>
                              <m:t>𝑡</m:t>
                            </m:r>
                          </m:sub>
                        </m:sSub>
                      </m:oMath>
                    </m:oMathPara>
                  </a14:m>
                  <a:endParaRPr lang="en-CA" dirty="0"/>
                </a:p>
              </p:txBody>
            </p:sp>
          </mc:Choice>
          <mc:Fallback xmlns="">
            <p:sp>
              <p:nvSpPr>
                <p:cNvPr id="169" name="Oval 168">
                  <a:extLst>
                    <a:ext uri="{FF2B5EF4-FFF2-40B4-BE49-F238E27FC236}">
                      <a16:creationId xmlns:a16="http://schemas.microsoft.com/office/drawing/2014/main" id="{A8CD7418-825E-F966-0973-53BDE3CD3489}"/>
                    </a:ext>
                  </a:extLst>
                </p:cNvPr>
                <p:cNvSpPr>
                  <a:spLocks noRot="1" noChangeAspect="1" noMove="1" noResize="1" noEditPoints="1" noAdjustHandles="1" noChangeArrowheads="1" noChangeShapeType="1" noTextEdit="1"/>
                </p:cNvSpPr>
                <p:nvPr/>
              </p:nvSpPr>
              <p:spPr>
                <a:xfrm>
                  <a:off x="4955894" y="99874"/>
                  <a:ext cx="533741" cy="416038"/>
                </a:xfrm>
                <a:prstGeom prst="ellipse">
                  <a:avLst/>
                </a:prstGeom>
                <a:blipFill>
                  <a:blip r:embed="rId3"/>
                  <a:stretch>
                    <a:fillRect/>
                  </a:stretch>
                </a:blipFill>
              </p:spPr>
              <p:txBody>
                <a:bodyPr/>
                <a:lstStyle/>
                <a:p>
                  <a:r>
                    <a:rPr lang="en-CA">
                      <a:noFill/>
                    </a:rPr>
                    <a:t> </a:t>
                  </a:r>
                </a:p>
              </p:txBody>
            </p:sp>
          </mc:Fallback>
        </mc:AlternateContent>
        <p:cxnSp>
          <p:nvCxnSpPr>
            <p:cNvPr id="170" name="Straight Arrow Connector 169">
              <a:extLst>
                <a:ext uri="{FF2B5EF4-FFF2-40B4-BE49-F238E27FC236}">
                  <a16:creationId xmlns:a16="http://schemas.microsoft.com/office/drawing/2014/main" id="{72CEE586-D27D-23C0-CF12-8AE513B0EC44}"/>
                </a:ext>
              </a:extLst>
            </p:cNvPr>
            <p:cNvCxnSpPr>
              <a:cxnSpLocks/>
              <a:stCxn id="172" idx="0"/>
              <a:endCxn id="169" idx="4"/>
            </p:cNvCxnSpPr>
            <p:nvPr/>
          </p:nvCxnSpPr>
          <p:spPr>
            <a:xfrm flipV="1">
              <a:off x="5222765" y="515912"/>
              <a:ext cx="0" cy="271158"/>
            </a:xfrm>
            <a:prstGeom prst="straightConnector1">
              <a:avLst/>
            </a:prstGeom>
            <a:ln w="53975">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72" name="Oval 171">
              <a:extLst>
                <a:ext uri="{FF2B5EF4-FFF2-40B4-BE49-F238E27FC236}">
                  <a16:creationId xmlns:a16="http://schemas.microsoft.com/office/drawing/2014/main" id="{12114647-7D1D-C548-9745-4742CD1ECF12}"/>
                </a:ext>
              </a:extLst>
            </p:cNvPr>
            <p:cNvSpPr/>
            <p:nvPr/>
          </p:nvSpPr>
          <p:spPr>
            <a:xfrm>
              <a:off x="5042115" y="787071"/>
              <a:ext cx="361299" cy="274173"/>
            </a:xfrm>
            <a:prstGeom prst="ellipse">
              <a:avLst/>
            </a:prstGeom>
            <a:solidFill>
              <a:schemeClr val="accent1">
                <a:lumMod val="60000"/>
                <a:lumOff val="40000"/>
              </a:scheme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lumMod val="95000"/>
                      <a:lumOff val="5000"/>
                    </a:schemeClr>
                  </a:solidFill>
                  <a:latin typeface="Cambria Math" panose="02040503050406030204" pitchFamily="18" charset="0"/>
                  <a:ea typeface="Cambria Math" panose="02040503050406030204" pitchFamily="18" charset="0"/>
                  <a:cs typeface="Times New Roman" panose="02020603050405020304" pitchFamily="18" charset="0"/>
                </a:rPr>
                <a:t>×</a:t>
              </a:r>
              <a:endParaRPr lang="en-CA" dirty="0">
                <a:solidFill>
                  <a:schemeClr val="tx1">
                    <a:lumMod val="95000"/>
                    <a:lumOff val="5000"/>
                  </a:schemeClr>
                </a:solidFill>
                <a:latin typeface="Times New Roman" panose="02020603050405020304" pitchFamily="18" charset="0"/>
                <a:cs typeface="Times New Roman" panose="02020603050405020304" pitchFamily="18" charset="0"/>
              </a:endParaRPr>
            </a:p>
          </p:txBody>
        </p:sp>
        <p:cxnSp>
          <p:nvCxnSpPr>
            <p:cNvPr id="173" name="Connector: Elbow 172">
              <a:extLst>
                <a:ext uri="{FF2B5EF4-FFF2-40B4-BE49-F238E27FC236}">
                  <a16:creationId xmlns:a16="http://schemas.microsoft.com/office/drawing/2014/main" id="{90D930F8-1855-37D8-212A-712C56042F1C}"/>
                </a:ext>
              </a:extLst>
            </p:cNvPr>
            <p:cNvCxnSpPr>
              <a:cxnSpLocks/>
              <a:stCxn id="174" idx="6"/>
              <a:endCxn id="172" idx="2"/>
            </p:cNvCxnSpPr>
            <p:nvPr/>
          </p:nvCxnSpPr>
          <p:spPr>
            <a:xfrm rot="5400000" flipH="1" flipV="1">
              <a:off x="4445500" y="677402"/>
              <a:ext cx="349861" cy="843371"/>
            </a:xfrm>
            <a:prstGeom prst="bentConnector2">
              <a:avLst/>
            </a:prstGeom>
            <a:ln w="53975">
              <a:solidFill>
                <a:schemeClr val="tx1"/>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sp>
          <p:nvSpPr>
            <p:cNvPr id="174" name="Teardrop 173">
              <a:extLst>
                <a:ext uri="{FF2B5EF4-FFF2-40B4-BE49-F238E27FC236}">
                  <a16:creationId xmlns:a16="http://schemas.microsoft.com/office/drawing/2014/main" id="{E29595E5-CD65-EC7D-67CE-38B8A7B01095}"/>
                </a:ext>
              </a:extLst>
            </p:cNvPr>
            <p:cNvSpPr/>
            <p:nvPr/>
          </p:nvSpPr>
          <p:spPr>
            <a:xfrm>
              <a:off x="3956508" y="1274018"/>
              <a:ext cx="484473" cy="361844"/>
            </a:xfrm>
            <a:prstGeom prst="teardrop">
              <a:avLst/>
            </a:prstGeom>
            <a:solidFill>
              <a:schemeClr val="accent4"/>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latin typeface="Cambria Math" panose="02040503050406030204" pitchFamily="18" charset="0"/>
                  <a:ea typeface="Cambria Math" panose="02040503050406030204" pitchFamily="18" charset="0"/>
                </a:rPr>
                <a:t>σ</a:t>
              </a:r>
              <a:endParaRPr lang="en-CA" dirty="0"/>
            </a:p>
          </p:txBody>
        </p:sp>
        <p:cxnSp>
          <p:nvCxnSpPr>
            <p:cNvPr id="175" name="Straight Arrow Connector 174">
              <a:extLst>
                <a:ext uri="{FF2B5EF4-FFF2-40B4-BE49-F238E27FC236}">
                  <a16:creationId xmlns:a16="http://schemas.microsoft.com/office/drawing/2014/main" id="{BF3F1B35-1415-42A9-C531-E761D75168CE}"/>
                </a:ext>
              </a:extLst>
            </p:cNvPr>
            <p:cNvCxnSpPr>
              <a:cxnSpLocks/>
              <a:stCxn id="179" idx="0"/>
              <a:endCxn id="224" idx="3"/>
            </p:cNvCxnSpPr>
            <p:nvPr/>
          </p:nvCxnSpPr>
          <p:spPr>
            <a:xfrm flipH="1" flipV="1">
              <a:off x="5233894" y="1806719"/>
              <a:ext cx="2395" cy="308315"/>
            </a:xfrm>
            <a:prstGeom prst="straightConnector1">
              <a:avLst/>
            </a:prstGeom>
            <a:ln w="53975">
              <a:solidFill>
                <a:schemeClr val="accent6"/>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3E9CF967-BA52-57B6-F746-2A3A1CF3A8A3}"/>
                </a:ext>
              </a:extLst>
            </p:cNvPr>
            <p:cNvCxnSpPr>
              <a:cxnSpLocks/>
              <a:stCxn id="224" idx="0"/>
              <a:endCxn id="172" idx="4"/>
            </p:cNvCxnSpPr>
            <p:nvPr/>
          </p:nvCxnSpPr>
          <p:spPr>
            <a:xfrm flipH="1" flipV="1">
              <a:off x="5222765" y="1061243"/>
              <a:ext cx="11129" cy="220089"/>
            </a:xfrm>
            <a:prstGeom prst="straightConnector1">
              <a:avLst/>
            </a:prstGeom>
            <a:ln w="53975">
              <a:solidFill>
                <a:schemeClr val="tx1"/>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79" name="Oval 178">
              <a:extLst>
                <a:ext uri="{FF2B5EF4-FFF2-40B4-BE49-F238E27FC236}">
                  <a16:creationId xmlns:a16="http://schemas.microsoft.com/office/drawing/2014/main" id="{98D53FE5-8DBC-9349-D239-E3F4BCAFA9ED}"/>
                </a:ext>
              </a:extLst>
            </p:cNvPr>
            <p:cNvSpPr/>
            <p:nvPr/>
          </p:nvSpPr>
          <p:spPr>
            <a:xfrm>
              <a:off x="4698443" y="2115034"/>
              <a:ext cx="1075691" cy="869054"/>
            </a:xfrm>
            <a:prstGeom prst="ellipse">
              <a:avLst/>
            </a:prstGeom>
            <a:solidFill>
              <a:schemeClr val="accent1">
                <a:lumMod val="75000"/>
              </a:schemeClr>
            </a:solidFill>
            <a:scene3d>
              <a:camera prst="orthographicFront"/>
              <a:lightRig rig="threePt" dir="t"/>
            </a:scene3d>
            <a:sp3d>
              <a:bevelT prst="relaxedInse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atin typeface="Times New Roman" panose="02020603050405020304" pitchFamily="18" charset="0"/>
                  <a:cs typeface="Times New Roman" panose="02020603050405020304" pitchFamily="18" charset="0"/>
                </a:rPr>
                <a:t>Cell</a:t>
              </a:r>
            </a:p>
          </p:txBody>
        </p:sp>
        <p:sp>
          <p:nvSpPr>
            <p:cNvPr id="193" name="Rectangle: Rounded Corners 192">
              <a:extLst>
                <a:ext uri="{FF2B5EF4-FFF2-40B4-BE49-F238E27FC236}">
                  <a16:creationId xmlns:a16="http://schemas.microsoft.com/office/drawing/2014/main" id="{DAD7FF07-EF80-F978-4F02-23BFF087BABA}"/>
                </a:ext>
              </a:extLst>
            </p:cNvPr>
            <p:cNvSpPr/>
            <p:nvPr/>
          </p:nvSpPr>
          <p:spPr>
            <a:xfrm>
              <a:off x="3221852" y="1274019"/>
              <a:ext cx="484473" cy="361845"/>
            </a:xfrm>
            <a:prstGeom prst="roundRect">
              <a:avLst/>
            </a:prstGeom>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a:t>
              </a:r>
            </a:p>
          </p:txBody>
        </p:sp>
        <mc:AlternateContent xmlns:mc="http://schemas.openxmlformats.org/markup-compatibility/2006" xmlns:a14="http://schemas.microsoft.com/office/drawing/2010/main">
          <mc:Choice Requires="a14">
            <p:sp>
              <p:nvSpPr>
                <p:cNvPr id="198" name="Oval 197">
                  <a:extLst>
                    <a:ext uri="{FF2B5EF4-FFF2-40B4-BE49-F238E27FC236}">
                      <a16:creationId xmlns:a16="http://schemas.microsoft.com/office/drawing/2014/main" id="{970ED202-05AF-0772-04F7-470F0DD14A36}"/>
                    </a:ext>
                  </a:extLst>
                </p:cNvPr>
                <p:cNvSpPr/>
                <p:nvPr/>
              </p:nvSpPr>
              <p:spPr>
                <a:xfrm>
                  <a:off x="2207216" y="1246922"/>
                  <a:ext cx="533741" cy="416038"/>
                </a:xfrm>
                <a:prstGeom prst="ellipse">
                  <a:avLst/>
                </a:prstGeom>
                <a:solidFill>
                  <a:schemeClr val="accent2"/>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i="1" dirty="0">
                                <a:solidFill>
                                  <a:schemeClr val="tx1">
                                    <a:lumMod val="95000"/>
                                    <a:lumOff val="5000"/>
                                  </a:schemeClr>
                                </a:solidFill>
                                <a:latin typeface="Cambria Math" panose="02040503050406030204" pitchFamily="18" charset="0"/>
                              </a:rPr>
                              <m:t>h</m:t>
                            </m:r>
                          </m:e>
                          <m:sub>
                            <m:r>
                              <a:rPr lang="en-CA" i="1" dirty="0">
                                <a:solidFill>
                                  <a:schemeClr val="tx1">
                                    <a:lumMod val="95000"/>
                                    <a:lumOff val="5000"/>
                                  </a:schemeClr>
                                </a:solidFill>
                                <a:latin typeface="Cambria Math" panose="02040503050406030204" pitchFamily="18" charset="0"/>
                              </a:rPr>
                              <m:t>𝑡</m:t>
                            </m:r>
                            <m:r>
                              <a:rPr lang="en-CA" b="0" i="1" dirty="0" smtClean="0">
                                <a:solidFill>
                                  <a:schemeClr val="tx1">
                                    <a:lumMod val="95000"/>
                                    <a:lumOff val="5000"/>
                                  </a:schemeClr>
                                </a:solidFill>
                                <a:latin typeface="Cambria Math" panose="02040503050406030204" pitchFamily="18" charset="0"/>
                              </a:rPr>
                              <m:t>−1</m:t>
                            </m:r>
                          </m:sub>
                        </m:sSub>
                      </m:oMath>
                    </m:oMathPara>
                  </a14:m>
                  <a:endParaRPr lang="en-CA" dirty="0"/>
                </a:p>
              </p:txBody>
            </p:sp>
          </mc:Choice>
          <mc:Fallback xmlns="">
            <p:sp>
              <p:nvSpPr>
                <p:cNvPr id="198" name="Oval 197">
                  <a:extLst>
                    <a:ext uri="{FF2B5EF4-FFF2-40B4-BE49-F238E27FC236}">
                      <a16:creationId xmlns:a16="http://schemas.microsoft.com/office/drawing/2014/main" id="{970ED202-05AF-0772-04F7-470F0DD14A36}"/>
                    </a:ext>
                  </a:extLst>
                </p:cNvPr>
                <p:cNvSpPr>
                  <a:spLocks noRot="1" noChangeAspect="1" noMove="1" noResize="1" noEditPoints="1" noAdjustHandles="1" noChangeArrowheads="1" noChangeShapeType="1" noTextEdit="1"/>
                </p:cNvSpPr>
                <p:nvPr/>
              </p:nvSpPr>
              <p:spPr>
                <a:xfrm>
                  <a:off x="2207216" y="1246922"/>
                  <a:ext cx="533741" cy="416038"/>
                </a:xfrm>
                <a:prstGeom prst="ellipse">
                  <a:avLst/>
                </a:prstGeom>
                <a:blipFill>
                  <a:blip r:embed="rId4"/>
                  <a:stretch>
                    <a:fillRect l="-6316"/>
                  </a:stretch>
                </a:blipFill>
              </p:spPr>
              <p:txBody>
                <a:bodyPr/>
                <a:lstStyle/>
                <a:p>
                  <a:r>
                    <a:rPr lang="en-CA">
                      <a:noFill/>
                    </a:rPr>
                    <a:t> </a:t>
                  </a:r>
                </a:p>
              </p:txBody>
            </p:sp>
          </mc:Fallback>
        </mc:AlternateContent>
        <p:sp>
          <p:nvSpPr>
            <p:cNvPr id="201" name="Oval 200">
              <a:extLst>
                <a:ext uri="{FF2B5EF4-FFF2-40B4-BE49-F238E27FC236}">
                  <a16:creationId xmlns:a16="http://schemas.microsoft.com/office/drawing/2014/main" id="{7153D5B8-BD21-8BB1-ACE3-1794D8F370C8}"/>
                </a:ext>
              </a:extLst>
            </p:cNvPr>
            <p:cNvSpPr/>
            <p:nvPr/>
          </p:nvSpPr>
          <p:spPr>
            <a:xfrm>
              <a:off x="2334486" y="1715264"/>
              <a:ext cx="361299" cy="274173"/>
            </a:xfrm>
            <a:prstGeom prst="ellipse">
              <a:avLst/>
            </a:prstGeom>
            <a:solidFill>
              <a:srgbClr val="7030A0"/>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atin typeface="Times New Roman" panose="02020603050405020304" pitchFamily="18" charset="0"/>
                  <a:cs typeface="Times New Roman" panose="02020603050405020304" pitchFamily="18" charset="0"/>
                </a:rPr>
                <a:t>3</a:t>
              </a:r>
            </a:p>
          </p:txBody>
        </p:sp>
        <mc:AlternateContent xmlns:mc="http://schemas.openxmlformats.org/markup-compatibility/2006" xmlns:a14="http://schemas.microsoft.com/office/drawing/2010/main">
          <mc:Choice Requires="a14">
            <p:sp>
              <p:nvSpPr>
                <p:cNvPr id="204" name="Oval 203">
                  <a:extLst>
                    <a:ext uri="{FF2B5EF4-FFF2-40B4-BE49-F238E27FC236}">
                      <a16:creationId xmlns:a16="http://schemas.microsoft.com/office/drawing/2014/main" id="{D4EFF64B-3E17-1070-284E-3E355D20490B}"/>
                    </a:ext>
                  </a:extLst>
                </p:cNvPr>
                <p:cNvSpPr/>
                <p:nvPr/>
              </p:nvSpPr>
              <p:spPr>
                <a:xfrm>
                  <a:off x="2181898" y="755479"/>
                  <a:ext cx="533741" cy="416038"/>
                </a:xfrm>
                <a:prstGeom prst="ellipse">
                  <a:avLst/>
                </a:prstGeom>
                <a:solidFill>
                  <a:schemeClr val="tx1"/>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i="1" dirty="0" smtClean="0">
                                <a:solidFill>
                                  <a:srgbClr val="836967"/>
                                </a:solidFill>
                                <a:latin typeface="Cambria Math" panose="02040503050406030204" pitchFamily="18" charset="0"/>
                              </a:rPr>
                            </m:ctrlPr>
                          </m:sSubPr>
                          <m:e>
                            <m:r>
                              <a:rPr lang="en-CA" i="1" dirty="0">
                                <a:latin typeface="Cambria Math" panose="02040503050406030204" pitchFamily="18" charset="0"/>
                              </a:rPr>
                              <m:t>𝑥</m:t>
                            </m:r>
                          </m:e>
                          <m:sub>
                            <m:r>
                              <a:rPr lang="en-CA" i="1" dirty="0">
                                <a:latin typeface="Cambria Math" panose="02040503050406030204" pitchFamily="18" charset="0"/>
                              </a:rPr>
                              <m:t>𝑡</m:t>
                            </m:r>
                          </m:sub>
                        </m:sSub>
                      </m:oMath>
                    </m:oMathPara>
                  </a14:m>
                  <a:endParaRPr lang="en-CA" dirty="0">
                    <a:latin typeface="Times New Roman" panose="02020603050405020304" pitchFamily="18" charset="0"/>
                    <a:cs typeface="Times New Roman" panose="02020603050405020304" pitchFamily="18" charset="0"/>
                  </a:endParaRPr>
                </a:p>
              </p:txBody>
            </p:sp>
          </mc:Choice>
          <mc:Fallback xmlns="">
            <p:sp>
              <p:nvSpPr>
                <p:cNvPr id="204" name="Oval 203">
                  <a:extLst>
                    <a:ext uri="{FF2B5EF4-FFF2-40B4-BE49-F238E27FC236}">
                      <a16:creationId xmlns:a16="http://schemas.microsoft.com/office/drawing/2014/main" id="{D4EFF64B-3E17-1070-284E-3E355D20490B}"/>
                    </a:ext>
                  </a:extLst>
                </p:cNvPr>
                <p:cNvSpPr>
                  <a:spLocks noRot="1" noChangeAspect="1" noMove="1" noResize="1" noEditPoints="1" noAdjustHandles="1" noChangeArrowheads="1" noChangeShapeType="1" noTextEdit="1"/>
                </p:cNvSpPr>
                <p:nvPr/>
              </p:nvSpPr>
              <p:spPr>
                <a:xfrm>
                  <a:off x="2181898" y="755479"/>
                  <a:ext cx="533741" cy="416038"/>
                </a:xfrm>
                <a:prstGeom prst="ellipse">
                  <a:avLst/>
                </a:prstGeom>
                <a:blipFill>
                  <a:blip r:embed="rId5"/>
                  <a:stretch>
                    <a:fillRect/>
                  </a:stretch>
                </a:blipFill>
              </p:spPr>
              <p:txBody>
                <a:bodyPr/>
                <a:lstStyle/>
                <a:p>
                  <a:r>
                    <a:rPr lang="en-CA">
                      <a:noFill/>
                    </a:rPr>
                    <a:t> </a:t>
                  </a:r>
                </a:p>
              </p:txBody>
            </p:sp>
          </mc:Fallback>
        </mc:AlternateContent>
        <p:cxnSp>
          <p:nvCxnSpPr>
            <p:cNvPr id="209" name="Connector: Elbow 208">
              <a:extLst>
                <a:ext uri="{FF2B5EF4-FFF2-40B4-BE49-F238E27FC236}">
                  <a16:creationId xmlns:a16="http://schemas.microsoft.com/office/drawing/2014/main" id="{8C1C4BD4-D3AE-3DFF-5C14-DA2F925D3DBA}"/>
                </a:ext>
              </a:extLst>
            </p:cNvPr>
            <p:cNvCxnSpPr>
              <a:cxnSpLocks/>
              <a:stCxn id="157" idx="2"/>
              <a:endCxn id="193" idx="2"/>
            </p:cNvCxnSpPr>
            <p:nvPr/>
          </p:nvCxnSpPr>
          <p:spPr>
            <a:xfrm rot="10800000">
              <a:off x="3464089" y="1635865"/>
              <a:ext cx="496156" cy="335725"/>
            </a:xfrm>
            <a:prstGeom prst="bentConnector2">
              <a:avLst/>
            </a:prstGeom>
            <a:ln w="53975">
              <a:solidFill>
                <a:schemeClr val="accent6"/>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42513CF5-DC35-642F-558E-A5C0CB17B742}"/>
                </a:ext>
              </a:extLst>
            </p:cNvPr>
            <p:cNvCxnSpPr>
              <a:cxnSpLocks/>
              <a:stCxn id="193" idx="3"/>
              <a:endCxn id="174" idx="4"/>
            </p:cNvCxnSpPr>
            <p:nvPr/>
          </p:nvCxnSpPr>
          <p:spPr>
            <a:xfrm flipV="1">
              <a:off x="3706325" y="1454940"/>
              <a:ext cx="250183" cy="1"/>
            </a:xfrm>
            <a:prstGeom prst="straightConnector1">
              <a:avLst/>
            </a:prstGeom>
            <a:ln w="53975">
              <a:solidFill>
                <a:schemeClr val="tx1"/>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14" name="Connector: Elbow 213">
              <a:extLst>
                <a:ext uri="{FF2B5EF4-FFF2-40B4-BE49-F238E27FC236}">
                  <a16:creationId xmlns:a16="http://schemas.microsoft.com/office/drawing/2014/main" id="{E53DECC2-6533-1923-D0BB-352D428F5C01}"/>
                </a:ext>
              </a:extLst>
            </p:cNvPr>
            <p:cNvCxnSpPr>
              <a:cxnSpLocks/>
              <a:stCxn id="204" idx="6"/>
              <a:endCxn id="193" idx="0"/>
            </p:cNvCxnSpPr>
            <p:nvPr/>
          </p:nvCxnSpPr>
          <p:spPr>
            <a:xfrm>
              <a:off x="2715639" y="963498"/>
              <a:ext cx="748449" cy="310521"/>
            </a:xfrm>
            <a:prstGeom prst="bentConnector2">
              <a:avLst/>
            </a:prstGeom>
            <a:ln w="53975">
              <a:solidFill>
                <a:schemeClr val="tx1"/>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8F68F8D0-EA86-B721-EC85-DD5873E77E6B}"/>
                </a:ext>
              </a:extLst>
            </p:cNvPr>
            <p:cNvCxnSpPr>
              <a:cxnSpLocks/>
              <a:stCxn id="198" idx="6"/>
              <a:endCxn id="193" idx="1"/>
            </p:cNvCxnSpPr>
            <p:nvPr/>
          </p:nvCxnSpPr>
          <p:spPr>
            <a:xfrm>
              <a:off x="2740957" y="1454941"/>
              <a:ext cx="480895" cy="0"/>
            </a:xfrm>
            <a:prstGeom prst="straightConnector1">
              <a:avLst/>
            </a:prstGeom>
            <a:ln w="53975">
              <a:solidFill>
                <a:schemeClr val="accent2"/>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21" name="Connector: Elbow 220">
              <a:extLst>
                <a:ext uri="{FF2B5EF4-FFF2-40B4-BE49-F238E27FC236}">
                  <a16:creationId xmlns:a16="http://schemas.microsoft.com/office/drawing/2014/main" id="{1660D73A-7D98-C4F7-D6D5-30C9BDDE67F7}"/>
                </a:ext>
              </a:extLst>
            </p:cNvPr>
            <p:cNvCxnSpPr>
              <a:cxnSpLocks/>
              <a:stCxn id="201" idx="6"/>
            </p:cNvCxnSpPr>
            <p:nvPr/>
          </p:nvCxnSpPr>
          <p:spPr>
            <a:xfrm flipV="1">
              <a:off x="2695785" y="1633621"/>
              <a:ext cx="630225" cy="218730"/>
            </a:xfrm>
            <a:prstGeom prst="bentConnector3">
              <a:avLst>
                <a:gd name="adj1" fmla="val 99511"/>
              </a:avLst>
            </a:prstGeom>
            <a:ln w="53975">
              <a:solidFill>
                <a:srgbClr val="7030A0"/>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sp>
          <p:nvSpPr>
            <p:cNvPr id="224" name="Pentagon 223">
              <a:extLst>
                <a:ext uri="{FF2B5EF4-FFF2-40B4-BE49-F238E27FC236}">
                  <a16:creationId xmlns:a16="http://schemas.microsoft.com/office/drawing/2014/main" id="{B2D82F52-D718-097B-6286-C1638ABE24C2}"/>
                </a:ext>
              </a:extLst>
            </p:cNvPr>
            <p:cNvSpPr/>
            <p:nvPr/>
          </p:nvSpPr>
          <p:spPr>
            <a:xfrm>
              <a:off x="4933522" y="1281332"/>
              <a:ext cx="600742" cy="525386"/>
            </a:xfrm>
            <a:prstGeom prst="pentagon">
              <a:avLst/>
            </a:prstGeom>
            <a:solidFill>
              <a:schemeClr val="bg2">
                <a:lumMod val="50000"/>
              </a:schemeClr>
            </a:solidFill>
            <a:scene3d>
              <a:camera prst="orthographicFront"/>
              <a:lightRig rig="threePt" dir="t"/>
            </a:scene3d>
            <a:sp3d>
              <a:bevelT prst="convex"/>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latin typeface="Times New Roman" panose="02020603050405020304" pitchFamily="18" charset="0"/>
                  <a:cs typeface="Times New Roman" panose="02020603050405020304" pitchFamily="18" charset="0"/>
                </a:rPr>
                <a:t>tanh</a:t>
              </a:r>
            </a:p>
          </p:txBody>
        </p:sp>
        <mc:AlternateContent xmlns:mc="http://schemas.openxmlformats.org/markup-compatibility/2006" xmlns:a14="http://schemas.microsoft.com/office/drawing/2010/main">
          <mc:Choice Requires="a14">
            <p:sp>
              <p:nvSpPr>
                <p:cNvPr id="157" name="Oval 156">
                  <a:extLst>
                    <a:ext uri="{FF2B5EF4-FFF2-40B4-BE49-F238E27FC236}">
                      <a16:creationId xmlns:a16="http://schemas.microsoft.com/office/drawing/2014/main" id="{D4FD6B48-3B95-2F50-3384-1A702E85AB2D}"/>
                    </a:ext>
                  </a:extLst>
                </p:cNvPr>
                <p:cNvSpPr/>
                <p:nvPr/>
              </p:nvSpPr>
              <p:spPr>
                <a:xfrm>
                  <a:off x="3960245" y="1763570"/>
                  <a:ext cx="533741" cy="416038"/>
                </a:xfrm>
                <a:prstGeom prst="ellipse">
                  <a:avLst/>
                </a:prstGeom>
                <a:solidFill>
                  <a:schemeClr val="accent6">
                    <a:lumMod val="75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b="0" i="1" dirty="0" smtClean="0">
                                <a:solidFill>
                                  <a:schemeClr val="tx1">
                                    <a:lumMod val="95000"/>
                                    <a:lumOff val="5000"/>
                                  </a:schemeClr>
                                </a:solidFill>
                                <a:latin typeface="Cambria Math" panose="02040503050406030204" pitchFamily="18" charset="0"/>
                              </a:rPr>
                              <m:t>𝐶</m:t>
                            </m:r>
                          </m:e>
                          <m:sub>
                            <m:r>
                              <a:rPr lang="en-CA" i="1" dirty="0">
                                <a:solidFill>
                                  <a:schemeClr val="tx1">
                                    <a:lumMod val="95000"/>
                                    <a:lumOff val="5000"/>
                                  </a:schemeClr>
                                </a:solidFill>
                                <a:latin typeface="Cambria Math" panose="02040503050406030204" pitchFamily="18" charset="0"/>
                              </a:rPr>
                              <m:t>𝑡</m:t>
                            </m:r>
                          </m:sub>
                        </m:sSub>
                      </m:oMath>
                    </m:oMathPara>
                  </a14:m>
                  <a:endParaRPr lang="en-CA" dirty="0">
                    <a:solidFill>
                      <a:schemeClr val="bg1"/>
                    </a:solidFill>
                  </a:endParaRPr>
                </a:p>
              </p:txBody>
            </p:sp>
          </mc:Choice>
          <mc:Fallback xmlns="">
            <p:sp>
              <p:nvSpPr>
                <p:cNvPr id="157" name="Oval 156">
                  <a:extLst>
                    <a:ext uri="{FF2B5EF4-FFF2-40B4-BE49-F238E27FC236}">
                      <a16:creationId xmlns:a16="http://schemas.microsoft.com/office/drawing/2014/main" id="{D4FD6B48-3B95-2F50-3384-1A702E85AB2D}"/>
                    </a:ext>
                  </a:extLst>
                </p:cNvPr>
                <p:cNvSpPr>
                  <a:spLocks noRot="1" noChangeAspect="1" noMove="1" noResize="1" noEditPoints="1" noAdjustHandles="1" noChangeArrowheads="1" noChangeShapeType="1" noTextEdit="1"/>
                </p:cNvSpPr>
                <p:nvPr/>
              </p:nvSpPr>
              <p:spPr>
                <a:xfrm>
                  <a:off x="3960245" y="1763570"/>
                  <a:ext cx="533741" cy="416038"/>
                </a:xfrm>
                <a:prstGeom prst="ellipse">
                  <a:avLst/>
                </a:prstGeom>
                <a:blipFill>
                  <a:blip r:embed="rId6"/>
                  <a:stretch>
                    <a:fillRect/>
                  </a:stretch>
                </a:blipFill>
              </p:spPr>
              <p:txBody>
                <a:bodyPr/>
                <a:lstStyle/>
                <a:p>
                  <a:r>
                    <a:rPr lang="en-CA">
                      <a:noFill/>
                    </a:rPr>
                    <a:t> </a:t>
                  </a:r>
                </a:p>
              </p:txBody>
            </p:sp>
          </mc:Fallback>
        </mc:AlternateContent>
        <p:cxnSp>
          <p:nvCxnSpPr>
            <p:cNvPr id="158" name="Connector: Elbow 157">
              <a:extLst>
                <a:ext uri="{FF2B5EF4-FFF2-40B4-BE49-F238E27FC236}">
                  <a16:creationId xmlns:a16="http://schemas.microsoft.com/office/drawing/2014/main" id="{4CAD4B3B-D24D-A54F-2C04-243F6211502F}"/>
                </a:ext>
              </a:extLst>
            </p:cNvPr>
            <p:cNvCxnSpPr>
              <a:cxnSpLocks/>
              <a:stCxn id="179" idx="1"/>
              <a:endCxn id="157" idx="6"/>
            </p:cNvCxnSpPr>
            <p:nvPr/>
          </p:nvCxnSpPr>
          <p:spPr>
            <a:xfrm rot="16200000" flipV="1">
              <a:off x="4539623" y="1925953"/>
              <a:ext cx="270715" cy="361988"/>
            </a:xfrm>
            <a:prstGeom prst="bentConnector2">
              <a:avLst/>
            </a:prstGeom>
            <a:ln w="53975">
              <a:solidFill>
                <a:schemeClr val="accent6"/>
              </a:solidFill>
            </a:ln>
            <a:effectLst/>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5206DADB-7B1D-452A-A2CF-717F1511BD86}"/>
              </a:ext>
            </a:extLst>
          </p:cNvPr>
          <p:cNvGrpSpPr/>
          <p:nvPr/>
        </p:nvGrpSpPr>
        <p:grpSpPr>
          <a:xfrm>
            <a:off x="7302654" y="94304"/>
            <a:ext cx="4862235" cy="5862424"/>
            <a:chOff x="7302654" y="94304"/>
            <a:chExt cx="4862235" cy="5862424"/>
          </a:xfrm>
        </p:grpSpPr>
        <p:grpSp>
          <p:nvGrpSpPr>
            <p:cNvPr id="7" name="Group 6">
              <a:extLst>
                <a:ext uri="{FF2B5EF4-FFF2-40B4-BE49-F238E27FC236}">
                  <a16:creationId xmlns:a16="http://schemas.microsoft.com/office/drawing/2014/main" id="{16E23E38-3466-4A55-E016-1B50EFA0BC3D}"/>
                </a:ext>
              </a:extLst>
            </p:cNvPr>
            <p:cNvGrpSpPr/>
            <p:nvPr/>
          </p:nvGrpSpPr>
          <p:grpSpPr>
            <a:xfrm>
              <a:off x="9970379" y="94304"/>
              <a:ext cx="2194510" cy="2162983"/>
              <a:chOff x="9886359" y="1194504"/>
              <a:chExt cx="2194510" cy="2162983"/>
            </a:xfrm>
          </p:grpSpPr>
          <p:sp>
            <p:nvSpPr>
              <p:cNvPr id="33" name="TextBox 32">
                <a:extLst>
                  <a:ext uri="{FF2B5EF4-FFF2-40B4-BE49-F238E27FC236}">
                    <a16:creationId xmlns:a16="http://schemas.microsoft.com/office/drawing/2014/main" id="{583D043C-32F1-0A2B-61E2-31FD9D346A10}"/>
                  </a:ext>
                </a:extLst>
              </p:cNvPr>
              <p:cNvSpPr txBox="1"/>
              <p:nvPr/>
            </p:nvSpPr>
            <p:spPr>
              <a:xfrm>
                <a:off x="10504988" y="1678964"/>
                <a:ext cx="1575881" cy="646331"/>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Hyperbolic tangent</a:t>
                </a:r>
              </a:p>
            </p:txBody>
          </p:sp>
          <p:grpSp>
            <p:nvGrpSpPr>
              <p:cNvPr id="34" name="Group 33">
                <a:extLst>
                  <a:ext uri="{FF2B5EF4-FFF2-40B4-BE49-F238E27FC236}">
                    <a16:creationId xmlns:a16="http://schemas.microsoft.com/office/drawing/2014/main" id="{AA015451-E2E3-BB04-0A87-5FE9CCC86521}"/>
                  </a:ext>
                </a:extLst>
              </p:cNvPr>
              <p:cNvGrpSpPr/>
              <p:nvPr/>
            </p:nvGrpSpPr>
            <p:grpSpPr>
              <a:xfrm>
                <a:off x="9886359" y="1194504"/>
                <a:ext cx="2194509" cy="2162983"/>
                <a:chOff x="9886359" y="1194504"/>
                <a:chExt cx="2194509" cy="2162983"/>
              </a:xfrm>
            </p:grpSpPr>
            <p:grpSp>
              <p:nvGrpSpPr>
                <p:cNvPr id="35" name="Group 34">
                  <a:extLst>
                    <a:ext uri="{FF2B5EF4-FFF2-40B4-BE49-F238E27FC236}">
                      <a16:creationId xmlns:a16="http://schemas.microsoft.com/office/drawing/2014/main" id="{77F94A57-C2C9-CA7C-BB31-262A7CCA13D2}"/>
                    </a:ext>
                  </a:extLst>
                </p:cNvPr>
                <p:cNvGrpSpPr/>
                <p:nvPr/>
              </p:nvGrpSpPr>
              <p:grpSpPr>
                <a:xfrm>
                  <a:off x="9930361" y="2436372"/>
                  <a:ext cx="2150507" cy="414665"/>
                  <a:chOff x="7359038" y="792802"/>
                  <a:chExt cx="2150507" cy="414665"/>
                </a:xfrm>
              </p:grpSpPr>
              <p:sp>
                <p:nvSpPr>
                  <p:cNvPr id="40" name="Teardrop 39">
                    <a:extLst>
                      <a:ext uri="{FF2B5EF4-FFF2-40B4-BE49-F238E27FC236}">
                        <a16:creationId xmlns:a16="http://schemas.microsoft.com/office/drawing/2014/main" id="{4E708AB6-51D3-3A5F-8BD3-EB9C9FB570DB}"/>
                      </a:ext>
                    </a:extLst>
                  </p:cNvPr>
                  <p:cNvSpPr/>
                  <p:nvPr/>
                </p:nvSpPr>
                <p:spPr>
                  <a:xfrm>
                    <a:off x="7359038" y="845623"/>
                    <a:ext cx="484473" cy="361844"/>
                  </a:xfrm>
                  <a:prstGeom prst="teardrop">
                    <a:avLst/>
                  </a:prstGeom>
                  <a:solidFill>
                    <a:schemeClr val="accent4"/>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lumMod val="95000"/>
                            <a:lumOff val="5000"/>
                          </a:schemeClr>
                        </a:solidFill>
                        <a:latin typeface="Cambria Math" panose="02040503050406030204" pitchFamily="18" charset="0"/>
                        <a:ea typeface="Cambria Math" panose="02040503050406030204" pitchFamily="18" charset="0"/>
                      </a:rPr>
                      <a:t>σ</a:t>
                    </a:r>
                    <a:endParaRPr lang="en-CA" dirty="0">
                      <a:solidFill>
                        <a:schemeClr val="tx1">
                          <a:lumMod val="95000"/>
                          <a:lumOff val="5000"/>
                        </a:schemeClr>
                      </a:solidFill>
                    </a:endParaRPr>
                  </a:p>
                </p:txBody>
              </p:sp>
              <p:sp>
                <p:nvSpPr>
                  <p:cNvPr id="41" name="TextBox 40">
                    <a:extLst>
                      <a:ext uri="{FF2B5EF4-FFF2-40B4-BE49-F238E27FC236}">
                        <a16:creationId xmlns:a16="http://schemas.microsoft.com/office/drawing/2014/main" id="{908AAC91-63A8-05B9-87D2-D830D40ED0F3}"/>
                      </a:ext>
                    </a:extLst>
                  </p:cNvPr>
                  <p:cNvSpPr txBox="1"/>
                  <p:nvPr/>
                </p:nvSpPr>
                <p:spPr>
                  <a:xfrm>
                    <a:off x="7933664" y="792802"/>
                    <a:ext cx="1575881"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Sigmoid</a:t>
                    </a:r>
                  </a:p>
                </p:txBody>
              </p:sp>
            </p:grpSp>
            <p:sp>
              <p:nvSpPr>
                <p:cNvPr id="36" name="Oval 35">
                  <a:extLst>
                    <a:ext uri="{FF2B5EF4-FFF2-40B4-BE49-F238E27FC236}">
                      <a16:creationId xmlns:a16="http://schemas.microsoft.com/office/drawing/2014/main" id="{440B75F5-F6CF-DEEF-E144-C93172E02C33}"/>
                    </a:ext>
                  </a:extLst>
                </p:cNvPr>
                <p:cNvSpPr/>
                <p:nvPr/>
              </p:nvSpPr>
              <p:spPr>
                <a:xfrm>
                  <a:off x="9991947" y="3057192"/>
                  <a:ext cx="361299" cy="274173"/>
                </a:xfrm>
                <a:prstGeom prst="ellipse">
                  <a:avLst/>
                </a:prstGeom>
                <a:solidFill>
                  <a:srgbClr val="7030A0"/>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atin typeface="Times New Roman" panose="02020603050405020304" pitchFamily="18" charset="0"/>
                      <a:cs typeface="Times New Roman" panose="02020603050405020304" pitchFamily="18" charset="0"/>
                    </a:rPr>
                    <a:t>0</a:t>
                  </a:r>
                </a:p>
              </p:txBody>
            </p:sp>
            <p:sp>
              <p:nvSpPr>
                <p:cNvPr id="37" name="TextBox 36">
                  <a:extLst>
                    <a:ext uri="{FF2B5EF4-FFF2-40B4-BE49-F238E27FC236}">
                      <a16:creationId xmlns:a16="http://schemas.microsoft.com/office/drawing/2014/main" id="{89506ED7-2238-D1B1-FE5C-BF670807B8E2}"/>
                    </a:ext>
                  </a:extLst>
                </p:cNvPr>
                <p:cNvSpPr txBox="1"/>
                <p:nvPr/>
              </p:nvSpPr>
              <p:spPr>
                <a:xfrm>
                  <a:off x="10504987" y="2988155"/>
                  <a:ext cx="590169"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Bias</a:t>
                  </a:r>
                </a:p>
              </p:txBody>
            </p:sp>
            <p:sp>
              <p:nvSpPr>
                <p:cNvPr id="38" name="Pentagon 37">
                  <a:extLst>
                    <a:ext uri="{FF2B5EF4-FFF2-40B4-BE49-F238E27FC236}">
                      <a16:creationId xmlns:a16="http://schemas.microsoft.com/office/drawing/2014/main" id="{9DFD0CBF-D8C0-EF9D-C0C2-24074ED1FA83}"/>
                    </a:ext>
                  </a:extLst>
                </p:cNvPr>
                <p:cNvSpPr/>
                <p:nvPr/>
              </p:nvSpPr>
              <p:spPr>
                <a:xfrm>
                  <a:off x="9886359" y="1757652"/>
                  <a:ext cx="600742" cy="525386"/>
                </a:xfrm>
                <a:prstGeom prst="pentagon">
                  <a:avLst/>
                </a:prstGeom>
                <a:solidFill>
                  <a:schemeClr val="bg2">
                    <a:lumMod val="50000"/>
                  </a:schemeClr>
                </a:solidFill>
                <a:scene3d>
                  <a:camera prst="orthographicFront"/>
                  <a:lightRig rig="threePt" dir="t"/>
                </a:scene3d>
                <a:sp3d>
                  <a:bevelT prst="convex"/>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latin typeface="Times New Roman" panose="02020603050405020304" pitchFamily="18" charset="0"/>
                      <a:cs typeface="Times New Roman" panose="02020603050405020304" pitchFamily="18" charset="0"/>
                    </a:rPr>
                    <a:t>tanh</a:t>
                  </a:r>
                </a:p>
              </p:txBody>
            </p:sp>
            <p:sp>
              <p:nvSpPr>
                <p:cNvPr id="39" name="TextBox 38">
                  <a:extLst>
                    <a:ext uri="{FF2B5EF4-FFF2-40B4-BE49-F238E27FC236}">
                      <a16:creationId xmlns:a16="http://schemas.microsoft.com/office/drawing/2014/main" id="{0BD1C619-8A06-EFF4-0467-1D04A00DF15E}"/>
                    </a:ext>
                  </a:extLst>
                </p:cNvPr>
                <p:cNvSpPr txBox="1"/>
                <p:nvPr/>
              </p:nvSpPr>
              <p:spPr>
                <a:xfrm>
                  <a:off x="9930361" y="1194504"/>
                  <a:ext cx="1761044" cy="369332"/>
                </a:xfrm>
                <a:prstGeom prst="rect">
                  <a:avLst/>
                </a:prstGeom>
                <a:noFill/>
              </p:spPr>
              <p:txBody>
                <a:bodyPr wrap="square" rtlCol="0">
                  <a:spAutoFit/>
                </a:bodyPr>
                <a:lstStyle/>
                <a:p>
                  <a:r>
                    <a:rPr lang="en-CA" b="1" dirty="0">
                      <a:latin typeface="Times New Roman" panose="02020603050405020304" pitchFamily="18" charset="0"/>
                      <a:cs typeface="Times New Roman" panose="02020603050405020304" pitchFamily="18" charset="0"/>
                    </a:rPr>
                    <a:t>Non-linearities:</a:t>
                  </a:r>
                </a:p>
              </p:txBody>
            </p:sp>
          </p:grpSp>
        </p:grpSp>
        <p:grpSp>
          <p:nvGrpSpPr>
            <p:cNvPr id="8" name="Group 7">
              <a:extLst>
                <a:ext uri="{FF2B5EF4-FFF2-40B4-BE49-F238E27FC236}">
                  <a16:creationId xmlns:a16="http://schemas.microsoft.com/office/drawing/2014/main" id="{2634D4EB-2820-E977-D780-65390B944484}"/>
                </a:ext>
              </a:extLst>
            </p:cNvPr>
            <p:cNvGrpSpPr/>
            <p:nvPr/>
          </p:nvGrpSpPr>
          <p:grpSpPr>
            <a:xfrm>
              <a:off x="7302654" y="137731"/>
              <a:ext cx="4749728" cy="5818997"/>
              <a:chOff x="7302654" y="137731"/>
              <a:chExt cx="4749728" cy="5818997"/>
            </a:xfrm>
          </p:grpSpPr>
          <p:grpSp>
            <p:nvGrpSpPr>
              <p:cNvPr id="9" name="Group 8">
                <a:extLst>
                  <a:ext uri="{FF2B5EF4-FFF2-40B4-BE49-F238E27FC236}">
                    <a16:creationId xmlns:a16="http://schemas.microsoft.com/office/drawing/2014/main" id="{044B1AC7-11A8-867F-3D50-EC7D86A96F49}"/>
                  </a:ext>
                </a:extLst>
              </p:cNvPr>
              <p:cNvGrpSpPr/>
              <p:nvPr/>
            </p:nvGrpSpPr>
            <p:grpSpPr>
              <a:xfrm>
                <a:off x="7302654" y="2612608"/>
                <a:ext cx="2428065" cy="1782575"/>
                <a:chOff x="7440710" y="2559322"/>
                <a:chExt cx="2428065" cy="1782575"/>
              </a:xfrm>
            </p:grpSpPr>
            <p:sp>
              <p:nvSpPr>
                <p:cNvPr id="27" name="TextBox 26">
                  <a:extLst>
                    <a:ext uri="{FF2B5EF4-FFF2-40B4-BE49-F238E27FC236}">
                      <a16:creationId xmlns:a16="http://schemas.microsoft.com/office/drawing/2014/main" id="{212FE285-7067-C7D0-A2E6-F84747E0D34A}"/>
                    </a:ext>
                  </a:extLst>
                </p:cNvPr>
                <p:cNvSpPr txBox="1"/>
                <p:nvPr/>
              </p:nvSpPr>
              <p:spPr>
                <a:xfrm>
                  <a:off x="8099557" y="2924261"/>
                  <a:ext cx="1769218" cy="646331"/>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Output of current block</a:t>
                  </a:r>
                </a:p>
              </p:txBody>
            </p:sp>
            <p:grpSp>
              <p:nvGrpSpPr>
                <p:cNvPr id="28" name="Group 27">
                  <a:extLst>
                    <a:ext uri="{FF2B5EF4-FFF2-40B4-BE49-F238E27FC236}">
                      <a16:creationId xmlns:a16="http://schemas.microsoft.com/office/drawing/2014/main" id="{E4755071-15A4-6745-E741-C1933AC0C4A6}"/>
                    </a:ext>
                  </a:extLst>
                </p:cNvPr>
                <p:cNvGrpSpPr/>
                <p:nvPr/>
              </p:nvGrpSpPr>
              <p:grpSpPr>
                <a:xfrm>
                  <a:off x="7440710" y="2559322"/>
                  <a:ext cx="2179251" cy="1782575"/>
                  <a:chOff x="7440710" y="2559322"/>
                  <a:chExt cx="2179251" cy="1782575"/>
                </a:xfrm>
              </p:grpSpPr>
              <p:sp>
                <p:nvSpPr>
                  <p:cNvPr id="29" name="TextBox 28">
                    <a:extLst>
                      <a:ext uri="{FF2B5EF4-FFF2-40B4-BE49-F238E27FC236}">
                        <a16:creationId xmlns:a16="http://schemas.microsoft.com/office/drawing/2014/main" id="{2B2F192C-4770-D9BD-6EDD-0F9C14683DD1}"/>
                      </a:ext>
                    </a:extLst>
                  </p:cNvPr>
                  <p:cNvSpPr txBox="1"/>
                  <p:nvPr/>
                </p:nvSpPr>
                <p:spPr>
                  <a:xfrm>
                    <a:off x="8104883" y="3695566"/>
                    <a:ext cx="1515078" cy="646331"/>
                  </a:xfrm>
                  <a:prstGeom prst="rect">
                    <a:avLst/>
                  </a:prstGeom>
                  <a:noFill/>
                  <a:ln>
                    <a:noFill/>
                  </a:ln>
                </p:spPr>
                <p:txBody>
                  <a:bodyPr wrap="square" rtlCol="0">
                    <a:spAutoFit/>
                  </a:bodyPr>
                  <a:lstStyle/>
                  <a:p>
                    <a:r>
                      <a:rPr lang="en-CA" dirty="0">
                        <a:latin typeface="Times New Roman" panose="02020603050405020304" pitchFamily="18" charset="0"/>
                        <a:cs typeface="Times New Roman" panose="02020603050405020304" pitchFamily="18" charset="0"/>
                      </a:rPr>
                      <a:t>Memory from  current block</a:t>
                    </a:r>
                  </a:p>
                </p:txBody>
              </p:sp>
              <p:sp>
                <p:nvSpPr>
                  <p:cNvPr id="30" name="TextBox 29">
                    <a:extLst>
                      <a:ext uri="{FF2B5EF4-FFF2-40B4-BE49-F238E27FC236}">
                        <a16:creationId xmlns:a16="http://schemas.microsoft.com/office/drawing/2014/main" id="{6E8F1ECC-F025-2CD5-E6D9-948AA086725A}"/>
                      </a:ext>
                    </a:extLst>
                  </p:cNvPr>
                  <p:cNvSpPr txBox="1"/>
                  <p:nvPr/>
                </p:nvSpPr>
                <p:spPr>
                  <a:xfrm>
                    <a:off x="7440710" y="2559322"/>
                    <a:ext cx="1483449" cy="373830"/>
                  </a:xfrm>
                  <a:prstGeom prst="rect">
                    <a:avLst/>
                  </a:prstGeom>
                  <a:noFill/>
                </p:spPr>
                <p:txBody>
                  <a:bodyPr wrap="square" rtlCol="0">
                    <a:spAutoFit/>
                  </a:bodyPr>
                  <a:lstStyle/>
                  <a:p>
                    <a:r>
                      <a:rPr lang="en-CA" b="1" dirty="0">
                        <a:latin typeface="Times New Roman" panose="02020603050405020304" pitchFamily="18" charset="0"/>
                        <a:cs typeface="Times New Roman" panose="02020603050405020304" pitchFamily="18" charset="0"/>
                      </a:rPr>
                      <a:t>Outputs:</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CE494B78-268D-AFD8-6D24-42E8D7EBB863}"/>
                          </a:ext>
                        </a:extLst>
                      </p:cNvPr>
                      <p:cNvSpPr/>
                      <p:nvPr/>
                    </p:nvSpPr>
                    <p:spPr>
                      <a:xfrm>
                        <a:off x="7565816" y="3047135"/>
                        <a:ext cx="533741" cy="416038"/>
                      </a:xfrm>
                      <a:prstGeom prst="ellipse">
                        <a:avLst/>
                      </a:prstGeom>
                      <a:solidFill>
                        <a:srgbClr val="FF0000"/>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i="1" dirty="0">
                                      <a:solidFill>
                                        <a:schemeClr val="tx1">
                                          <a:lumMod val="95000"/>
                                          <a:lumOff val="5000"/>
                                        </a:schemeClr>
                                      </a:solidFill>
                                      <a:latin typeface="Cambria Math" panose="02040503050406030204" pitchFamily="18" charset="0"/>
                                    </a:rPr>
                                    <m:t>h</m:t>
                                  </m:r>
                                </m:e>
                                <m:sub>
                                  <m:r>
                                    <a:rPr lang="en-CA" i="1" dirty="0">
                                      <a:solidFill>
                                        <a:schemeClr val="tx1">
                                          <a:lumMod val="95000"/>
                                          <a:lumOff val="5000"/>
                                        </a:schemeClr>
                                      </a:solidFill>
                                      <a:latin typeface="Cambria Math" panose="02040503050406030204" pitchFamily="18" charset="0"/>
                                    </a:rPr>
                                    <m:t>𝑡</m:t>
                                  </m:r>
                                </m:sub>
                              </m:sSub>
                            </m:oMath>
                          </m:oMathPara>
                        </a14:m>
                        <a:endParaRPr lang="en-CA" dirty="0"/>
                      </a:p>
                    </p:txBody>
                  </p:sp>
                </mc:Choice>
                <mc:Fallback xmlns="">
                  <p:sp>
                    <p:nvSpPr>
                      <p:cNvPr id="31" name="Oval 30">
                        <a:extLst>
                          <a:ext uri="{FF2B5EF4-FFF2-40B4-BE49-F238E27FC236}">
                            <a16:creationId xmlns:a16="http://schemas.microsoft.com/office/drawing/2014/main" id="{CE494B78-268D-AFD8-6D24-42E8D7EBB863}"/>
                          </a:ext>
                        </a:extLst>
                      </p:cNvPr>
                      <p:cNvSpPr>
                        <a:spLocks noRot="1" noChangeAspect="1" noMove="1" noResize="1" noEditPoints="1" noAdjustHandles="1" noChangeArrowheads="1" noChangeShapeType="1" noTextEdit="1"/>
                      </p:cNvSpPr>
                      <p:nvPr/>
                    </p:nvSpPr>
                    <p:spPr>
                      <a:xfrm>
                        <a:off x="7565816" y="3047135"/>
                        <a:ext cx="533741" cy="416038"/>
                      </a:xfrm>
                      <a:prstGeom prst="ellipse">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12BA0223-C318-829A-A808-08F8BCE32720}"/>
                          </a:ext>
                        </a:extLst>
                      </p:cNvPr>
                      <p:cNvSpPr/>
                      <p:nvPr/>
                    </p:nvSpPr>
                    <p:spPr>
                      <a:xfrm>
                        <a:off x="7565816" y="3778439"/>
                        <a:ext cx="533741" cy="416038"/>
                      </a:xfrm>
                      <a:prstGeom prst="ellipse">
                        <a:avLst/>
                      </a:prstGeom>
                      <a:solidFill>
                        <a:schemeClr val="accent6">
                          <a:lumMod val="75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b="0" i="1" dirty="0" smtClean="0">
                                      <a:solidFill>
                                        <a:schemeClr val="tx1">
                                          <a:lumMod val="95000"/>
                                          <a:lumOff val="5000"/>
                                        </a:schemeClr>
                                      </a:solidFill>
                                      <a:latin typeface="Cambria Math" panose="02040503050406030204" pitchFamily="18" charset="0"/>
                                    </a:rPr>
                                    <m:t>𝐶</m:t>
                                  </m:r>
                                </m:e>
                                <m:sub>
                                  <m:r>
                                    <a:rPr lang="en-CA" i="1" dirty="0">
                                      <a:solidFill>
                                        <a:schemeClr val="tx1">
                                          <a:lumMod val="95000"/>
                                          <a:lumOff val="5000"/>
                                        </a:schemeClr>
                                      </a:solidFill>
                                      <a:latin typeface="Cambria Math" panose="02040503050406030204" pitchFamily="18" charset="0"/>
                                    </a:rPr>
                                    <m:t>𝑡</m:t>
                                  </m:r>
                                </m:sub>
                              </m:sSub>
                            </m:oMath>
                          </m:oMathPara>
                        </a14:m>
                        <a:endParaRPr lang="en-CA" dirty="0">
                          <a:solidFill>
                            <a:schemeClr val="bg1"/>
                          </a:solidFill>
                        </a:endParaRPr>
                      </a:p>
                    </p:txBody>
                  </p:sp>
                </mc:Choice>
                <mc:Fallback xmlns="">
                  <p:sp>
                    <p:nvSpPr>
                      <p:cNvPr id="32" name="Oval 31">
                        <a:extLst>
                          <a:ext uri="{FF2B5EF4-FFF2-40B4-BE49-F238E27FC236}">
                            <a16:creationId xmlns:a16="http://schemas.microsoft.com/office/drawing/2014/main" id="{12BA0223-C318-829A-A808-08F8BCE32720}"/>
                          </a:ext>
                        </a:extLst>
                      </p:cNvPr>
                      <p:cNvSpPr>
                        <a:spLocks noRot="1" noChangeAspect="1" noMove="1" noResize="1" noEditPoints="1" noAdjustHandles="1" noChangeArrowheads="1" noChangeShapeType="1" noTextEdit="1"/>
                      </p:cNvSpPr>
                      <p:nvPr/>
                    </p:nvSpPr>
                    <p:spPr>
                      <a:xfrm>
                        <a:off x="7565816" y="3778439"/>
                        <a:ext cx="533741" cy="416038"/>
                      </a:xfrm>
                      <a:prstGeom prst="ellipse">
                        <a:avLst/>
                      </a:prstGeom>
                      <a:blipFill>
                        <a:blip r:embed="rId8"/>
                        <a:stretch>
                          <a:fillRect/>
                        </a:stretch>
                      </a:blipFill>
                    </p:spPr>
                    <p:txBody>
                      <a:bodyPr/>
                      <a:lstStyle/>
                      <a:p>
                        <a:r>
                          <a:rPr lang="en-CA">
                            <a:noFill/>
                          </a:rPr>
                          <a:t> </a:t>
                        </a:r>
                      </a:p>
                    </p:txBody>
                  </p:sp>
                </mc:Fallback>
              </mc:AlternateContent>
            </p:grpSp>
          </p:grpSp>
          <p:grpSp>
            <p:nvGrpSpPr>
              <p:cNvPr id="10" name="Group 9">
                <a:extLst>
                  <a:ext uri="{FF2B5EF4-FFF2-40B4-BE49-F238E27FC236}">
                    <a16:creationId xmlns:a16="http://schemas.microsoft.com/office/drawing/2014/main" id="{64095008-5CE7-A81F-A6E9-9B076A5620E6}"/>
                  </a:ext>
                </a:extLst>
              </p:cNvPr>
              <p:cNvGrpSpPr/>
              <p:nvPr/>
            </p:nvGrpSpPr>
            <p:grpSpPr>
              <a:xfrm>
                <a:off x="7393955" y="137731"/>
                <a:ext cx="2465208" cy="2348701"/>
                <a:chOff x="7403567" y="63201"/>
                <a:chExt cx="2465208" cy="2348701"/>
              </a:xfrm>
            </p:grpSpPr>
            <p:sp>
              <p:nvSpPr>
                <p:cNvPr id="17" name="TextBox 16">
                  <a:extLst>
                    <a:ext uri="{FF2B5EF4-FFF2-40B4-BE49-F238E27FC236}">
                      <a16:creationId xmlns:a16="http://schemas.microsoft.com/office/drawing/2014/main" id="{109DE1B3-A305-DA4F-059D-71CDB1531F26}"/>
                    </a:ext>
                  </a:extLst>
                </p:cNvPr>
                <p:cNvSpPr txBox="1"/>
                <p:nvPr/>
              </p:nvSpPr>
              <p:spPr>
                <a:xfrm>
                  <a:off x="7987679" y="1765571"/>
                  <a:ext cx="1575881" cy="646331"/>
                </a:xfrm>
                <a:prstGeom prst="rect">
                  <a:avLst/>
                </a:prstGeom>
                <a:noFill/>
                <a:ln>
                  <a:noFill/>
                </a:ln>
              </p:spPr>
              <p:txBody>
                <a:bodyPr wrap="square" rtlCol="0">
                  <a:spAutoFit/>
                </a:bodyPr>
                <a:lstStyle/>
                <a:p>
                  <a:r>
                    <a:rPr lang="en-CA" dirty="0">
                      <a:latin typeface="Times New Roman" panose="02020603050405020304" pitchFamily="18" charset="0"/>
                      <a:cs typeface="Times New Roman" panose="02020603050405020304" pitchFamily="18" charset="0"/>
                    </a:rPr>
                    <a:t>Memory from  previous block</a:t>
                  </a:r>
                </a:p>
              </p:txBody>
            </p:sp>
            <p:grpSp>
              <p:nvGrpSpPr>
                <p:cNvPr id="18" name="Group 17">
                  <a:extLst>
                    <a:ext uri="{FF2B5EF4-FFF2-40B4-BE49-F238E27FC236}">
                      <a16:creationId xmlns:a16="http://schemas.microsoft.com/office/drawing/2014/main" id="{35D03215-E662-251B-685C-0ABA591109D5}"/>
                    </a:ext>
                  </a:extLst>
                </p:cNvPr>
                <p:cNvGrpSpPr/>
                <p:nvPr/>
              </p:nvGrpSpPr>
              <p:grpSpPr>
                <a:xfrm>
                  <a:off x="7403567" y="63201"/>
                  <a:ext cx="2465208" cy="1712333"/>
                  <a:chOff x="8258841" y="2106819"/>
                  <a:chExt cx="2465208" cy="1712333"/>
                </a:xfrm>
              </p:grpSpPr>
              <p:grpSp>
                <p:nvGrpSpPr>
                  <p:cNvPr id="20" name="Group 19">
                    <a:extLst>
                      <a:ext uri="{FF2B5EF4-FFF2-40B4-BE49-F238E27FC236}">
                        <a16:creationId xmlns:a16="http://schemas.microsoft.com/office/drawing/2014/main" id="{20B45140-8AA6-2DE7-05E7-03C267913131}"/>
                      </a:ext>
                    </a:extLst>
                  </p:cNvPr>
                  <p:cNvGrpSpPr/>
                  <p:nvPr/>
                </p:nvGrpSpPr>
                <p:grpSpPr>
                  <a:xfrm>
                    <a:off x="8258841" y="2106819"/>
                    <a:ext cx="2032819" cy="992542"/>
                    <a:chOff x="8258841" y="2106819"/>
                    <a:chExt cx="2159482" cy="980600"/>
                  </a:xfrm>
                </p:grpSpPr>
                <p:grpSp>
                  <p:nvGrpSpPr>
                    <p:cNvPr id="23" name="Group 22">
                      <a:extLst>
                        <a:ext uri="{FF2B5EF4-FFF2-40B4-BE49-F238E27FC236}">
                          <a16:creationId xmlns:a16="http://schemas.microsoft.com/office/drawing/2014/main" id="{75EA5DE5-49B0-849F-0921-167F578BB0B0}"/>
                        </a:ext>
                      </a:extLst>
                    </p:cNvPr>
                    <p:cNvGrpSpPr/>
                    <p:nvPr/>
                  </p:nvGrpSpPr>
                  <p:grpSpPr>
                    <a:xfrm>
                      <a:off x="8308701" y="2671381"/>
                      <a:ext cx="2109622" cy="416038"/>
                      <a:chOff x="7374846" y="162921"/>
                      <a:chExt cx="2109622" cy="416038"/>
                    </a:xfrm>
                  </p:grpSpPr>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619C8918-2FF7-F820-4E24-0A0DDEC1B02B}"/>
                              </a:ext>
                            </a:extLst>
                          </p:cNvPr>
                          <p:cNvSpPr/>
                          <p:nvPr/>
                        </p:nvSpPr>
                        <p:spPr>
                          <a:xfrm>
                            <a:off x="7374846" y="162921"/>
                            <a:ext cx="533741" cy="416038"/>
                          </a:xfrm>
                          <a:prstGeom prst="ellipse">
                            <a:avLst/>
                          </a:prstGeom>
                          <a:solidFill>
                            <a:schemeClr val="tx1"/>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i="1" dirty="0" smtClean="0">
                                          <a:solidFill>
                                            <a:srgbClr val="836967"/>
                                          </a:solidFill>
                                          <a:latin typeface="Cambria Math" panose="02040503050406030204" pitchFamily="18" charset="0"/>
                                        </a:rPr>
                                      </m:ctrlPr>
                                    </m:sSubPr>
                                    <m:e>
                                      <m:r>
                                        <a:rPr lang="en-CA" i="1" dirty="0">
                                          <a:latin typeface="Cambria Math" panose="02040503050406030204" pitchFamily="18" charset="0"/>
                                        </a:rPr>
                                        <m:t>𝑥</m:t>
                                      </m:r>
                                    </m:e>
                                    <m:sub>
                                      <m:r>
                                        <a:rPr lang="en-CA" i="1" dirty="0">
                                          <a:latin typeface="Cambria Math" panose="02040503050406030204" pitchFamily="18" charset="0"/>
                                        </a:rPr>
                                        <m:t>𝑡</m:t>
                                      </m:r>
                                    </m:sub>
                                  </m:sSub>
                                </m:oMath>
                              </m:oMathPara>
                            </a14:m>
                            <a:endParaRPr lang="en-CA" dirty="0">
                              <a:latin typeface="Times New Roman" panose="02020603050405020304" pitchFamily="18" charset="0"/>
                              <a:cs typeface="Times New Roman" panose="02020603050405020304" pitchFamily="18" charset="0"/>
                            </a:endParaRPr>
                          </a:p>
                        </p:txBody>
                      </p:sp>
                    </mc:Choice>
                    <mc:Fallback xmlns="">
                      <p:sp>
                        <p:nvSpPr>
                          <p:cNvPr id="25" name="Oval 24">
                            <a:extLst>
                              <a:ext uri="{FF2B5EF4-FFF2-40B4-BE49-F238E27FC236}">
                                <a16:creationId xmlns:a16="http://schemas.microsoft.com/office/drawing/2014/main" id="{619C8918-2FF7-F820-4E24-0A0DDEC1B02B}"/>
                              </a:ext>
                            </a:extLst>
                          </p:cNvPr>
                          <p:cNvSpPr>
                            <a:spLocks noRot="1" noChangeAspect="1" noMove="1" noResize="1" noEditPoints="1" noAdjustHandles="1" noChangeArrowheads="1" noChangeShapeType="1" noTextEdit="1"/>
                          </p:cNvSpPr>
                          <p:nvPr/>
                        </p:nvSpPr>
                        <p:spPr>
                          <a:xfrm>
                            <a:off x="7374846" y="162921"/>
                            <a:ext cx="533741" cy="416038"/>
                          </a:xfrm>
                          <a:prstGeom prst="ellipse">
                            <a:avLst/>
                          </a:prstGeom>
                          <a:blipFill>
                            <a:blip r:embed="rId9"/>
                            <a:stretch>
                              <a:fillRect/>
                            </a:stretch>
                          </a:blipFill>
                        </p:spPr>
                        <p:txBody>
                          <a:bodyPr/>
                          <a:lstStyle/>
                          <a:p>
                            <a:r>
                              <a:rPr lang="en-CA">
                                <a:noFill/>
                              </a:rPr>
                              <a:t> </a:t>
                            </a:r>
                          </a:p>
                        </p:txBody>
                      </p:sp>
                    </mc:Fallback>
                  </mc:AlternateContent>
                  <p:sp>
                    <p:nvSpPr>
                      <p:cNvPr id="26" name="TextBox 25">
                        <a:extLst>
                          <a:ext uri="{FF2B5EF4-FFF2-40B4-BE49-F238E27FC236}">
                            <a16:creationId xmlns:a16="http://schemas.microsoft.com/office/drawing/2014/main" id="{60C923C0-F2CA-5382-49FB-E15053AFB966}"/>
                          </a:ext>
                        </a:extLst>
                      </p:cNvPr>
                      <p:cNvSpPr txBox="1"/>
                      <p:nvPr/>
                    </p:nvSpPr>
                    <p:spPr>
                      <a:xfrm>
                        <a:off x="7908587" y="162921"/>
                        <a:ext cx="1575881"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Input Vector</a:t>
                        </a:r>
                      </a:p>
                    </p:txBody>
                  </p:sp>
                </p:grpSp>
                <p:sp>
                  <p:nvSpPr>
                    <p:cNvPr id="24" name="TextBox 23">
                      <a:extLst>
                        <a:ext uri="{FF2B5EF4-FFF2-40B4-BE49-F238E27FC236}">
                          <a16:creationId xmlns:a16="http://schemas.microsoft.com/office/drawing/2014/main" id="{24306243-618C-8E4F-3C9B-474C81FFD1A3}"/>
                        </a:ext>
                      </a:extLst>
                    </p:cNvPr>
                    <p:cNvSpPr txBox="1"/>
                    <p:nvPr/>
                  </p:nvSpPr>
                  <p:spPr>
                    <a:xfrm>
                      <a:off x="8258841" y="2106819"/>
                      <a:ext cx="1575881" cy="369332"/>
                    </a:xfrm>
                    <a:prstGeom prst="rect">
                      <a:avLst/>
                    </a:prstGeom>
                    <a:noFill/>
                  </p:spPr>
                  <p:txBody>
                    <a:bodyPr wrap="square" rtlCol="0">
                      <a:spAutoFit/>
                    </a:bodyPr>
                    <a:lstStyle/>
                    <a:p>
                      <a:r>
                        <a:rPr lang="en-CA" b="1" dirty="0">
                          <a:latin typeface="Times New Roman" panose="02020603050405020304" pitchFamily="18" charset="0"/>
                          <a:cs typeface="Times New Roman" panose="02020603050405020304" pitchFamily="18" charset="0"/>
                        </a:rPr>
                        <a:t>Inputs:</a:t>
                      </a:r>
                    </a:p>
                  </p:txBody>
                </p:sp>
              </p:grpSp>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EBFC9302-0B1A-6404-6822-969C8779A247}"/>
                          </a:ext>
                        </a:extLst>
                      </p:cNvPr>
                      <p:cNvSpPr/>
                      <p:nvPr/>
                    </p:nvSpPr>
                    <p:spPr>
                      <a:xfrm>
                        <a:off x="8305776" y="3249693"/>
                        <a:ext cx="533741" cy="416038"/>
                      </a:xfrm>
                      <a:prstGeom prst="ellipse">
                        <a:avLst/>
                      </a:prstGeom>
                      <a:solidFill>
                        <a:schemeClr val="accent2"/>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i="1" dirty="0">
                                      <a:solidFill>
                                        <a:schemeClr val="tx1">
                                          <a:lumMod val="95000"/>
                                          <a:lumOff val="5000"/>
                                        </a:schemeClr>
                                      </a:solidFill>
                                      <a:latin typeface="Cambria Math" panose="02040503050406030204" pitchFamily="18" charset="0"/>
                                    </a:rPr>
                                    <m:t>h</m:t>
                                  </m:r>
                                </m:e>
                                <m:sub>
                                  <m:r>
                                    <a:rPr lang="en-CA" i="1" dirty="0">
                                      <a:solidFill>
                                        <a:schemeClr val="tx1">
                                          <a:lumMod val="95000"/>
                                          <a:lumOff val="5000"/>
                                        </a:schemeClr>
                                      </a:solidFill>
                                      <a:latin typeface="Cambria Math" panose="02040503050406030204" pitchFamily="18" charset="0"/>
                                    </a:rPr>
                                    <m:t>𝑡</m:t>
                                  </m:r>
                                  <m:r>
                                    <a:rPr lang="en-CA" b="0" i="1" dirty="0" smtClean="0">
                                      <a:solidFill>
                                        <a:schemeClr val="tx1">
                                          <a:lumMod val="95000"/>
                                          <a:lumOff val="5000"/>
                                        </a:schemeClr>
                                      </a:solidFill>
                                      <a:latin typeface="Cambria Math" panose="02040503050406030204" pitchFamily="18" charset="0"/>
                                    </a:rPr>
                                    <m:t>−1</m:t>
                                  </m:r>
                                </m:sub>
                              </m:sSub>
                            </m:oMath>
                          </m:oMathPara>
                        </a14:m>
                        <a:endParaRPr lang="en-CA" dirty="0">
                          <a:solidFill>
                            <a:schemeClr val="tx1">
                              <a:lumMod val="95000"/>
                              <a:lumOff val="5000"/>
                            </a:schemeClr>
                          </a:solidFill>
                        </a:endParaRPr>
                      </a:p>
                    </p:txBody>
                  </p:sp>
                </mc:Choice>
                <mc:Fallback xmlns="">
                  <p:sp>
                    <p:nvSpPr>
                      <p:cNvPr id="21" name="Oval 20">
                        <a:extLst>
                          <a:ext uri="{FF2B5EF4-FFF2-40B4-BE49-F238E27FC236}">
                            <a16:creationId xmlns:a16="http://schemas.microsoft.com/office/drawing/2014/main" id="{EBFC9302-0B1A-6404-6822-969C8779A247}"/>
                          </a:ext>
                        </a:extLst>
                      </p:cNvPr>
                      <p:cNvSpPr>
                        <a:spLocks noRot="1" noChangeAspect="1" noMove="1" noResize="1" noEditPoints="1" noAdjustHandles="1" noChangeArrowheads="1" noChangeShapeType="1" noTextEdit="1"/>
                      </p:cNvSpPr>
                      <p:nvPr/>
                    </p:nvSpPr>
                    <p:spPr>
                      <a:xfrm>
                        <a:off x="8305776" y="3249693"/>
                        <a:ext cx="533741" cy="416038"/>
                      </a:xfrm>
                      <a:prstGeom prst="ellipse">
                        <a:avLst/>
                      </a:prstGeom>
                      <a:blipFill>
                        <a:blip r:embed="rId10"/>
                        <a:stretch>
                          <a:fillRect l="-6316"/>
                        </a:stretch>
                      </a:blipFill>
                    </p:spPr>
                    <p:txBody>
                      <a:bodyPr/>
                      <a:lstStyle/>
                      <a:p>
                        <a:r>
                          <a:rPr lang="en-CA">
                            <a:noFill/>
                          </a:rPr>
                          <a:t> </a:t>
                        </a:r>
                      </a:p>
                    </p:txBody>
                  </p:sp>
                </mc:Fallback>
              </mc:AlternateContent>
              <p:sp>
                <p:nvSpPr>
                  <p:cNvPr id="22" name="TextBox 21">
                    <a:extLst>
                      <a:ext uri="{FF2B5EF4-FFF2-40B4-BE49-F238E27FC236}">
                        <a16:creationId xmlns:a16="http://schemas.microsoft.com/office/drawing/2014/main" id="{102429C7-5E18-AF46-BFEF-84D06A4A1DC9}"/>
                      </a:ext>
                    </a:extLst>
                  </p:cNvPr>
                  <p:cNvSpPr txBox="1"/>
                  <p:nvPr/>
                </p:nvSpPr>
                <p:spPr>
                  <a:xfrm>
                    <a:off x="8839517" y="3172821"/>
                    <a:ext cx="1884532" cy="646331"/>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Output of previous block</a:t>
                    </a:r>
                  </a:p>
                </p:txBody>
              </p:sp>
            </p:grpSp>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8CE1D091-8F2F-1049-646A-494DFCC4940E}"/>
                        </a:ext>
                      </a:extLst>
                    </p:cNvPr>
                    <p:cNvSpPr/>
                    <p:nvPr/>
                  </p:nvSpPr>
                  <p:spPr>
                    <a:xfrm>
                      <a:off x="7445959" y="1775362"/>
                      <a:ext cx="533741" cy="416038"/>
                    </a:xfrm>
                    <a:prstGeom prst="ellipse">
                      <a:avLst/>
                    </a:prstGeom>
                    <a:solidFill>
                      <a:schemeClr val="accent1">
                        <a:lumMod val="60000"/>
                        <a:lumOff val="40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dirty="0" smtClean="0">
                                    <a:solidFill>
                                      <a:schemeClr val="tx1">
                                        <a:lumMod val="95000"/>
                                        <a:lumOff val="5000"/>
                                      </a:schemeClr>
                                    </a:solidFill>
                                    <a:latin typeface="Cambria Math" panose="02040503050406030204" pitchFamily="18" charset="0"/>
                                  </a:rPr>
                                </m:ctrlPr>
                              </m:sSubPr>
                              <m:e>
                                <m:r>
                                  <a:rPr lang="en-CA" b="0" i="1" dirty="0" smtClean="0">
                                    <a:solidFill>
                                      <a:schemeClr val="tx1">
                                        <a:lumMod val="95000"/>
                                        <a:lumOff val="5000"/>
                                      </a:schemeClr>
                                    </a:solidFill>
                                    <a:latin typeface="Cambria Math" panose="02040503050406030204" pitchFamily="18" charset="0"/>
                                  </a:rPr>
                                  <m:t>𝐶</m:t>
                                </m:r>
                              </m:e>
                              <m:sub>
                                <m:r>
                                  <a:rPr lang="en-CA" i="1" dirty="0">
                                    <a:solidFill>
                                      <a:schemeClr val="tx1">
                                        <a:lumMod val="95000"/>
                                        <a:lumOff val="5000"/>
                                      </a:schemeClr>
                                    </a:solidFill>
                                    <a:latin typeface="Cambria Math" panose="02040503050406030204" pitchFamily="18" charset="0"/>
                                  </a:rPr>
                                  <m:t>𝑡</m:t>
                                </m:r>
                                <m:r>
                                  <a:rPr lang="en-CA" b="0" i="1" dirty="0" smtClean="0">
                                    <a:solidFill>
                                      <a:schemeClr val="tx1">
                                        <a:lumMod val="95000"/>
                                        <a:lumOff val="5000"/>
                                      </a:schemeClr>
                                    </a:solidFill>
                                    <a:latin typeface="Cambria Math" panose="02040503050406030204" pitchFamily="18" charset="0"/>
                                  </a:rPr>
                                  <m:t>−1</m:t>
                                </m:r>
                              </m:sub>
                            </m:sSub>
                          </m:oMath>
                        </m:oMathPara>
                      </a14:m>
                      <a:endParaRPr lang="en-CA" dirty="0">
                        <a:solidFill>
                          <a:schemeClr val="bg1"/>
                        </a:solidFill>
                      </a:endParaRPr>
                    </a:p>
                  </p:txBody>
                </p:sp>
              </mc:Choice>
              <mc:Fallback xmlns="">
                <p:sp>
                  <p:nvSpPr>
                    <p:cNvPr id="19" name="Oval 18">
                      <a:extLst>
                        <a:ext uri="{FF2B5EF4-FFF2-40B4-BE49-F238E27FC236}">
                          <a16:creationId xmlns:a16="http://schemas.microsoft.com/office/drawing/2014/main" id="{8CE1D091-8F2F-1049-646A-494DFCC4940E}"/>
                        </a:ext>
                      </a:extLst>
                    </p:cNvPr>
                    <p:cNvSpPr>
                      <a:spLocks noRot="1" noChangeAspect="1" noMove="1" noResize="1" noEditPoints="1" noAdjustHandles="1" noChangeArrowheads="1" noChangeShapeType="1" noTextEdit="1"/>
                    </p:cNvSpPr>
                    <p:nvPr/>
                  </p:nvSpPr>
                  <p:spPr>
                    <a:xfrm>
                      <a:off x="7445959" y="1775362"/>
                      <a:ext cx="533741" cy="416038"/>
                    </a:xfrm>
                    <a:prstGeom prst="ellipse">
                      <a:avLst/>
                    </a:prstGeom>
                    <a:blipFill>
                      <a:blip r:embed="rId11"/>
                      <a:stretch>
                        <a:fillRect l="-5263"/>
                      </a:stretch>
                    </a:blipFill>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C992615E-4D57-25FA-4FE7-94F25E0A38D6}"/>
                  </a:ext>
                </a:extLst>
              </p:cNvPr>
              <p:cNvGrpSpPr/>
              <p:nvPr/>
            </p:nvGrpSpPr>
            <p:grpSpPr>
              <a:xfrm>
                <a:off x="7409055" y="4573030"/>
                <a:ext cx="4643327" cy="1383698"/>
                <a:chOff x="7393954" y="4563029"/>
                <a:chExt cx="4643327" cy="1383698"/>
              </a:xfrm>
            </p:grpSpPr>
            <p:sp>
              <p:nvSpPr>
                <p:cNvPr id="12" name="TextBox 11">
                  <a:extLst>
                    <a:ext uri="{FF2B5EF4-FFF2-40B4-BE49-F238E27FC236}">
                      <a16:creationId xmlns:a16="http://schemas.microsoft.com/office/drawing/2014/main" id="{48EA1176-04C4-69D5-9B51-12A6700F11BC}"/>
                    </a:ext>
                  </a:extLst>
                </p:cNvPr>
                <p:cNvSpPr txBox="1"/>
                <p:nvPr/>
              </p:nvSpPr>
              <p:spPr>
                <a:xfrm>
                  <a:off x="7393954" y="4563029"/>
                  <a:ext cx="2450107" cy="369332"/>
                </a:xfrm>
                <a:prstGeom prst="rect">
                  <a:avLst/>
                </a:prstGeom>
                <a:noFill/>
              </p:spPr>
              <p:txBody>
                <a:bodyPr wrap="square" rtlCol="0">
                  <a:spAutoFit/>
                </a:bodyPr>
                <a:lstStyle/>
                <a:p>
                  <a:r>
                    <a:rPr lang="en-CA" b="1" dirty="0">
                      <a:latin typeface="Times New Roman" panose="02020603050405020304" pitchFamily="18" charset="0"/>
                      <a:cs typeface="Times New Roman" panose="02020603050405020304" pitchFamily="18" charset="0"/>
                    </a:rPr>
                    <a:t>Vector operations:</a:t>
                  </a:r>
                </a:p>
              </p:txBody>
            </p:sp>
            <p:sp>
              <p:nvSpPr>
                <p:cNvPr id="13" name="Rectangle: Rounded Corners 12">
                  <a:extLst>
                    <a:ext uri="{FF2B5EF4-FFF2-40B4-BE49-F238E27FC236}">
                      <a16:creationId xmlns:a16="http://schemas.microsoft.com/office/drawing/2014/main" id="{7C49FAB8-9252-A5DB-E5E6-3D6D293970B7}"/>
                    </a:ext>
                  </a:extLst>
                </p:cNvPr>
                <p:cNvSpPr/>
                <p:nvPr/>
              </p:nvSpPr>
              <p:spPr>
                <a:xfrm>
                  <a:off x="7436347" y="5100207"/>
                  <a:ext cx="484473" cy="361845"/>
                </a:xfrm>
                <a:prstGeom prst="roundRect">
                  <a:avLst/>
                </a:prstGeom>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a:t>
                  </a:r>
                </a:p>
              </p:txBody>
            </p:sp>
            <p:sp>
              <p:nvSpPr>
                <p:cNvPr id="14" name="TextBox 13">
                  <a:extLst>
                    <a:ext uri="{FF2B5EF4-FFF2-40B4-BE49-F238E27FC236}">
                      <a16:creationId xmlns:a16="http://schemas.microsoft.com/office/drawing/2014/main" id="{4A98852B-AE8B-F2CE-ACD8-C33790FF071E}"/>
                    </a:ext>
                  </a:extLst>
                </p:cNvPr>
                <p:cNvSpPr txBox="1"/>
                <p:nvPr/>
              </p:nvSpPr>
              <p:spPr>
                <a:xfrm>
                  <a:off x="7943325" y="5066446"/>
                  <a:ext cx="4093956"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Element-wise summation/Concatenation</a:t>
                  </a:r>
                </a:p>
              </p:txBody>
            </p:sp>
            <p:sp>
              <p:nvSpPr>
                <p:cNvPr id="15" name="Oval 14">
                  <a:extLst>
                    <a:ext uri="{FF2B5EF4-FFF2-40B4-BE49-F238E27FC236}">
                      <a16:creationId xmlns:a16="http://schemas.microsoft.com/office/drawing/2014/main" id="{118EE74D-9CBA-291D-8E6A-109786EE2C49}"/>
                    </a:ext>
                  </a:extLst>
                </p:cNvPr>
                <p:cNvSpPr/>
                <p:nvPr/>
              </p:nvSpPr>
              <p:spPr>
                <a:xfrm>
                  <a:off x="7497933" y="5647857"/>
                  <a:ext cx="361299" cy="274173"/>
                </a:xfrm>
                <a:prstGeom prst="ellipse">
                  <a:avLst/>
                </a:prstGeom>
                <a:solidFill>
                  <a:schemeClr val="accent1">
                    <a:lumMod val="60000"/>
                    <a:lumOff val="40000"/>
                  </a:scheme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lumMod val="95000"/>
                          <a:lumOff val="5000"/>
                        </a:schemeClr>
                      </a:solidFill>
                      <a:latin typeface="Cambria Math" panose="02040503050406030204" pitchFamily="18" charset="0"/>
                      <a:ea typeface="Cambria Math" panose="02040503050406030204" pitchFamily="18" charset="0"/>
                      <a:cs typeface="Times New Roman" panose="02020603050405020304" pitchFamily="18" charset="0"/>
                    </a:rPr>
                    <a:t>×</a:t>
                  </a:r>
                  <a:endParaRPr lang="en-CA"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33B8C5B6-C6FB-F3F4-A38E-EBE81A3FA350}"/>
                    </a:ext>
                  </a:extLst>
                </p:cNvPr>
                <p:cNvSpPr txBox="1"/>
                <p:nvPr/>
              </p:nvSpPr>
              <p:spPr>
                <a:xfrm>
                  <a:off x="7920820" y="5577395"/>
                  <a:ext cx="4093956"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Element-wise multiplication</a:t>
                  </a:r>
                </a:p>
              </p:txBody>
            </p:sp>
          </p:grpSp>
        </p:grpSp>
      </p:grpSp>
      <p:sp>
        <p:nvSpPr>
          <p:cNvPr id="62" name="TextBox 61">
            <a:extLst>
              <a:ext uri="{FF2B5EF4-FFF2-40B4-BE49-F238E27FC236}">
                <a16:creationId xmlns:a16="http://schemas.microsoft.com/office/drawing/2014/main" id="{AE059E3C-F4F5-2A4E-8E8D-FCA04C9DCC30}"/>
              </a:ext>
            </a:extLst>
          </p:cNvPr>
          <p:cNvSpPr txBox="1"/>
          <p:nvPr/>
        </p:nvSpPr>
        <p:spPr>
          <a:xfrm>
            <a:off x="678764" y="4461465"/>
            <a:ext cx="4285548" cy="215444"/>
          </a:xfrm>
          <a:prstGeom prst="rect">
            <a:avLst/>
          </a:prstGeom>
          <a:noFill/>
        </p:spPr>
        <p:txBody>
          <a:bodyPr wrap="square">
            <a:spAutoFit/>
          </a:bodyPr>
          <a:lstStyle/>
          <a:p>
            <a:pPr algn="ctr"/>
            <a:r>
              <a:rPr lang="en-US" sz="800" dirty="0">
                <a:latin typeface="Times New Roman" panose="02020603050405020304" pitchFamily="18" charset="0"/>
                <a:cs typeface="Times New Roman" panose="02020603050405020304" pitchFamily="18" charset="0"/>
              </a:rPr>
              <a:t>[Source: </a:t>
            </a:r>
            <a:r>
              <a:rPr lang="en-US" sz="800" dirty="0">
                <a:latin typeface="Times New Roman" panose="02020603050405020304" pitchFamily="18" charset="0"/>
                <a:cs typeface="Times New Roman" panose="02020603050405020304" pitchFamily="18" charset="0"/>
                <a:hlinkClick r:id="rId12"/>
              </a:rPr>
              <a:t>https://tinyurl.com/mrycxxp5</a:t>
            </a:r>
            <a:r>
              <a:rPr lang="en-US" sz="800" dirty="0">
                <a:latin typeface="Times New Roman" panose="02020603050405020304" pitchFamily="18" charset="0"/>
                <a:cs typeface="Times New Roman" panose="02020603050405020304" pitchFamily="18" charset="0"/>
              </a:rPr>
              <a:t> ] </a:t>
            </a:r>
          </a:p>
        </p:txBody>
      </p:sp>
    </p:spTree>
    <p:extLst>
      <p:ext uri="{BB962C8B-B14F-4D97-AF65-F5344CB8AC3E}">
        <p14:creationId xmlns:p14="http://schemas.microsoft.com/office/powerpoint/2010/main" val="2902320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0FB9AF-FD9B-2282-72B6-0BA78FC0667E}"/>
              </a:ext>
            </a:extLst>
          </p:cNvPr>
          <p:cNvSpPr>
            <a:spLocks noGrp="1" noRot="1" noMove="1" noResize="1" noEditPoints="1" noAdjustHandles="1" noChangeArrowheads="1" noChangeShapeType="1"/>
          </p:cNvSpPr>
          <p:nvPr>
            <p:ph sz="half" idx="2"/>
          </p:nvPr>
        </p:nvSpPr>
        <p:spPr>
          <a:xfrm>
            <a:off x="809213" y="2348355"/>
            <a:ext cx="5157787" cy="3004695"/>
          </a:xfrm>
        </p:spPr>
        <p:txBody>
          <a:bodyPr vert="horz" lIns="91440" tIns="45720" rIns="91440" bIns="45720" rtlCol="0" anchor="t">
            <a:normAutofit/>
          </a:bodyPr>
          <a:lstStyle/>
          <a:p>
            <a:pPr marL="227965" indent="-227965"/>
            <a:r>
              <a:rPr lang="en-GB" sz="2400" dirty="0">
                <a:solidFill>
                  <a:srgbClr val="24292E"/>
                </a:solidFill>
                <a:latin typeface="Times New Roman" panose="02020603050405020304" pitchFamily="18" charset="0"/>
                <a:ea typeface="+mn-lt"/>
                <a:cs typeface="Times New Roman" panose="02020603050405020304" pitchFamily="18" charset="0"/>
              </a:rPr>
              <a:t>Possibility of processing input of any length</a:t>
            </a:r>
          </a:p>
          <a:p>
            <a:pPr marL="227965" indent="-227965"/>
            <a:r>
              <a:rPr lang="en-GB" sz="2400" dirty="0">
                <a:solidFill>
                  <a:srgbClr val="24292E"/>
                </a:solidFill>
                <a:latin typeface="Times New Roman" panose="02020603050405020304" pitchFamily="18" charset="0"/>
                <a:ea typeface="+mn-lt"/>
                <a:cs typeface="Times New Roman" panose="02020603050405020304" pitchFamily="18" charset="0"/>
              </a:rPr>
              <a:t>Model size not increasing with the size of the input</a:t>
            </a:r>
          </a:p>
          <a:p>
            <a:pPr marL="227965" indent="-227965"/>
            <a:r>
              <a:rPr lang="en-GB" sz="2400" dirty="0">
                <a:solidFill>
                  <a:srgbClr val="24292E"/>
                </a:solidFill>
                <a:latin typeface="Times New Roman" panose="02020603050405020304" pitchFamily="18" charset="0"/>
                <a:ea typeface="+mn-lt"/>
                <a:cs typeface="Times New Roman" panose="02020603050405020304" pitchFamily="18" charset="0"/>
              </a:rPr>
              <a:t>Computation considers historical information</a:t>
            </a:r>
          </a:p>
          <a:p>
            <a:pPr marL="227965" indent="-227965"/>
            <a:r>
              <a:rPr lang="en-GB" sz="2400" dirty="0">
                <a:solidFill>
                  <a:srgbClr val="24292E"/>
                </a:solidFill>
                <a:latin typeface="Times New Roman" panose="02020603050405020304" pitchFamily="18" charset="0"/>
                <a:ea typeface="+mn-lt"/>
                <a:cs typeface="Times New Roman" panose="02020603050405020304" pitchFamily="18" charset="0"/>
              </a:rPr>
              <a:t>Weights are shared across time[7]</a:t>
            </a:r>
          </a:p>
        </p:txBody>
      </p:sp>
      <p:sp>
        <p:nvSpPr>
          <p:cNvPr id="5" name="Text Placeholder 4">
            <a:extLst>
              <a:ext uri="{FF2B5EF4-FFF2-40B4-BE49-F238E27FC236}">
                <a16:creationId xmlns:a16="http://schemas.microsoft.com/office/drawing/2014/main" id="{C2A25881-2B62-FE3A-B808-58E8907EF01E}"/>
              </a:ext>
            </a:extLst>
          </p:cNvPr>
          <p:cNvSpPr>
            <a:spLocks noGrp="1" noRot="1" noMove="1" noResize="1" noEditPoints="1" noAdjustHandles="1" noChangeArrowheads="1" noChangeShapeType="1"/>
          </p:cNvSpPr>
          <p:nvPr>
            <p:ph type="body" sz="quarter" idx="3"/>
          </p:nvPr>
        </p:nvSpPr>
        <p:spPr>
          <a:xfrm>
            <a:off x="6069984" y="1407212"/>
            <a:ext cx="5183188" cy="823912"/>
          </a:xfrm>
        </p:spPr>
        <p:txBody>
          <a:bodyPr>
            <a:normAutofit/>
          </a:bodyPr>
          <a:lstStyle/>
          <a:p>
            <a:pPr algn="ctr"/>
            <a:r>
              <a:rPr lang="en-GB" sz="2800" dirty="0">
                <a:latin typeface="Times New Roman" panose="02020603050405020304" pitchFamily="18" charset="0"/>
                <a:cs typeface="Times New Roman" panose="02020603050405020304" pitchFamily="18" charset="0"/>
              </a:rPr>
              <a:t>Disadvantages</a:t>
            </a:r>
          </a:p>
        </p:txBody>
      </p:sp>
      <p:sp>
        <p:nvSpPr>
          <p:cNvPr id="6" name="Content Placeholder 5">
            <a:extLst>
              <a:ext uri="{FF2B5EF4-FFF2-40B4-BE49-F238E27FC236}">
                <a16:creationId xmlns:a16="http://schemas.microsoft.com/office/drawing/2014/main" id="{B524CDFB-8341-1EF0-779D-A92A4A132C17}"/>
              </a:ext>
            </a:extLst>
          </p:cNvPr>
          <p:cNvSpPr>
            <a:spLocks noGrp="1"/>
          </p:cNvSpPr>
          <p:nvPr>
            <p:ph sz="quarter" idx="4"/>
          </p:nvPr>
        </p:nvSpPr>
        <p:spPr>
          <a:xfrm>
            <a:off x="6109061" y="2283227"/>
            <a:ext cx="5183188" cy="2343650"/>
          </a:xfrm>
        </p:spPr>
        <p:txBody>
          <a:bodyPr vert="horz" lIns="91440" tIns="45720" rIns="91440" bIns="45720" rtlCol="0" anchor="t">
            <a:noAutofit/>
          </a:bodyPr>
          <a:lstStyle/>
          <a:p>
            <a:pPr marL="227965" indent="-227965"/>
            <a:r>
              <a:rPr lang="en-GB" sz="2400" dirty="0">
                <a:solidFill>
                  <a:srgbClr val="24292E"/>
                </a:solidFill>
                <a:latin typeface="Times New Roman" panose="02020603050405020304" pitchFamily="18" charset="0"/>
                <a:ea typeface="+mn-lt"/>
                <a:cs typeface="Times New Roman" panose="02020603050405020304" pitchFamily="18" charset="0"/>
              </a:rPr>
              <a:t>Computation is slow</a:t>
            </a:r>
          </a:p>
          <a:p>
            <a:pPr marL="227965" indent="-227965"/>
            <a:r>
              <a:rPr lang="en-GB" sz="2400" dirty="0">
                <a:solidFill>
                  <a:srgbClr val="24292E"/>
                </a:solidFill>
                <a:latin typeface="Times New Roman" panose="02020603050405020304" pitchFamily="18" charset="0"/>
                <a:ea typeface="+mn-lt"/>
                <a:cs typeface="Times New Roman" panose="02020603050405020304" pitchFamily="18" charset="0"/>
              </a:rPr>
              <a:t>Difficulty accessing information from a long time ago</a:t>
            </a:r>
          </a:p>
          <a:p>
            <a:pPr marL="227965" indent="-227965"/>
            <a:r>
              <a:rPr lang="en-GB" sz="2400" dirty="0">
                <a:solidFill>
                  <a:srgbClr val="24292E"/>
                </a:solidFill>
                <a:latin typeface="Times New Roman" panose="02020603050405020304" pitchFamily="18" charset="0"/>
                <a:ea typeface="+mn-lt"/>
                <a:cs typeface="Times New Roman" panose="02020603050405020304" pitchFamily="18" charset="0"/>
              </a:rPr>
              <a:t>Cannot consider any future input for the current state[7]</a:t>
            </a:r>
            <a:endParaRPr lang="en-GB" sz="2400" dirty="0">
              <a:solidFill>
                <a:srgbClr val="24292E"/>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994E8DDD-5FF9-BA9A-DD6D-9538768AAD36}"/>
              </a:ext>
            </a:extLst>
          </p:cNvPr>
          <p:cNvSpPr>
            <a:spLocks noGrp="1"/>
          </p:cNvSpPr>
          <p:nvPr>
            <p:ph type="sldNum" sz="quarter" idx="12"/>
          </p:nvPr>
        </p:nvSpPr>
        <p:spPr>
          <a:xfrm>
            <a:off x="0" y="6241353"/>
            <a:ext cx="2743200" cy="365125"/>
          </a:xfrm>
        </p:spPr>
        <p:txBody>
          <a:bodyPr/>
          <a:lstStyle/>
          <a:p>
            <a:fld id="{2DEBF6B5-A8B6-5742-91AE-8DC29EBB8E42}" type="slidenum">
              <a:rPr lang="en-US" smtClean="0"/>
              <a:t>46</a:t>
            </a:fld>
            <a:endParaRPr lang="en-US" dirty="0"/>
          </a:p>
        </p:txBody>
      </p:sp>
      <p:sp>
        <p:nvSpPr>
          <p:cNvPr id="3" name="Text Placeholder 2">
            <a:extLst>
              <a:ext uri="{FF2B5EF4-FFF2-40B4-BE49-F238E27FC236}">
                <a16:creationId xmlns:a16="http://schemas.microsoft.com/office/drawing/2014/main" id="{D678058B-7E18-9425-A877-C7D54F0DD1AF}"/>
              </a:ext>
            </a:extLst>
          </p:cNvPr>
          <p:cNvSpPr>
            <a:spLocks noGrp="1" noRot="1" noMove="1" noResize="1" noEditPoints="1" noAdjustHandles="1" noChangeArrowheads="1" noChangeShapeType="1"/>
          </p:cNvSpPr>
          <p:nvPr>
            <p:ph type="body" idx="1"/>
          </p:nvPr>
        </p:nvSpPr>
        <p:spPr>
          <a:xfrm>
            <a:off x="724547" y="1316033"/>
            <a:ext cx="5157787" cy="823912"/>
          </a:xfrm>
        </p:spPr>
        <p:txBody>
          <a:bodyPr>
            <a:normAutofit/>
          </a:bodyPr>
          <a:lstStyle/>
          <a:p>
            <a:pPr algn="ctr"/>
            <a:r>
              <a:rPr lang="en-GB" sz="2800" dirty="0">
                <a:latin typeface="Times New Roman" panose="02020603050405020304" pitchFamily="18" charset="0"/>
                <a:cs typeface="Times New Roman" panose="02020603050405020304" pitchFamily="18" charset="0"/>
              </a:rPr>
              <a:t>Advantages</a:t>
            </a:r>
          </a:p>
        </p:txBody>
      </p:sp>
      <p:sp>
        <p:nvSpPr>
          <p:cNvPr id="8" name="TextBox 7">
            <a:extLst>
              <a:ext uri="{FF2B5EF4-FFF2-40B4-BE49-F238E27FC236}">
                <a16:creationId xmlns:a16="http://schemas.microsoft.com/office/drawing/2014/main" id="{B06F02DC-2B40-0D90-281B-3BDAB281C5F5}"/>
              </a:ext>
            </a:extLst>
          </p:cNvPr>
          <p:cNvSpPr txBox="1"/>
          <p:nvPr/>
        </p:nvSpPr>
        <p:spPr>
          <a:xfrm>
            <a:off x="1303867" y="251522"/>
            <a:ext cx="9304866" cy="646331"/>
          </a:xfrm>
          <a:prstGeom prst="rect">
            <a:avLst/>
          </a:prstGeom>
          <a:noFill/>
        </p:spPr>
        <p:txBody>
          <a:bodyPr wrap="square" rtlCol="0">
            <a:spAutoFit/>
          </a:bodyPr>
          <a:lstStyle/>
          <a:p>
            <a:pPr algn="ctr"/>
            <a:r>
              <a:rPr lang="en-CA" sz="3600" b="1" dirty="0">
                <a:latin typeface="Times New Roman" panose="02020603050405020304" pitchFamily="18" charset="0"/>
                <a:cs typeface="Times New Roman" panose="02020603050405020304" pitchFamily="18" charset="0"/>
              </a:rPr>
              <a:t>RNN Advantages and Disadvantages</a:t>
            </a:r>
          </a:p>
        </p:txBody>
      </p:sp>
    </p:spTree>
    <p:extLst>
      <p:ext uri="{BB962C8B-B14F-4D97-AF65-F5344CB8AC3E}">
        <p14:creationId xmlns:p14="http://schemas.microsoft.com/office/powerpoint/2010/main" val="796240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F1D8-F4D2-8440-BFB0-ADD6D64E2FA8}"/>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YouTube Video links:</a:t>
            </a:r>
          </a:p>
        </p:txBody>
      </p:sp>
      <p:sp>
        <p:nvSpPr>
          <p:cNvPr id="7" name="Slide Number Placeholder 6">
            <a:extLst>
              <a:ext uri="{FF2B5EF4-FFF2-40B4-BE49-F238E27FC236}">
                <a16:creationId xmlns:a16="http://schemas.microsoft.com/office/drawing/2014/main" id="{6E62F053-973E-E347-9862-FFE372D78A04}"/>
              </a:ext>
            </a:extLst>
          </p:cNvPr>
          <p:cNvSpPr>
            <a:spLocks noGrp="1"/>
          </p:cNvSpPr>
          <p:nvPr>
            <p:ph type="sldNum" sz="quarter" idx="12"/>
          </p:nvPr>
        </p:nvSpPr>
        <p:spPr/>
        <p:txBody>
          <a:bodyPr/>
          <a:lstStyle/>
          <a:p>
            <a:fld id="{2DEBF6B5-A8B6-5742-91AE-8DC29EBB8E42}" type="slidenum">
              <a:rPr lang="en-US" smtClean="0"/>
              <a:t>47</a:t>
            </a:fld>
            <a:endParaRPr lang="en-US"/>
          </a:p>
        </p:txBody>
      </p:sp>
      <p:sp>
        <p:nvSpPr>
          <p:cNvPr id="3" name="TextBox 2">
            <a:extLst>
              <a:ext uri="{FF2B5EF4-FFF2-40B4-BE49-F238E27FC236}">
                <a16:creationId xmlns:a16="http://schemas.microsoft.com/office/drawing/2014/main" id="{2C75F043-858E-6188-F15C-B5830F03D361}"/>
              </a:ext>
            </a:extLst>
          </p:cNvPr>
          <p:cNvSpPr txBox="1"/>
          <p:nvPr/>
        </p:nvSpPr>
        <p:spPr>
          <a:xfrm>
            <a:off x="836612" y="1690687"/>
            <a:ext cx="9678988" cy="2677656"/>
          </a:xfrm>
          <a:prstGeom prst="rect">
            <a:avLst/>
          </a:prstGeom>
          <a:noFill/>
        </p:spPr>
        <p:txBody>
          <a:bodyPr wrap="square" rtlCol="0">
            <a:spAutoFit/>
          </a:bodyPr>
          <a:lstStyle/>
          <a:p>
            <a:pPr marL="514350" indent="-514350">
              <a:buFont typeface="+mj-lt"/>
              <a:buAutoNum type="arabicPeriod"/>
            </a:pPr>
            <a:r>
              <a:rPr lang="en-US" sz="2400" dirty="0">
                <a:latin typeface="Times New Roman" panose="02020603050405020304" pitchFamily="18" charset="0"/>
                <a:cs typeface="Times New Roman" panose="02020603050405020304" pitchFamily="18" charset="0"/>
                <a:hlinkClick r:id="rId2"/>
              </a:rPr>
              <a:t>https://youtu.be/ySEx_Bqxvvo?si=jHxqk5DrS8hoTnh7</a:t>
            </a:r>
            <a:endParaRPr lang="en-US" sz="24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4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hlinkClick r:id="rId3"/>
              </a:rPr>
              <a:t>https://youtu.be/NmLK_WQBxB4?si=kvUWczk7PkJ_xFlc</a:t>
            </a:r>
            <a:endParaRPr lang="en-US" sz="24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4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hlinkClick r:id="rId4"/>
              </a:rPr>
              <a:t>https://youtu.be/JgnbwKnHMZQ?si=hsVA6WVX0l37-Hdu</a:t>
            </a:r>
            <a:r>
              <a:rPr lang="en-US" sz="24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CA" sz="2400" dirty="0">
                <a:latin typeface="Times New Roman" panose="02020603050405020304" pitchFamily="18" charset="0"/>
                <a:cs typeface="Times New Roman" panose="02020603050405020304" pitchFamily="18" charset="0"/>
                <a:hlinkClick r:id="rId5"/>
              </a:rPr>
              <a:t>https://www.youtube.com/watch?v=5dMXyiWddYs&amp;ab_channel=SkillC</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01201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0E14-F3C6-3DE0-E492-82761D71EFBA}"/>
              </a:ext>
            </a:extLst>
          </p:cNvPr>
          <p:cNvSpPr>
            <a:spLocks noGrp="1"/>
          </p:cNvSpPr>
          <p:nvPr>
            <p:ph type="title"/>
          </p:nvPr>
        </p:nvSpPr>
        <p:spPr>
          <a:xfrm>
            <a:off x="838200" y="365126"/>
            <a:ext cx="10515600" cy="629486"/>
          </a:xfrm>
        </p:spPr>
        <p:txBody>
          <a:bodyPr>
            <a:normAutofit/>
          </a:bodyPr>
          <a:lstStyle/>
          <a:p>
            <a:r>
              <a:rPr lang="en-CA" sz="3600" b="1" dirty="0">
                <a:latin typeface="Times New Roman" panose="02020603050405020304" pitchFamily="18" charset="0"/>
                <a:cs typeface="Times New Roman" panose="02020603050405020304" pitchFamily="18" charset="0"/>
              </a:rPr>
              <a:t>References</a:t>
            </a:r>
          </a:p>
        </p:txBody>
      </p:sp>
      <p:sp>
        <p:nvSpPr>
          <p:cNvPr id="4" name="Slide Number Placeholder 3">
            <a:extLst>
              <a:ext uri="{FF2B5EF4-FFF2-40B4-BE49-F238E27FC236}">
                <a16:creationId xmlns:a16="http://schemas.microsoft.com/office/drawing/2014/main" id="{9864A86F-D194-ABAB-4892-944254736AE0}"/>
              </a:ext>
            </a:extLst>
          </p:cNvPr>
          <p:cNvSpPr>
            <a:spLocks noGrp="1"/>
          </p:cNvSpPr>
          <p:nvPr>
            <p:ph type="sldNum" sz="quarter" idx="12"/>
          </p:nvPr>
        </p:nvSpPr>
        <p:spPr>
          <a:xfrm>
            <a:off x="0" y="6252077"/>
            <a:ext cx="2743200" cy="365125"/>
          </a:xfrm>
        </p:spPr>
        <p:txBody>
          <a:bodyPr/>
          <a:lstStyle/>
          <a:p>
            <a:fld id="{2DEBF6B5-A8B6-5742-91AE-8DC29EBB8E42}" type="slidenum">
              <a:rPr lang="en-US" smtClean="0"/>
              <a:t>48</a:t>
            </a:fld>
            <a:endParaRPr lang="en-US" dirty="0"/>
          </a:p>
        </p:txBody>
      </p:sp>
      <p:sp>
        <p:nvSpPr>
          <p:cNvPr id="7" name="Content Placeholder 2">
            <a:extLst>
              <a:ext uri="{FF2B5EF4-FFF2-40B4-BE49-F238E27FC236}">
                <a16:creationId xmlns:a16="http://schemas.microsoft.com/office/drawing/2014/main" id="{9AF6098A-50DB-622F-25B6-255883124CB0}"/>
              </a:ext>
            </a:extLst>
          </p:cNvPr>
          <p:cNvSpPr>
            <a:spLocks noGrp="1"/>
          </p:cNvSpPr>
          <p:nvPr/>
        </p:nvSpPr>
        <p:spPr>
          <a:xfrm>
            <a:off x="838200" y="1253330"/>
            <a:ext cx="10515600" cy="4351339"/>
          </a:xfrm>
          <a:prstGeom prst="rect">
            <a:avLst/>
          </a:prstGeom>
        </p:spPr>
        <p:txBody>
          <a:bodyPr vert="horz" lIns="91440" tIns="45720" rIns="91440" bIns="45720" rtlCol="0">
            <a:normAutofit fontScale="92500" lnSpcReduction="2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[1] “What is a convolutional neural network?: 3 things you need to know,” What Is a Convolutional Neural Network? | 3 things you need to know - MATLAB &amp;amp; Simulink, </a:t>
            </a:r>
            <a:r>
              <a:rPr lang="en-US" sz="2400" dirty="0">
                <a:latin typeface="Times New Roman" panose="02020603050405020304" pitchFamily="18" charset="0"/>
                <a:cs typeface="Times New Roman" panose="02020603050405020304" pitchFamily="18" charset="0"/>
                <a:hlinkClick r:id="rId2"/>
              </a:rPr>
              <a:t>https://tinyurl.com/pk7jrwnm</a:t>
            </a:r>
            <a:r>
              <a:rPr lang="en-US" sz="2400" dirty="0">
                <a:latin typeface="Times New Roman" panose="02020603050405020304" pitchFamily="18" charset="0"/>
                <a:cs typeface="Times New Roman" panose="02020603050405020304" pitchFamily="18" charset="0"/>
              </a:rPr>
              <a:t> (accessed Oct. 27, 2023).</a:t>
            </a:r>
          </a:p>
          <a:p>
            <a:pPr marL="0" indent="0">
              <a:buNone/>
            </a:pPr>
            <a:r>
              <a:rPr lang="en-US" sz="2400" dirty="0">
                <a:latin typeface="Times New Roman" panose="02020603050405020304" pitchFamily="18" charset="0"/>
                <a:cs typeface="Times New Roman" panose="02020603050405020304" pitchFamily="18" charset="0"/>
              </a:rPr>
              <a:t>[2]</a:t>
            </a:r>
            <a:r>
              <a:rPr lang="en-US" sz="2400" dirty="0">
                <a:effectLst/>
                <a:latin typeface="Times New Roman" panose="02020603050405020304" pitchFamily="18" charset="0"/>
                <a:cs typeface="Times New Roman" panose="02020603050405020304" pitchFamily="18" charset="0"/>
              </a:rPr>
              <a:t> Group, “Recurrent Neural Network and Long Term Dependencies,” Medium, Mar. 09, 2020. </a:t>
            </a:r>
            <a:r>
              <a:rPr lang="en-US" sz="2400" dirty="0">
                <a:effectLst/>
                <a:latin typeface="Times New Roman" panose="02020603050405020304" pitchFamily="18" charset="0"/>
                <a:cs typeface="Times New Roman" panose="02020603050405020304" pitchFamily="18" charset="0"/>
                <a:hlinkClick r:id="rId3"/>
              </a:rPr>
              <a:t>https://tinyurl.com/m9cxvuj</a:t>
            </a:r>
            <a:r>
              <a:rPr lang="en-US" sz="2400" dirty="0">
                <a:effectLst/>
                <a:latin typeface="Times New Roman" panose="02020603050405020304" pitchFamily="18" charset="0"/>
                <a:cs typeface="Times New Roman" panose="02020603050405020304" pitchFamily="18" charset="0"/>
              </a:rPr>
              <a:t> (accessed Oct. 18, 2023).</a:t>
            </a:r>
          </a:p>
          <a:p>
            <a:pPr marL="0" indent="0">
              <a:buNone/>
            </a:pPr>
            <a:r>
              <a:rPr lang="en-US" sz="2400" dirty="0">
                <a:effectLst/>
                <a:latin typeface="Times New Roman" panose="02020603050405020304" pitchFamily="18" charset="0"/>
                <a:cs typeface="Times New Roman" panose="02020603050405020304" pitchFamily="18" charset="0"/>
              </a:rPr>
              <a:t>[3] L. Craig, “CNN vs. RNN: How are they different?: TechTarget,” Enterprise AI, </a:t>
            </a:r>
            <a:r>
              <a:rPr lang="en-US" sz="2400" dirty="0">
                <a:effectLst/>
                <a:latin typeface="Times New Roman" panose="02020603050405020304" pitchFamily="18" charset="0"/>
                <a:cs typeface="Times New Roman" panose="02020603050405020304" pitchFamily="18" charset="0"/>
                <a:hlinkClick r:id="rId4"/>
              </a:rPr>
              <a:t>https://tinyurl.com/3ukwrsjy</a:t>
            </a:r>
            <a:r>
              <a:rPr lang="en-US" sz="2400" dirty="0">
                <a:effectLst/>
                <a:latin typeface="Times New Roman" panose="02020603050405020304" pitchFamily="18" charset="0"/>
                <a:cs typeface="Times New Roman" panose="02020603050405020304" pitchFamily="18" charset="0"/>
              </a:rPr>
              <a:t> (accessed Oct. 27, 2023).</a:t>
            </a:r>
            <a:endParaRPr lang="en-IN" sz="2400" dirty="0">
              <a:effectLst/>
              <a:latin typeface="Times New Roman" panose="02020603050405020304" pitchFamily="18" charset="0"/>
              <a:cs typeface="Times New Roman" panose="02020603050405020304" pitchFamily="18" charset="0"/>
            </a:endParaRPr>
          </a:p>
          <a:p>
            <a:pPr marL="0" indent="0">
              <a:buNone/>
            </a:pPr>
            <a:r>
              <a:rPr lang="en-IN" sz="2400" dirty="0">
                <a:effectLst/>
                <a:latin typeface="Times New Roman" panose="02020603050405020304" pitchFamily="18" charset="0"/>
                <a:cs typeface="Times New Roman" panose="02020603050405020304" pitchFamily="18" charset="0"/>
              </a:rPr>
              <a:t>[4] MIT Deep Learning 6.S191, </a:t>
            </a:r>
            <a:r>
              <a:rPr lang="en-IN" sz="2400" dirty="0">
                <a:latin typeface="Times New Roman" panose="02020603050405020304" pitchFamily="18" charset="0"/>
                <a:cs typeface="Times New Roman" panose="02020603050405020304" pitchFamily="18" charset="0"/>
                <a:hlinkClick r:id="rId5"/>
              </a:rPr>
              <a:t>https://tinyurl.com/3pawnch9</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(accessed Oct. </a:t>
            </a:r>
            <a:r>
              <a:rPr lang="en-IN" sz="2400" dirty="0">
                <a:latin typeface="Times New Roman" panose="02020603050405020304" pitchFamily="18" charset="0"/>
                <a:cs typeface="Times New Roman" panose="02020603050405020304" pitchFamily="18" charset="0"/>
              </a:rPr>
              <a:t>1</a:t>
            </a:r>
            <a:r>
              <a:rPr lang="en-IN" sz="2400" dirty="0">
                <a:effectLst/>
                <a:latin typeface="Times New Roman" panose="02020603050405020304" pitchFamily="18" charset="0"/>
                <a:cs typeface="Times New Roman" panose="02020603050405020304" pitchFamily="18" charset="0"/>
              </a:rPr>
              <a:t>, 2023). </a:t>
            </a:r>
          </a:p>
          <a:p>
            <a:pPr marL="0" indent="0" algn="just">
              <a:lnSpc>
                <a:spcPct val="107000"/>
              </a:lnSpc>
              <a:spcBef>
                <a:spcPts val="0"/>
              </a:spcBef>
              <a:buNone/>
            </a:pPr>
            <a:r>
              <a:rPr lang="en-US" sz="2400" kern="100" dirty="0">
                <a:latin typeface="Times New Roman" panose="02020603050405020304" pitchFamily="18" charset="0"/>
                <a:ea typeface="Calibri" panose="020F0502020204030204" pitchFamily="34" charset="0"/>
                <a:cs typeface="Times New Roman" panose="02020603050405020304" pitchFamily="18" charset="0"/>
              </a:rPr>
              <a:t>[5] Deep learning, </a:t>
            </a:r>
            <a:r>
              <a:rPr lang="en-US" sz="2400" kern="100" dirty="0">
                <a:latin typeface="Times New Roman" panose="02020603050405020304" pitchFamily="18" charset="0"/>
                <a:ea typeface="Calibri" panose="020F0502020204030204" pitchFamily="34" charset="0"/>
                <a:cs typeface="Times New Roman" panose="02020603050405020304" pitchFamily="18" charset="0"/>
                <a:hlinkClick r:id="rId6"/>
              </a:rPr>
              <a:t>https://www.deeplearningbook.org/contents/rnn.html</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  (accessed Oct. 13, 2023).</a:t>
            </a:r>
          </a:p>
          <a:p>
            <a:pPr marL="0" indent="0" algn="just">
              <a:lnSpc>
                <a:spcPct val="107000"/>
              </a:lnSpc>
              <a:spcBef>
                <a:spcPts val="0"/>
              </a:spcBef>
              <a:buNone/>
            </a:pPr>
            <a:r>
              <a:rPr lang="en-US" sz="2400" kern="100" dirty="0">
                <a:latin typeface="Times New Roman" panose="02020603050405020304" pitchFamily="18" charset="0"/>
                <a:ea typeface="Calibri" panose="020F0502020204030204" pitchFamily="34" charset="0"/>
                <a:cs typeface="Times New Roman" panose="02020603050405020304" pitchFamily="18" charset="0"/>
              </a:rPr>
              <a:t>[6] S. Yan, “Understanding LSTM and its diagrams,” Medium, </a:t>
            </a:r>
            <a:r>
              <a:rPr lang="en-US" sz="2400" kern="100" dirty="0">
                <a:latin typeface="Times New Roman" panose="02020603050405020304" pitchFamily="18" charset="0"/>
                <a:ea typeface="Calibri" panose="020F0502020204030204" pitchFamily="34" charset="0"/>
                <a:cs typeface="Times New Roman" panose="02020603050405020304" pitchFamily="18" charset="0"/>
                <a:hlinkClick r:id="rId7"/>
              </a:rPr>
              <a:t>https://tinyurl.com/mrycxxp5</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   (accessed Oct. 27, 2023).</a:t>
            </a:r>
          </a:p>
          <a:p>
            <a:pPr marL="0" indent="0" algn="just">
              <a:lnSpc>
                <a:spcPct val="107000"/>
              </a:lnSpc>
              <a:spcAft>
                <a:spcPts val="800"/>
              </a:spcAft>
              <a:buNone/>
            </a:pPr>
            <a:r>
              <a:rPr lang="en-US" sz="2400" dirty="0">
                <a:latin typeface="Times New Roman" panose="02020603050405020304" pitchFamily="18" charset="0"/>
                <a:cs typeface="Times New Roman" panose="02020603050405020304" pitchFamily="18" charset="0"/>
              </a:rPr>
              <a:t>[7] “Recurrent neural networks </a:t>
            </a:r>
            <a:r>
              <a:rPr lang="en-US" sz="2400" dirty="0" err="1">
                <a:latin typeface="Times New Roman" panose="02020603050405020304" pitchFamily="18" charset="0"/>
                <a:cs typeface="Times New Roman" panose="02020603050405020304" pitchFamily="18" charset="0"/>
              </a:rPr>
              <a:t>cheatsheet</a:t>
            </a:r>
            <a:r>
              <a:rPr lang="en-US" sz="2400" dirty="0">
                <a:latin typeface="Times New Roman" panose="02020603050405020304" pitchFamily="18" charset="0"/>
                <a:cs typeface="Times New Roman" panose="02020603050405020304" pitchFamily="18" charset="0"/>
              </a:rPr>
              <a:t> star,” CS 230 - Recurrent Neural Networks </a:t>
            </a:r>
            <a:r>
              <a:rPr lang="en-US" sz="2400" dirty="0" err="1">
                <a:latin typeface="Times New Roman" panose="02020603050405020304" pitchFamily="18" charset="0"/>
                <a:cs typeface="Times New Roman" panose="02020603050405020304" pitchFamily="18" charset="0"/>
              </a:rPr>
              <a:t>Cheatsheet</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hlinkClick r:id="rId8"/>
              </a:rPr>
              <a:t>https://tinyurl.com/yc5t3xy3</a:t>
            </a:r>
            <a:r>
              <a:rPr lang="en-US" sz="2400" dirty="0">
                <a:latin typeface="Times New Roman" panose="02020603050405020304" pitchFamily="18" charset="0"/>
                <a:cs typeface="Times New Roman" panose="02020603050405020304" pitchFamily="18" charset="0"/>
              </a:rPr>
              <a:t> (accessed Oct. 27, 2023).</a:t>
            </a: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946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ue line on a black background&#10;&#10;Description automatically generated">
            <a:extLst>
              <a:ext uri="{FF2B5EF4-FFF2-40B4-BE49-F238E27FC236}">
                <a16:creationId xmlns:a16="http://schemas.microsoft.com/office/drawing/2014/main" id="{D650C4F0-FC8E-F974-8B51-68EBCCF9F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85" y="0"/>
            <a:ext cx="12095030" cy="6075663"/>
          </a:xfrm>
          <a:prstGeom prst="rect">
            <a:avLst/>
          </a:prstGeom>
        </p:spPr>
      </p:pic>
      <p:sp>
        <p:nvSpPr>
          <p:cNvPr id="2" name="Slide Number Placeholder 1">
            <a:extLst>
              <a:ext uri="{FF2B5EF4-FFF2-40B4-BE49-F238E27FC236}">
                <a16:creationId xmlns:a16="http://schemas.microsoft.com/office/drawing/2014/main" id="{3A40F029-7D62-34DB-3E76-C5F4F0C88A22}"/>
              </a:ext>
            </a:extLst>
          </p:cNvPr>
          <p:cNvSpPr>
            <a:spLocks noGrp="1"/>
          </p:cNvSpPr>
          <p:nvPr>
            <p:ph type="sldNum" sz="quarter" idx="12"/>
          </p:nvPr>
        </p:nvSpPr>
        <p:spPr>
          <a:xfrm>
            <a:off x="0" y="6246637"/>
            <a:ext cx="2743200" cy="365125"/>
          </a:xfrm>
        </p:spPr>
        <p:txBody>
          <a:bodyPr/>
          <a:lstStyle/>
          <a:p>
            <a:fld id="{2DEBF6B5-A8B6-5742-91AE-8DC29EBB8E42}" type="slidenum">
              <a:rPr lang="en-US" smtClean="0"/>
              <a:t>5</a:t>
            </a:fld>
            <a:endParaRPr lang="en-US"/>
          </a:p>
        </p:txBody>
      </p:sp>
      <p:pic>
        <p:nvPicPr>
          <p:cNvPr id="4" name="Picture 3" descr="Person running on a bridge">
            <a:extLst>
              <a:ext uri="{FF2B5EF4-FFF2-40B4-BE49-F238E27FC236}">
                <a16:creationId xmlns:a16="http://schemas.microsoft.com/office/drawing/2014/main" id="{1D4E64DE-A4A8-344A-957E-CC1B65184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17" y="234562"/>
            <a:ext cx="4458432" cy="2972288"/>
          </a:xfrm>
          <a:prstGeom prst="rect">
            <a:avLst/>
          </a:prstGeom>
        </p:spPr>
      </p:pic>
      <p:pic>
        <p:nvPicPr>
          <p:cNvPr id="6" name="Picture 5" descr="A close-up of a graph&#10;&#10;Description automatically generated">
            <a:extLst>
              <a:ext uri="{FF2B5EF4-FFF2-40B4-BE49-F238E27FC236}">
                <a16:creationId xmlns:a16="http://schemas.microsoft.com/office/drawing/2014/main" id="{EDE34AC0-F460-7AFC-C4C6-49B490A39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9370" y="292575"/>
            <a:ext cx="4225660" cy="2598471"/>
          </a:xfrm>
          <a:prstGeom prst="rect">
            <a:avLst/>
          </a:prstGeom>
        </p:spPr>
      </p:pic>
      <p:pic>
        <p:nvPicPr>
          <p:cNvPr id="11" name="Picture 10" descr="A close-up of a dna&#10;&#10;Description automatically generated">
            <a:extLst>
              <a:ext uri="{FF2B5EF4-FFF2-40B4-BE49-F238E27FC236}">
                <a16:creationId xmlns:a16="http://schemas.microsoft.com/office/drawing/2014/main" id="{77131C76-EE3B-9CDE-DF5A-EEB4464054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1418" y="3487538"/>
            <a:ext cx="4529182" cy="2548465"/>
          </a:xfrm>
          <a:prstGeom prst="rect">
            <a:avLst/>
          </a:prstGeom>
        </p:spPr>
      </p:pic>
      <p:pic>
        <p:nvPicPr>
          <p:cNvPr id="22" name="Picture 21" descr="A globe with arrows pointing to the earth&#10;&#10;Description automatically generated with medium confidence">
            <a:extLst>
              <a:ext uri="{FF2B5EF4-FFF2-40B4-BE49-F238E27FC236}">
                <a16:creationId xmlns:a16="http://schemas.microsoft.com/office/drawing/2014/main" id="{4F32C788-3D32-FB9B-9E89-1B918663A8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4940" y="-127542"/>
            <a:ext cx="4225660" cy="3526961"/>
          </a:xfrm>
          <a:prstGeom prst="rect">
            <a:avLst/>
          </a:prstGeom>
        </p:spPr>
      </p:pic>
    </p:spTree>
    <p:extLst>
      <p:ext uri="{BB962C8B-B14F-4D97-AF65-F5344CB8AC3E}">
        <p14:creationId xmlns:p14="http://schemas.microsoft.com/office/powerpoint/2010/main" val="29143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ircle(in)">
                                      <p:cBhvr>
                                        <p:cTn id="12" dur="2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par>
                                <p:cTn id="18" presetID="21" presetClass="entr" presetSubtype="1"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heel(1)">
                                      <p:cBhvr>
                                        <p:cTn id="20" dur="2000"/>
                                        <p:tgtEl>
                                          <p:spTgt spid="6"/>
                                        </p:tgtEl>
                                      </p:cBhvr>
                                    </p:animEffect>
                                  </p:childTnLst>
                                </p:cTn>
                              </p:par>
                              <p:par>
                                <p:cTn id="21" presetID="21" presetClass="entr" presetSubtype="1"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43D15F-4165-6F7E-7FE3-2D0114F84E14}"/>
              </a:ext>
            </a:extLst>
          </p:cNvPr>
          <p:cNvSpPr>
            <a:spLocks noGrp="1"/>
          </p:cNvSpPr>
          <p:nvPr>
            <p:ph type="sldNum" sz="quarter" idx="12"/>
          </p:nvPr>
        </p:nvSpPr>
        <p:spPr>
          <a:xfrm>
            <a:off x="0" y="6203951"/>
            <a:ext cx="2743200" cy="365125"/>
          </a:xfrm>
        </p:spPr>
        <p:txBody>
          <a:bodyPr/>
          <a:lstStyle/>
          <a:p>
            <a:fld id="{2DEBF6B5-A8B6-5742-91AE-8DC29EBB8E42}" type="slidenum">
              <a:rPr lang="en-US" smtClean="0"/>
              <a:t>6</a:t>
            </a:fld>
            <a:endParaRPr lang="en-US" dirty="0"/>
          </a:p>
        </p:txBody>
      </p:sp>
      <p:sp>
        <p:nvSpPr>
          <p:cNvPr id="5" name="Title 1">
            <a:extLst>
              <a:ext uri="{FF2B5EF4-FFF2-40B4-BE49-F238E27FC236}">
                <a16:creationId xmlns:a16="http://schemas.microsoft.com/office/drawing/2014/main" id="{B0F36CF4-4C23-3D11-D228-4DA63FA2DBEB}"/>
              </a:ext>
            </a:extLst>
          </p:cNvPr>
          <p:cNvSpPr txBox="1">
            <a:spLocks/>
          </p:cNvSpPr>
          <p:nvPr/>
        </p:nvSpPr>
        <p:spPr>
          <a:xfrm>
            <a:off x="304800" y="365126"/>
            <a:ext cx="11686674" cy="894180"/>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latin typeface="Times New Roman" panose="02020603050405020304" pitchFamily="18" charset="0"/>
                <a:cs typeface="Times New Roman" panose="02020603050405020304" pitchFamily="18" charset="0"/>
              </a:rPr>
              <a:t>What is RNN and how does it differ from CNN?</a:t>
            </a:r>
          </a:p>
        </p:txBody>
      </p:sp>
      <p:sp>
        <p:nvSpPr>
          <p:cNvPr id="6" name="TextBox 5">
            <a:extLst>
              <a:ext uri="{FF2B5EF4-FFF2-40B4-BE49-F238E27FC236}">
                <a16:creationId xmlns:a16="http://schemas.microsoft.com/office/drawing/2014/main" id="{F3CB74B5-F2E0-F132-C358-3DD1E4346990}"/>
              </a:ext>
            </a:extLst>
          </p:cNvPr>
          <p:cNvSpPr txBox="1"/>
          <p:nvPr/>
        </p:nvSpPr>
        <p:spPr>
          <a:xfrm>
            <a:off x="958516" y="1351508"/>
            <a:ext cx="10274968"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Recurrent Neural Networks (RNNs) are a class of neural networks that are designed to handle sequential data by maintaining a hidden state that carries information from one time step to the next.[1]</a:t>
            </a:r>
          </a:p>
          <a:p>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convolutional neural network (CNN) is a powerful artificial neural network primarily used for image recognition and processing because it can recognize patterns in images, but it demands millions of labeled data points for training.[2]</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a CNN, it takes in images of a fixed size and produces a predicted class label for each image, along with a confidence level. In contrast, in RNNs, the input size and resulting output can vary.[3]</a:t>
            </a: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4418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CF259A-B1F3-7FA6-2465-1A8DEEB92364}"/>
              </a:ext>
            </a:extLst>
          </p:cNvPr>
          <p:cNvSpPr>
            <a:spLocks noGrp="1"/>
          </p:cNvSpPr>
          <p:nvPr>
            <p:ph type="title"/>
          </p:nvPr>
        </p:nvSpPr>
        <p:spPr/>
        <p:txBody>
          <a:bodyPr>
            <a:normAutofit/>
          </a:bodyPr>
          <a:lstStyle/>
          <a:p>
            <a:pPr algn="ctr"/>
            <a:r>
              <a:rPr lang="en-CA" sz="3600" b="1" dirty="0">
                <a:latin typeface="Times New Roman" panose="02020603050405020304" pitchFamily="18" charset="0"/>
                <a:cs typeface="Times New Roman" panose="02020603050405020304" pitchFamily="18" charset="0"/>
              </a:rPr>
              <a:t>Sequential Model</a:t>
            </a:r>
          </a:p>
        </p:txBody>
      </p:sp>
      <p:sp>
        <p:nvSpPr>
          <p:cNvPr id="4" name="Content Placeholder 3">
            <a:extLst>
              <a:ext uri="{FF2B5EF4-FFF2-40B4-BE49-F238E27FC236}">
                <a16:creationId xmlns:a16="http://schemas.microsoft.com/office/drawing/2014/main" id="{05120D3F-FDCB-CEEB-6365-952D2CCE6841}"/>
              </a:ext>
            </a:extLst>
          </p:cNvPr>
          <p:cNvSpPr>
            <a:spLocks noGrp="1"/>
          </p:cNvSpPr>
          <p:nvPr>
            <p:ph idx="1"/>
          </p:nvPr>
        </p:nvSpPr>
        <p:spPr>
          <a:xfrm>
            <a:off x="838200" y="1688934"/>
            <a:ext cx="10515600" cy="4351339"/>
          </a:xfrm>
        </p:spPr>
        <p:txBody>
          <a:bodyPr>
            <a:normAutofit/>
          </a:bodyPr>
          <a:lstStyle/>
          <a:p>
            <a:pPr algn="just"/>
            <a:r>
              <a:rPr lang="en-US" sz="2400" dirty="0">
                <a:latin typeface="Times New Roman" panose="02020603050405020304" pitchFamily="18" charset="0"/>
                <a:cs typeface="Times New Roman" panose="02020603050405020304" pitchFamily="18" charset="0"/>
              </a:rPr>
              <a:t>Sequential modeling in the context of Recurrent Neural Networks (RNNs) refers to the process of modeling and predicting sequential data, where the order of elements in the sequence matters. </a:t>
            </a:r>
          </a:p>
          <a:p>
            <a:pPr algn="just"/>
            <a:r>
              <a:rPr lang="en-US" sz="2400" dirty="0">
                <a:latin typeface="Times New Roman" panose="02020603050405020304" pitchFamily="18" charset="0"/>
                <a:cs typeface="Times New Roman" panose="02020603050405020304" pitchFamily="18" charset="0"/>
              </a:rPr>
              <a:t>RNNs are a type of neural network designed specifically for sequential data. </a:t>
            </a:r>
          </a:p>
          <a:p>
            <a:pPr algn="just"/>
            <a:r>
              <a:rPr lang="en-US" sz="2400" dirty="0">
                <a:latin typeface="Times New Roman" panose="02020603050405020304" pitchFamily="18" charset="0"/>
                <a:cs typeface="Times New Roman" panose="02020603050405020304" pitchFamily="18" charset="0"/>
              </a:rPr>
              <a:t>They are characterized by their ability to maintain a hidden state that captures information from previous elements in the sequence, which can be used to influence predictions for the next element.</a:t>
            </a:r>
          </a:p>
          <a:p>
            <a:pPr algn="just"/>
            <a:r>
              <a:rPr lang="en-US" sz="2400" dirty="0">
                <a:latin typeface="Times New Roman" panose="02020603050405020304" pitchFamily="18" charset="0"/>
                <a:cs typeface="Times New Roman" panose="02020603050405020304" pitchFamily="18" charset="0"/>
              </a:rPr>
              <a:t>Sequential data includes any data where the order of elements is significant. This can include time series data, natural language text, audio signals, DNA sequences, etc.[4]</a:t>
            </a:r>
            <a:endParaRPr lang="en-CA" sz="24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C2565FA0-D1D3-4707-8855-C9420D855216}"/>
              </a:ext>
            </a:extLst>
          </p:cNvPr>
          <p:cNvSpPr>
            <a:spLocks noGrp="1"/>
          </p:cNvSpPr>
          <p:nvPr>
            <p:ph type="sldNum" sz="quarter" idx="12"/>
          </p:nvPr>
        </p:nvSpPr>
        <p:spPr>
          <a:xfrm>
            <a:off x="0" y="6244056"/>
            <a:ext cx="2743200" cy="365125"/>
          </a:xfrm>
        </p:spPr>
        <p:txBody>
          <a:bodyPr/>
          <a:lstStyle/>
          <a:p>
            <a:fld id="{2DEBF6B5-A8B6-5742-91AE-8DC29EBB8E42}" type="slidenum">
              <a:rPr lang="en-US" smtClean="0"/>
              <a:t>7</a:t>
            </a:fld>
            <a:endParaRPr lang="en-US" dirty="0"/>
          </a:p>
        </p:txBody>
      </p:sp>
    </p:spTree>
    <p:extLst>
      <p:ext uri="{BB962C8B-B14F-4D97-AF65-F5344CB8AC3E}">
        <p14:creationId xmlns:p14="http://schemas.microsoft.com/office/powerpoint/2010/main" val="461374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518A71-DDF6-51BE-8A18-38B07A0CEF63}"/>
              </a:ext>
            </a:extLst>
          </p:cNvPr>
          <p:cNvSpPr>
            <a:spLocks noGrp="1"/>
          </p:cNvSpPr>
          <p:nvPr>
            <p:ph type="sldNum" sz="quarter" idx="12"/>
          </p:nvPr>
        </p:nvSpPr>
        <p:spPr>
          <a:xfrm>
            <a:off x="11605" y="6223922"/>
            <a:ext cx="2743200" cy="365125"/>
          </a:xfrm>
        </p:spPr>
        <p:txBody>
          <a:bodyPr/>
          <a:lstStyle/>
          <a:p>
            <a:fld id="{2DEBF6B5-A8B6-5742-91AE-8DC29EBB8E42}" type="slidenum">
              <a:rPr lang="en-US" smtClean="0"/>
              <a:t>8</a:t>
            </a:fld>
            <a:endParaRPr lang="en-US" dirty="0"/>
          </a:p>
        </p:txBody>
      </p:sp>
      <p:grpSp>
        <p:nvGrpSpPr>
          <p:cNvPr id="30" name="Group 29">
            <a:extLst>
              <a:ext uri="{FF2B5EF4-FFF2-40B4-BE49-F238E27FC236}">
                <a16:creationId xmlns:a16="http://schemas.microsoft.com/office/drawing/2014/main" id="{48449AD1-674C-6B1F-191C-1F6DFD01CFD9}"/>
              </a:ext>
            </a:extLst>
          </p:cNvPr>
          <p:cNvGrpSpPr/>
          <p:nvPr/>
        </p:nvGrpSpPr>
        <p:grpSpPr>
          <a:xfrm>
            <a:off x="8875060" y="1247333"/>
            <a:ext cx="3120088" cy="2000771"/>
            <a:chOff x="2517177" y="1938171"/>
            <a:chExt cx="3963834" cy="2981658"/>
          </a:xfrm>
        </p:grpSpPr>
        <p:grpSp>
          <p:nvGrpSpPr>
            <p:cNvPr id="31" name="Group 30">
              <a:extLst>
                <a:ext uri="{FF2B5EF4-FFF2-40B4-BE49-F238E27FC236}">
                  <a16:creationId xmlns:a16="http://schemas.microsoft.com/office/drawing/2014/main" id="{BDF329CE-FBC4-949A-80AF-2C4B6A40EB5D}"/>
                </a:ext>
              </a:extLst>
            </p:cNvPr>
            <p:cNvGrpSpPr/>
            <p:nvPr/>
          </p:nvGrpSpPr>
          <p:grpSpPr>
            <a:xfrm>
              <a:off x="2517177" y="1938171"/>
              <a:ext cx="3963834" cy="2981658"/>
              <a:chOff x="3495745" y="1894886"/>
              <a:chExt cx="3941649" cy="2981658"/>
            </a:xfrm>
          </p:grpSpPr>
          <p:grpSp>
            <p:nvGrpSpPr>
              <p:cNvPr id="36" name="Group 35">
                <a:extLst>
                  <a:ext uri="{FF2B5EF4-FFF2-40B4-BE49-F238E27FC236}">
                    <a16:creationId xmlns:a16="http://schemas.microsoft.com/office/drawing/2014/main" id="{1AAF801D-1E29-3922-4D58-AF610054F195}"/>
                  </a:ext>
                </a:extLst>
              </p:cNvPr>
              <p:cNvGrpSpPr/>
              <p:nvPr/>
            </p:nvGrpSpPr>
            <p:grpSpPr>
              <a:xfrm>
                <a:off x="3495745" y="3060357"/>
                <a:ext cx="914400" cy="1811259"/>
                <a:chOff x="9929176" y="2860121"/>
                <a:chExt cx="914400" cy="1811259"/>
              </a:xfrm>
            </p:grpSpPr>
            <p:sp>
              <p:nvSpPr>
                <p:cNvPr id="51" name="Oval 50">
                  <a:extLst>
                    <a:ext uri="{FF2B5EF4-FFF2-40B4-BE49-F238E27FC236}">
                      <a16:creationId xmlns:a16="http://schemas.microsoft.com/office/drawing/2014/main" id="{00769A6C-B471-2ACF-B7A2-3017637AF58C}"/>
                    </a:ext>
                  </a:extLst>
                </p:cNvPr>
                <p:cNvSpPr/>
                <p:nvPr/>
              </p:nvSpPr>
              <p:spPr>
                <a:xfrm>
                  <a:off x="10060621" y="3997010"/>
                  <a:ext cx="651510"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ln w="0"/>
                      <a:solidFill>
                        <a:schemeClr val="tx1"/>
                      </a:solidFill>
                      <a:effectLst>
                        <a:outerShdw blurRad="38100" dist="19050" dir="2700000" algn="tl" rotWithShape="0">
                          <a:schemeClr val="dk1">
                            <a:alpha val="40000"/>
                          </a:schemeClr>
                        </a:outerShdw>
                      </a:effectLst>
                    </a:rPr>
                    <a:t>x</a:t>
                  </a:r>
                  <a:r>
                    <a:rPr lang="en-US" sz="800" i="1" dirty="0">
                      <a:ln w="0"/>
                      <a:solidFill>
                        <a:schemeClr val="tx1"/>
                      </a:solidFill>
                      <a:effectLst>
                        <a:outerShdw blurRad="38100" dist="19050" dir="2700000" algn="tl" rotWithShape="0">
                          <a:schemeClr val="dk1">
                            <a:alpha val="40000"/>
                          </a:schemeClr>
                        </a:outerShdw>
                      </a:effectLst>
                    </a:rPr>
                    <a:t>1</a:t>
                  </a:r>
                  <a:endParaRPr lang="en-US" sz="800" i="1" dirty="0"/>
                </a:p>
              </p:txBody>
            </p:sp>
            <p:grpSp>
              <p:nvGrpSpPr>
                <p:cNvPr id="52" name="Group 51">
                  <a:extLst>
                    <a:ext uri="{FF2B5EF4-FFF2-40B4-BE49-F238E27FC236}">
                      <a16:creationId xmlns:a16="http://schemas.microsoft.com/office/drawing/2014/main" id="{E265E243-274C-54B3-D486-5961C3930AAE}"/>
                    </a:ext>
                  </a:extLst>
                </p:cNvPr>
                <p:cNvGrpSpPr/>
                <p:nvPr/>
              </p:nvGrpSpPr>
              <p:grpSpPr>
                <a:xfrm>
                  <a:off x="9929176" y="2860121"/>
                  <a:ext cx="914400" cy="1136889"/>
                  <a:chOff x="9929176" y="2860121"/>
                  <a:chExt cx="914400" cy="1136889"/>
                </a:xfrm>
              </p:grpSpPr>
              <p:sp>
                <p:nvSpPr>
                  <p:cNvPr id="53" name="Rounded Rectangle 8">
                    <a:extLst>
                      <a:ext uri="{FF2B5EF4-FFF2-40B4-BE49-F238E27FC236}">
                        <a16:creationId xmlns:a16="http://schemas.microsoft.com/office/drawing/2014/main" id="{429BAAF4-4B94-3493-EC17-238F3843336A}"/>
                      </a:ext>
                    </a:extLst>
                  </p:cNvPr>
                  <p:cNvSpPr/>
                  <p:nvPr/>
                </p:nvSpPr>
                <p:spPr>
                  <a:xfrm>
                    <a:off x="9929176"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54" name="Straight Arrow Connector 53">
                    <a:extLst>
                      <a:ext uri="{FF2B5EF4-FFF2-40B4-BE49-F238E27FC236}">
                        <a16:creationId xmlns:a16="http://schemas.microsoft.com/office/drawing/2014/main" id="{C95AF3B0-6127-756D-732B-C121AAACD238}"/>
                      </a:ext>
                    </a:extLst>
                  </p:cNvPr>
                  <p:cNvCxnSpPr>
                    <a:stCxn id="51" idx="0"/>
                    <a:endCxn id="53" idx="2"/>
                  </p:cNvCxnSpPr>
                  <p:nvPr/>
                </p:nvCxnSpPr>
                <p:spPr>
                  <a:xfrm flipV="1">
                    <a:off x="10386376" y="3510837"/>
                    <a:ext cx="0" cy="48617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grpSp>
          </p:grpSp>
          <p:grpSp>
            <p:nvGrpSpPr>
              <p:cNvPr id="37" name="Group 36">
                <a:extLst>
                  <a:ext uri="{FF2B5EF4-FFF2-40B4-BE49-F238E27FC236}">
                    <a16:creationId xmlns:a16="http://schemas.microsoft.com/office/drawing/2014/main" id="{7903491B-88CC-A88A-5CD8-EE470BAFA387}"/>
                  </a:ext>
                </a:extLst>
              </p:cNvPr>
              <p:cNvGrpSpPr/>
              <p:nvPr/>
            </p:nvGrpSpPr>
            <p:grpSpPr>
              <a:xfrm>
                <a:off x="5096120" y="3060357"/>
                <a:ext cx="914400" cy="1811260"/>
                <a:chOff x="9929176" y="2860121"/>
                <a:chExt cx="914400" cy="1811260"/>
              </a:xfrm>
            </p:grpSpPr>
            <p:sp>
              <p:nvSpPr>
                <p:cNvPr id="47" name="Oval 46">
                  <a:extLst>
                    <a:ext uri="{FF2B5EF4-FFF2-40B4-BE49-F238E27FC236}">
                      <a16:creationId xmlns:a16="http://schemas.microsoft.com/office/drawing/2014/main" id="{1CFDC16F-ABF8-2167-6C1A-F0E31315B564}"/>
                    </a:ext>
                  </a:extLst>
                </p:cNvPr>
                <p:cNvSpPr/>
                <p:nvPr/>
              </p:nvSpPr>
              <p:spPr>
                <a:xfrm>
                  <a:off x="10060621" y="3997011"/>
                  <a:ext cx="651510"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ln w="0"/>
                      <a:solidFill>
                        <a:schemeClr val="tx1"/>
                      </a:solidFill>
                      <a:effectLst>
                        <a:outerShdw blurRad="38100" dist="19050" dir="2700000" algn="tl" rotWithShape="0">
                          <a:schemeClr val="dk1">
                            <a:alpha val="40000"/>
                          </a:schemeClr>
                        </a:outerShdw>
                      </a:effectLst>
                    </a:rPr>
                    <a:t>x</a:t>
                  </a:r>
                  <a:r>
                    <a:rPr lang="en-US" sz="800" i="1" dirty="0">
                      <a:ln w="0"/>
                      <a:solidFill>
                        <a:schemeClr val="tx1"/>
                      </a:solidFill>
                      <a:effectLst>
                        <a:outerShdw blurRad="38100" dist="19050" dir="2700000" algn="tl" rotWithShape="0">
                          <a:schemeClr val="dk1">
                            <a:alpha val="40000"/>
                          </a:schemeClr>
                        </a:outerShdw>
                      </a:effectLst>
                    </a:rPr>
                    <a:t>2</a:t>
                  </a:r>
                  <a:endParaRPr lang="en-US" sz="800" i="1" dirty="0"/>
                </a:p>
              </p:txBody>
            </p:sp>
            <p:grpSp>
              <p:nvGrpSpPr>
                <p:cNvPr id="48" name="Group 47">
                  <a:extLst>
                    <a:ext uri="{FF2B5EF4-FFF2-40B4-BE49-F238E27FC236}">
                      <a16:creationId xmlns:a16="http://schemas.microsoft.com/office/drawing/2014/main" id="{30D6A8F9-328B-9651-92DC-F850E2BA2872}"/>
                    </a:ext>
                  </a:extLst>
                </p:cNvPr>
                <p:cNvGrpSpPr/>
                <p:nvPr/>
              </p:nvGrpSpPr>
              <p:grpSpPr>
                <a:xfrm>
                  <a:off x="9929176" y="2860121"/>
                  <a:ext cx="914400" cy="1136889"/>
                  <a:chOff x="9929176" y="2860121"/>
                  <a:chExt cx="914400" cy="1136889"/>
                </a:xfrm>
              </p:grpSpPr>
              <p:sp>
                <p:nvSpPr>
                  <p:cNvPr id="49" name="Rounded Rectangle 8">
                    <a:extLst>
                      <a:ext uri="{FF2B5EF4-FFF2-40B4-BE49-F238E27FC236}">
                        <a16:creationId xmlns:a16="http://schemas.microsoft.com/office/drawing/2014/main" id="{3C821EE6-C3C7-371F-DA44-3E327CDB14F0}"/>
                      </a:ext>
                    </a:extLst>
                  </p:cNvPr>
                  <p:cNvSpPr/>
                  <p:nvPr/>
                </p:nvSpPr>
                <p:spPr>
                  <a:xfrm>
                    <a:off x="9929176"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50" name="Straight Arrow Connector 49">
                    <a:extLst>
                      <a:ext uri="{FF2B5EF4-FFF2-40B4-BE49-F238E27FC236}">
                        <a16:creationId xmlns:a16="http://schemas.microsoft.com/office/drawing/2014/main" id="{EEF3EEF4-A433-E850-1CA0-FE0E78CB9167}"/>
                      </a:ext>
                    </a:extLst>
                  </p:cNvPr>
                  <p:cNvCxnSpPr>
                    <a:cxnSpLocks/>
                    <a:stCxn id="47" idx="0"/>
                    <a:endCxn id="49" idx="2"/>
                  </p:cNvCxnSpPr>
                  <p:nvPr/>
                </p:nvCxnSpPr>
                <p:spPr>
                  <a:xfrm flipV="1">
                    <a:off x="10386376" y="3510837"/>
                    <a:ext cx="0" cy="48617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grpSp>
          </p:grpSp>
          <p:grpSp>
            <p:nvGrpSpPr>
              <p:cNvPr id="38" name="Group 37">
                <a:extLst>
                  <a:ext uri="{FF2B5EF4-FFF2-40B4-BE49-F238E27FC236}">
                    <a16:creationId xmlns:a16="http://schemas.microsoft.com/office/drawing/2014/main" id="{24253BC9-C945-FD79-A422-2AE31054C04A}"/>
                  </a:ext>
                </a:extLst>
              </p:cNvPr>
              <p:cNvGrpSpPr/>
              <p:nvPr/>
            </p:nvGrpSpPr>
            <p:grpSpPr>
              <a:xfrm>
                <a:off x="6522994" y="1894886"/>
                <a:ext cx="914400" cy="2981658"/>
                <a:chOff x="9929176" y="1689722"/>
                <a:chExt cx="914400" cy="2981658"/>
              </a:xfrm>
            </p:grpSpPr>
            <p:sp>
              <p:nvSpPr>
                <p:cNvPr id="41" name="Oval 40">
                  <a:extLst>
                    <a:ext uri="{FF2B5EF4-FFF2-40B4-BE49-F238E27FC236}">
                      <a16:creationId xmlns:a16="http://schemas.microsoft.com/office/drawing/2014/main" id="{0935BAAF-CEDA-7E15-DDA8-B3E98D498EB4}"/>
                    </a:ext>
                  </a:extLst>
                </p:cNvPr>
                <p:cNvSpPr/>
                <p:nvPr/>
              </p:nvSpPr>
              <p:spPr>
                <a:xfrm>
                  <a:off x="10060621" y="3997010"/>
                  <a:ext cx="651510"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ln w="0"/>
                      <a:solidFill>
                        <a:schemeClr val="tx1"/>
                      </a:solidFill>
                      <a:effectLst>
                        <a:outerShdw blurRad="38100" dist="19050" dir="2700000" algn="tl" rotWithShape="0">
                          <a:schemeClr val="dk1">
                            <a:alpha val="40000"/>
                          </a:schemeClr>
                        </a:outerShdw>
                      </a:effectLst>
                    </a:rPr>
                    <a:t>x</a:t>
                  </a:r>
                  <a:r>
                    <a:rPr lang="en-US" sz="800" i="1" dirty="0">
                      <a:ln w="0"/>
                      <a:solidFill>
                        <a:schemeClr val="tx1"/>
                      </a:solidFill>
                      <a:effectLst>
                        <a:outerShdw blurRad="38100" dist="19050" dir="2700000" algn="tl" rotWithShape="0">
                          <a:schemeClr val="dk1">
                            <a:alpha val="40000"/>
                          </a:schemeClr>
                        </a:outerShdw>
                      </a:effectLst>
                    </a:rPr>
                    <a:t>3</a:t>
                  </a:r>
                  <a:endParaRPr lang="en-US" sz="800" i="1" dirty="0"/>
                </a:p>
              </p:txBody>
            </p:sp>
            <p:grpSp>
              <p:nvGrpSpPr>
                <p:cNvPr id="42" name="Group 41">
                  <a:extLst>
                    <a:ext uri="{FF2B5EF4-FFF2-40B4-BE49-F238E27FC236}">
                      <a16:creationId xmlns:a16="http://schemas.microsoft.com/office/drawing/2014/main" id="{54AB66F7-DBE0-C247-41B7-834B6C0ACF7C}"/>
                    </a:ext>
                  </a:extLst>
                </p:cNvPr>
                <p:cNvGrpSpPr/>
                <p:nvPr/>
              </p:nvGrpSpPr>
              <p:grpSpPr>
                <a:xfrm>
                  <a:off x="9929176" y="1689722"/>
                  <a:ext cx="914400" cy="2307288"/>
                  <a:chOff x="9929176" y="1689722"/>
                  <a:chExt cx="914400" cy="2307288"/>
                </a:xfrm>
              </p:grpSpPr>
              <p:sp>
                <p:nvSpPr>
                  <p:cNvPr id="43" name="Rounded Rectangle 8">
                    <a:extLst>
                      <a:ext uri="{FF2B5EF4-FFF2-40B4-BE49-F238E27FC236}">
                        <a16:creationId xmlns:a16="http://schemas.microsoft.com/office/drawing/2014/main" id="{EF2ACF60-1300-F98F-8C88-7D49A9A1C0E0}"/>
                      </a:ext>
                    </a:extLst>
                  </p:cNvPr>
                  <p:cNvSpPr/>
                  <p:nvPr/>
                </p:nvSpPr>
                <p:spPr>
                  <a:xfrm>
                    <a:off x="9929176"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44" name="Straight Arrow Connector 43">
                    <a:extLst>
                      <a:ext uri="{FF2B5EF4-FFF2-40B4-BE49-F238E27FC236}">
                        <a16:creationId xmlns:a16="http://schemas.microsoft.com/office/drawing/2014/main" id="{10A6DE6D-0BBD-872C-EB06-BF118317D6DD}"/>
                      </a:ext>
                    </a:extLst>
                  </p:cNvPr>
                  <p:cNvCxnSpPr>
                    <a:endCxn id="46" idx="4"/>
                  </p:cNvCxnSpPr>
                  <p:nvPr/>
                </p:nvCxnSpPr>
                <p:spPr>
                  <a:xfrm flipV="1">
                    <a:off x="10368818" y="2364092"/>
                    <a:ext cx="0" cy="4861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26F41445-5A94-9FE1-BE26-444A118564E5}"/>
                      </a:ext>
                    </a:extLst>
                  </p:cNvPr>
                  <p:cNvCxnSpPr>
                    <a:stCxn id="41" idx="0"/>
                    <a:endCxn id="43" idx="2"/>
                  </p:cNvCxnSpPr>
                  <p:nvPr/>
                </p:nvCxnSpPr>
                <p:spPr>
                  <a:xfrm flipV="1">
                    <a:off x="10386376" y="3510837"/>
                    <a:ext cx="0" cy="48617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6" name="Oval 45">
                        <a:extLst>
                          <a:ext uri="{FF2B5EF4-FFF2-40B4-BE49-F238E27FC236}">
                            <a16:creationId xmlns:a16="http://schemas.microsoft.com/office/drawing/2014/main" id="{3CD1088A-5BE7-0959-02AD-A0FED88D1264}"/>
                          </a:ext>
                        </a:extLst>
                      </p:cNvPr>
                      <p:cNvSpPr/>
                      <p:nvPr/>
                    </p:nvSpPr>
                    <p:spPr>
                      <a:xfrm>
                        <a:off x="10043063" y="1689722"/>
                        <a:ext cx="651510" cy="674370"/>
                      </a:xfrm>
                      <a:prstGeom prst="ellipse">
                        <a:avLst/>
                      </a:prstGeom>
                      <a:solidFill>
                        <a:srgbClr val="EEAE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i="1" dirty="0">
                                      <a:solidFill>
                                        <a:srgbClr val="836967"/>
                                      </a:solidFill>
                                      <a:latin typeface="Cambria Math" panose="02040503050406030204" pitchFamily="18" charset="0"/>
                                    </a:rPr>
                                  </m:ctrlPr>
                                </m:sSubPr>
                                <m:e>
                                  <m:acc>
                                    <m:accPr>
                                      <m:chr m:val="̂"/>
                                      <m:ctrlPr>
                                        <a:rPr lang="en-US" sz="1200" i="1" dirty="0">
                                          <a:solidFill>
                                            <a:srgbClr val="836967"/>
                                          </a:solidFill>
                                          <a:latin typeface="Cambria Math" panose="02040503050406030204" pitchFamily="18" charset="0"/>
                                        </a:rPr>
                                      </m:ctrlPr>
                                    </m:accPr>
                                    <m:e>
                                      <m:r>
                                        <a:rPr lang="en-US" sz="1200" i="1" dirty="0">
                                          <a:latin typeface="Cambria Math" panose="02040503050406030204" pitchFamily="18" charset="0"/>
                                        </a:rPr>
                                        <m:t>𝑦</m:t>
                                      </m:r>
                                    </m:e>
                                  </m:acc>
                                </m:e>
                                <m:sub>
                                  <m:r>
                                    <a:rPr lang="en-US" sz="1200" i="1" dirty="0">
                                      <a:latin typeface="Cambria Math" panose="02040503050406030204" pitchFamily="18" charset="0"/>
                                    </a:rPr>
                                    <m:t>3</m:t>
                                  </m:r>
                                </m:sub>
                              </m:sSub>
                            </m:oMath>
                          </m:oMathPara>
                        </a14:m>
                        <a:endParaRPr lang="en-US" sz="1200" i="1" dirty="0"/>
                      </a:p>
                    </p:txBody>
                  </p:sp>
                </mc:Choice>
                <mc:Fallback xmlns="">
                  <p:sp>
                    <p:nvSpPr>
                      <p:cNvPr id="46" name="Oval 45">
                        <a:extLst>
                          <a:ext uri="{FF2B5EF4-FFF2-40B4-BE49-F238E27FC236}">
                            <a16:creationId xmlns:a16="http://schemas.microsoft.com/office/drawing/2014/main" id="{3CD1088A-5BE7-0959-02AD-A0FED88D1264}"/>
                          </a:ext>
                        </a:extLst>
                      </p:cNvPr>
                      <p:cNvSpPr>
                        <a:spLocks noRot="1" noChangeAspect="1" noMove="1" noResize="1" noEditPoints="1" noAdjustHandles="1" noChangeArrowheads="1" noChangeShapeType="1" noTextEdit="1"/>
                      </p:cNvSpPr>
                      <p:nvPr/>
                    </p:nvSpPr>
                    <p:spPr>
                      <a:xfrm>
                        <a:off x="10043063" y="1689722"/>
                        <a:ext cx="651510" cy="674370"/>
                      </a:xfrm>
                      <a:prstGeom prst="ellipse">
                        <a:avLst/>
                      </a:prstGeom>
                      <a:blipFill>
                        <a:blip r:embed="rId2"/>
                        <a:stretch>
                          <a:fillRect/>
                        </a:stretch>
                      </a:blipFill>
                    </p:spPr>
                    <p:txBody>
                      <a:bodyPr/>
                      <a:lstStyle/>
                      <a:p>
                        <a:r>
                          <a:rPr lang="en-CA">
                            <a:noFill/>
                          </a:rPr>
                          <a:t> </a:t>
                        </a:r>
                      </a:p>
                    </p:txBody>
                  </p:sp>
                </mc:Fallback>
              </mc:AlternateContent>
            </p:grpSp>
          </p:grpSp>
          <p:cxnSp>
            <p:nvCxnSpPr>
              <p:cNvPr id="39" name="Straight Arrow Connector 38">
                <a:extLst>
                  <a:ext uri="{FF2B5EF4-FFF2-40B4-BE49-F238E27FC236}">
                    <a16:creationId xmlns:a16="http://schemas.microsoft.com/office/drawing/2014/main" id="{5833056A-3A85-7F79-FE28-856ED91FF14F}"/>
                  </a:ext>
                </a:extLst>
              </p:cNvPr>
              <p:cNvCxnSpPr>
                <a:cxnSpLocks/>
                <a:stCxn id="49" idx="3"/>
                <a:endCxn id="43" idx="1"/>
              </p:cNvCxnSpPr>
              <p:nvPr/>
            </p:nvCxnSpPr>
            <p:spPr>
              <a:xfrm>
                <a:off x="6010519" y="3385716"/>
                <a:ext cx="512474" cy="4928"/>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8EBDDB8B-ED94-5E74-45D0-4DB83B1E34C5}"/>
                  </a:ext>
                </a:extLst>
              </p:cNvPr>
              <p:cNvCxnSpPr>
                <a:stCxn id="53" idx="3"/>
                <a:endCxn id="49" idx="1"/>
              </p:cNvCxnSpPr>
              <p:nvPr/>
            </p:nvCxnSpPr>
            <p:spPr>
              <a:xfrm>
                <a:off x="4410145" y="3385715"/>
                <a:ext cx="685975"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grpSp>
        <p:cxnSp>
          <p:nvCxnSpPr>
            <p:cNvPr id="32" name="Straight Arrow Connector 31">
              <a:extLst>
                <a:ext uri="{FF2B5EF4-FFF2-40B4-BE49-F238E27FC236}">
                  <a16:creationId xmlns:a16="http://schemas.microsoft.com/office/drawing/2014/main" id="{5E27FAA8-E022-F1C2-0FF0-6377362AA7CE}"/>
                </a:ext>
              </a:extLst>
            </p:cNvPr>
            <p:cNvCxnSpPr>
              <a:cxnSpLocks/>
              <a:stCxn id="53" idx="0"/>
              <a:endCxn id="33" idx="4"/>
            </p:cNvCxnSpPr>
            <p:nvPr/>
          </p:nvCxnSpPr>
          <p:spPr>
            <a:xfrm flipH="1" flipV="1">
              <a:off x="2974377" y="2629372"/>
              <a:ext cx="2574" cy="4742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2980236-FE56-6607-8694-99587CD381E9}"/>
                    </a:ext>
                  </a:extLst>
                </p:cNvPr>
                <p:cNvSpPr/>
                <p:nvPr/>
              </p:nvSpPr>
              <p:spPr>
                <a:xfrm>
                  <a:off x="2648622" y="1955002"/>
                  <a:ext cx="651510" cy="674370"/>
                </a:xfrm>
                <a:prstGeom prst="ellipse">
                  <a:avLst/>
                </a:prstGeom>
                <a:solidFill>
                  <a:srgbClr val="EEAE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i="1" dirty="0">
                                <a:solidFill>
                                  <a:srgbClr val="836967"/>
                                </a:solidFill>
                                <a:latin typeface="Cambria Math" panose="02040503050406030204" pitchFamily="18" charset="0"/>
                              </a:rPr>
                            </m:ctrlPr>
                          </m:sSubPr>
                          <m:e>
                            <m:acc>
                              <m:accPr>
                                <m:chr m:val="̂"/>
                                <m:ctrlPr>
                                  <a:rPr lang="en-US" sz="1200" i="1" dirty="0">
                                    <a:solidFill>
                                      <a:srgbClr val="836967"/>
                                    </a:solidFill>
                                    <a:latin typeface="Cambria Math" panose="02040503050406030204" pitchFamily="18" charset="0"/>
                                  </a:rPr>
                                </m:ctrlPr>
                              </m:accPr>
                              <m:e>
                                <m:r>
                                  <a:rPr lang="en-US" sz="1200" i="1" dirty="0">
                                    <a:latin typeface="Cambria Math" panose="02040503050406030204" pitchFamily="18" charset="0"/>
                                  </a:rPr>
                                  <m:t>𝑦</m:t>
                                </m:r>
                              </m:e>
                            </m:acc>
                          </m:e>
                          <m:sub>
                            <m:r>
                              <a:rPr lang="en-US" sz="1200" i="1" dirty="0">
                                <a:latin typeface="Cambria Math" panose="02040503050406030204" pitchFamily="18" charset="0"/>
                              </a:rPr>
                              <m:t>1</m:t>
                            </m:r>
                          </m:sub>
                        </m:sSub>
                      </m:oMath>
                    </m:oMathPara>
                  </a14:m>
                  <a:endParaRPr lang="en-US" sz="1200" i="1" dirty="0"/>
                </a:p>
              </p:txBody>
            </p:sp>
          </mc:Choice>
          <mc:Fallback xmlns="">
            <p:sp>
              <p:nvSpPr>
                <p:cNvPr id="33" name="Oval 32">
                  <a:extLst>
                    <a:ext uri="{FF2B5EF4-FFF2-40B4-BE49-F238E27FC236}">
                      <a16:creationId xmlns:a16="http://schemas.microsoft.com/office/drawing/2014/main" id="{C2980236-FE56-6607-8694-99587CD381E9}"/>
                    </a:ext>
                  </a:extLst>
                </p:cNvPr>
                <p:cNvSpPr>
                  <a:spLocks noRot="1" noChangeAspect="1" noMove="1" noResize="1" noEditPoints="1" noAdjustHandles="1" noChangeArrowheads="1" noChangeShapeType="1" noTextEdit="1"/>
                </p:cNvSpPr>
                <p:nvPr/>
              </p:nvSpPr>
              <p:spPr>
                <a:xfrm>
                  <a:off x="2648622" y="1955002"/>
                  <a:ext cx="651510" cy="674370"/>
                </a:xfrm>
                <a:prstGeom prst="ellipse">
                  <a:avLst/>
                </a:prstGeom>
                <a:blipFill>
                  <a:blip r:embed="rId3"/>
                  <a:stretch>
                    <a:fillRect/>
                  </a:stretch>
                </a:blipFill>
              </p:spPr>
              <p:txBody>
                <a:bodyPr/>
                <a:lstStyle/>
                <a:p>
                  <a:r>
                    <a:rPr lang="en-CA">
                      <a:noFill/>
                    </a:rPr>
                    <a:t> </a:t>
                  </a:r>
                </a:p>
              </p:txBody>
            </p:sp>
          </mc:Fallback>
        </mc:AlternateContent>
        <p:cxnSp>
          <p:nvCxnSpPr>
            <p:cNvPr id="34" name="Straight Arrow Connector 33">
              <a:extLst>
                <a:ext uri="{FF2B5EF4-FFF2-40B4-BE49-F238E27FC236}">
                  <a16:creationId xmlns:a16="http://schemas.microsoft.com/office/drawing/2014/main" id="{EFFC2841-768E-49A7-470B-3DD8AAFF35EC}"/>
                </a:ext>
              </a:extLst>
            </p:cNvPr>
            <p:cNvCxnSpPr>
              <a:cxnSpLocks/>
              <a:stCxn id="49" idx="0"/>
              <a:endCxn id="35" idx="4"/>
            </p:cNvCxnSpPr>
            <p:nvPr/>
          </p:nvCxnSpPr>
          <p:spPr>
            <a:xfrm flipV="1">
              <a:off x="4586333" y="2656097"/>
              <a:ext cx="1833" cy="4475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74AFD264-DA7A-50A1-DB03-4FE3C116EE2B}"/>
                    </a:ext>
                  </a:extLst>
                </p:cNvPr>
                <p:cNvSpPr/>
                <p:nvPr/>
              </p:nvSpPr>
              <p:spPr>
                <a:xfrm>
                  <a:off x="4262411" y="1981727"/>
                  <a:ext cx="651510" cy="674370"/>
                </a:xfrm>
                <a:prstGeom prst="ellipse">
                  <a:avLst/>
                </a:prstGeom>
                <a:solidFill>
                  <a:srgbClr val="EEAE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i="1" dirty="0">
                                <a:solidFill>
                                  <a:srgbClr val="836967"/>
                                </a:solidFill>
                                <a:latin typeface="Cambria Math" panose="02040503050406030204" pitchFamily="18" charset="0"/>
                              </a:rPr>
                            </m:ctrlPr>
                          </m:sSubPr>
                          <m:e>
                            <m:acc>
                              <m:accPr>
                                <m:chr m:val="̂"/>
                                <m:ctrlPr>
                                  <a:rPr lang="en-US" sz="1200" i="1" dirty="0">
                                    <a:solidFill>
                                      <a:srgbClr val="836967"/>
                                    </a:solidFill>
                                    <a:latin typeface="Cambria Math" panose="02040503050406030204" pitchFamily="18" charset="0"/>
                                  </a:rPr>
                                </m:ctrlPr>
                              </m:accPr>
                              <m:e>
                                <m:r>
                                  <a:rPr lang="en-US" sz="1200" i="1" dirty="0">
                                    <a:latin typeface="Cambria Math" panose="02040503050406030204" pitchFamily="18" charset="0"/>
                                  </a:rPr>
                                  <m:t>𝑦</m:t>
                                </m:r>
                              </m:e>
                            </m:acc>
                          </m:e>
                          <m:sub>
                            <m:r>
                              <a:rPr lang="en-US" sz="1200" i="1" dirty="0">
                                <a:latin typeface="Cambria Math" panose="02040503050406030204" pitchFamily="18" charset="0"/>
                              </a:rPr>
                              <m:t>2</m:t>
                            </m:r>
                          </m:sub>
                        </m:sSub>
                      </m:oMath>
                    </m:oMathPara>
                  </a14:m>
                  <a:endParaRPr lang="en-US" sz="1200" i="1" dirty="0"/>
                </a:p>
              </p:txBody>
            </p:sp>
          </mc:Choice>
          <mc:Fallback xmlns="">
            <p:sp>
              <p:nvSpPr>
                <p:cNvPr id="35" name="Oval 34">
                  <a:extLst>
                    <a:ext uri="{FF2B5EF4-FFF2-40B4-BE49-F238E27FC236}">
                      <a16:creationId xmlns:a16="http://schemas.microsoft.com/office/drawing/2014/main" id="{74AFD264-DA7A-50A1-DB03-4FE3C116EE2B}"/>
                    </a:ext>
                  </a:extLst>
                </p:cNvPr>
                <p:cNvSpPr>
                  <a:spLocks noRot="1" noChangeAspect="1" noMove="1" noResize="1" noEditPoints="1" noAdjustHandles="1" noChangeArrowheads="1" noChangeShapeType="1" noTextEdit="1"/>
                </p:cNvSpPr>
                <p:nvPr/>
              </p:nvSpPr>
              <p:spPr>
                <a:xfrm>
                  <a:off x="4262411" y="1981727"/>
                  <a:ext cx="651510" cy="674370"/>
                </a:xfrm>
                <a:prstGeom prst="ellipse">
                  <a:avLst/>
                </a:prstGeom>
                <a:blipFill>
                  <a:blip r:embed="rId4"/>
                  <a:stretch>
                    <a:fillRect/>
                  </a:stretch>
                </a:blipFill>
              </p:spPr>
              <p:txBody>
                <a:bodyPr/>
                <a:lstStyle/>
                <a:p>
                  <a:r>
                    <a:rPr lang="en-CA">
                      <a:noFill/>
                    </a:rPr>
                    <a:t> </a:t>
                  </a:r>
                </a:p>
              </p:txBody>
            </p:sp>
          </mc:Fallback>
        </mc:AlternateContent>
      </p:grpSp>
      <p:grpSp>
        <p:nvGrpSpPr>
          <p:cNvPr id="55" name="Group 54">
            <a:extLst>
              <a:ext uri="{FF2B5EF4-FFF2-40B4-BE49-F238E27FC236}">
                <a16:creationId xmlns:a16="http://schemas.microsoft.com/office/drawing/2014/main" id="{E2BA0F00-41FC-F572-EA1C-A2660CEAA3AF}"/>
              </a:ext>
            </a:extLst>
          </p:cNvPr>
          <p:cNvGrpSpPr>
            <a:grpSpLocks/>
          </p:cNvGrpSpPr>
          <p:nvPr/>
        </p:nvGrpSpPr>
        <p:grpSpPr>
          <a:xfrm>
            <a:off x="2751173" y="1695013"/>
            <a:ext cx="2798895" cy="1549324"/>
            <a:chOff x="7204421" y="2599715"/>
            <a:chExt cx="3941649" cy="2315186"/>
          </a:xfrm>
        </p:grpSpPr>
        <p:grpSp>
          <p:nvGrpSpPr>
            <p:cNvPr id="56" name="Group 55">
              <a:extLst>
                <a:ext uri="{FF2B5EF4-FFF2-40B4-BE49-F238E27FC236}">
                  <a16:creationId xmlns:a16="http://schemas.microsoft.com/office/drawing/2014/main" id="{F0F13D42-A1A0-B736-2644-CC9B393A48FD}"/>
                </a:ext>
              </a:extLst>
            </p:cNvPr>
            <p:cNvGrpSpPr>
              <a:grpSpLocks/>
            </p:cNvGrpSpPr>
            <p:nvPr/>
          </p:nvGrpSpPr>
          <p:grpSpPr>
            <a:xfrm>
              <a:off x="7204421" y="2609227"/>
              <a:ext cx="3941649" cy="2305674"/>
              <a:chOff x="3495745" y="2565942"/>
              <a:chExt cx="3941649" cy="2305674"/>
            </a:xfrm>
          </p:grpSpPr>
          <p:grpSp>
            <p:nvGrpSpPr>
              <p:cNvPr id="61" name="Group 60">
                <a:extLst>
                  <a:ext uri="{FF2B5EF4-FFF2-40B4-BE49-F238E27FC236}">
                    <a16:creationId xmlns:a16="http://schemas.microsoft.com/office/drawing/2014/main" id="{8AD12F8F-7426-95CE-3C51-A42AF25C40C8}"/>
                  </a:ext>
                </a:extLst>
              </p:cNvPr>
              <p:cNvGrpSpPr>
                <a:grpSpLocks/>
              </p:cNvGrpSpPr>
              <p:nvPr/>
            </p:nvGrpSpPr>
            <p:grpSpPr>
              <a:xfrm>
                <a:off x="3495745" y="3060357"/>
                <a:ext cx="914400" cy="1811259"/>
                <a:chOff x="9929176" y="2860121"/>
                <a:chExt cx="914400" cy="1811259"/>
              </a:xfrm>
            </p:grpSpPr>
            <p:sp>
              <p:nvSpPr>
                <p:cNvPr id="69" name="Oval 68">
                  <a:extLst>
                    <a:ext uri="{FF2B5EF4-FFF2-40B4-BE49-F238E27FC236}">
                      <a16:creationId xmlns:a16="http://schemas.microsoft.com/office/drawing/2014/main" id="{7D388ACD-74C9-3D58-27CF-09506A021C40}"/>
                    </a:ext>
                  </a:extLst>
                </p:cNvPr>
                <p:cNvSpPr>
                  <a:spLocks/>
                </p:cNvSpPr>
                <p:nvPr/>
              </p:nvSpPr>
              <p:spPr>
                <a:xfrm>
                  <a:off x="10060621" y="3997010"/>
                  <a:ext cx="651510"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a:ln w="0"/>
                      <a:solidFill>
                        <a:schemeClr val="tx1"/>
                      </a:solidFill>
                      <a:effectLst>
                        <a:outerShdw blurRad="38100" dist="19050" dir="2700000" algn="tl" rotWithShape="0">
                          <a:schemeClr val="dk1">
                            <a:alpha val="40000"/>
                          </a:schemeClr>
                        </a:outerShdw>
                      </a:effectLst>
                    </a:rPr>
                    <a:t>x</a:t>
                  </a:r>
                  <a:endParaRPr lang="en-US" i="1"/>
                </a:p>
              </p:txBody>
            </p:sp>
            <p:grpSp>
              <p:nvGrpSpPr>
                <p:cNvPr id="70" name="Group 69">
                  <a:extLst>
                    <a:ext uri="{FF2B5EF4-FFF2-40B4-BE49-F238E27FC236}">
                      <a16:creationId xmlns:a16="http://schemas.microsoft.com/office/drawing/2014/main" id="{F768B295-21FC-E326-1E1B-E5B372BB151A}"/>
                    </a:ext>
                  </a:extLst>
                </p:cNvPr>
                <p:cNvGrpSpPr>
                  <a:grpSpLocks/>
                </p:cNvGrpSpPr>
                <p:nvPr/>
              </p:nvGrpSpPr>
              <p:grpSpPr>
                <a:xfrm>
                  <a:off x="9929176" y="2860121"/>
                  <a:ext cx="914400" cy="1136889"/>
                  <a:chOff x="9929176" y="2860121"/>
                  <a:chExt cx="914400" cy="1136889"/>
                </a:xfrm>
              </p:grpSpPr>
              <p:sp>
                <p:nvSpPr>
                  <p:cNvPr id="71" name="Rounded Rectangle 8">
                    <a:extLst>
                      <a:ext uri="{FF2B5EF4-FFF2-40B4-BE49-F238E27FC236}">
                        <a16:creationId xmlns:a16="http://schemas.microsoft.com/office/drawing/2014/main" id="{C9A6F62E-3823-7753-70D2-7B8C7131257A}"/>
                      </a:ext>
                    </a:extLst>
                  </p:cNvPr>
                  <p:cNvSpPr>
                    <a:spLocks/>
                  </p:cNvSpPr>
                  <p:nvPr/>
                </p:nvSpPr>
                <p:spPr>
                  <a:xfrm>
                    <a:off x="9929176"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72" name="Straight Arrow Connector 71">
                    <a:extLst>
                      <a:ext uri="{FF2B5EF4-FFF2-40B4-BE49-F238E27FC236}">
                        <a16:creationId xmlns:a16="http://schemas.microsoft.com/office/drawing/2014/main" id="{18F25B61-2588-D1EB-30C2-CCF4A5901279}"/>
                      </a:ext>
                    </a:extLst>
                  </p:cNvPr>
                  <p:cNvCxnSpPr>
                    <a:cxnSpLocks/>
                    <a:stCxn id="69" idx="0"/>
                    <a:endCxn id="71" idx="2"/>
                  </p:cNvCxnSpPr>
                  <p:nvPr/>
                </p:nvCxnSpPr>
                <p:spPr>
                  <a:xfrm flipV="1">
                    <a:off x="10386376" y="3510837"/>
                    <a:ext cx="0" cy="48617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grpSp>
          </p:grpSp>
          <p:sp>
            <p:nvSpPr>
              <p:cNvPr id="62" name="Rounded Rectangle 8">
                <a:extLst>
                  <a:ext uri="{FF2B5EF4-FFF2-40B4-BE49-F238E27FC236}">
                    <a16:creationId xmlns:a16="http://schemas.microsoft.com/office/drawing/2014/main" id="{B28341AD-516D-2607-A526-E9B2F97FB74B}"/>
                  </a:ext>
                </a:extLst>
              </p:cNvPr>
              <p:cNvSpPr>
                <a:spLocks/>
              </p:cNvSpPr>
              <p:nvPr/>
            </p:nvSpPr>
            <p:spPr>
              <a:xfrm>
                <a:off x="5096120" y="3060357"/>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63" name="Group 62">
                <a:extLst>
                  <a:ext uri="{FF2B5EF4-FFF2-40B4-BE49-F238E27FC236}">
                    <a16:creationId xmlns:a16="http://schemas.microsoft.com/office/drawing/2014/main" id="{7C70A2BD-54FB-9891-CD4C-CD70B55B39C7}"/>
                  </a:ext>
                </a:extLst>
              </p:cNvPr>
              <p:cNvGrpSpPr>
                <a:grpSpLocks/>
              </p:cNvGrpSpPr>
              <p:nvPr/>
            </p:nvGrpSpPr>
            <p:grpSpPr>
              <a:xfrm>
                <a:off x="6522994" y="2565942"/>
                <a:ext cx="914400" cy="1150059"/>
                <a:chOff x="9929176" y="2360778"/>
                <a:chExt cx="914400" cy="1150059"/>
              </a:xfrm>
            </p:grpSpPr>
            <p:sp>
              <p:nvSpPr>
                <p:cNvPr id="66" name="Rounded Rectangle 8">
                  <a:extLst>
                    <a:ext uri="{FF2B5EF4-FFF2-40B4-BE49-F238E27FC236}">
                      <a16:creationId xmlns:a16="http://schemas.microsoft.com/office/drawing/2014/main" id="{B662A062-DFF0-CFBF-70C3-53B65E53A275}"/>
                    </a:ext>
                  </a:extLst>
                </p:cNvPr>
                <p:cNvSpPr>
                  <a:spLocks/>
                </p:cNvSpPr>
                <p:nvPr/>
              </p:nvSpPr>
              <p:spPr>
                <a:xfrm>
                  <a:off x="9929176"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67" name="Straight Arrow Connector 66">
                  <a:extLst>
                    <a:ext uri="{FF2B5EF4-FFF2-40B4-BE49-F238E27FC236}">
                      <a16:creationId xmlns:a16="http://schemas.microsoft.com/office/drawing/2014/main" id="{12ED5D18-8B62-FB85-8C49-5B5F955640B9}"/>
                    </a:ext>
                  </a:extLst>
                </p:cNvPr>
                <p:cNvCxnSpPr>
                  <a:cxnSpLocks/>
                  <a:stCxn id="66" idx="0"/>
                  <a:endCxn id="16" idx="4"/>
                </p:cNvCxnSpPr>
                <p:nvPr/>
              </p:nvCxnSpPr>
              <p:spPr>
                <a:xfrm flipH="1" flipV="1">
                  <a:off x="10381504" y="2360778"/>
                  <a:ext cx="4873" cy="4993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64" name="Straight Arrow Connector 63">
                <a:extLst>
                  <a:ext uri="{FF2B5EF4-FFF2-40B4-BE49-F238E27FC236}">
                    <a16:creationId xmlns:a16="http://schemas.microsoft.com/office/drawing/2014/main" id="{4BF0BE1C-EE3C-77D7-9FE5-939D763D88A5}"/>
                  </a:ext>
                </a:extLst>
              </p:cNvPr>
              <p:cNvCxnSpPr>
                <a:cxnSpLocks/>
                <a:stCxn id="62" idx="3"/>
                <a:endCxn id="66" idx="1"/>
              </p:cNvCxnSpPr>
              <p:nvPr/>
            </p:nvCxnSpPr>
            <p:spPr>
              <a:xfrm>
                <a:off x="6010520" y="3385715"/>
                <a:ext cx="512474" cy="4928"/>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2E933A09-1F17-5CA3-0096-CD95DC13858C}"/>
                  </a:ext>
                </a:extLst>
              </p:cNvPr>
              <p:cNvCxnSpPr>
                <a:cxnSpLocks/>
                <a:stCxn id="71" idx="3"/>
                <a:endCxn id="62" idx="1"/>
              </p:cNvCxnSpPr>
              <p:nvPr/>
            </p:nvCxnSpPr>
            <p:spPr>
              <a:xfrm>
                <a:off x="4410145" y="3385715"/>
                <a:ext cx="685975"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grpSp>
        <p:cxnSp>
          <p:nvCxnSpPr>
            <p:cNvPr id="59" name="Straight Arrow Connector 58">
              <a:extLst>
                <a:ext uri="{FF2B5EF4-FFF2-40B4-BE49-F238E27FC236}">
                  <a16:creationId xmlns:a16="http://schemas.microsoft.com/office/drawing/2014/main" id="{3B38FD35-D919-74C2-9C39-46AF7F641EAA}"/>
                </a:ext>
              </a:extLst>
            </p:cNvPr>
            <p:cNvCxnSpPr>
              <a:cxnSpLocks/>
              <a:stCxn id="71" idx="0"/>
              <a:endCxn id="18" idx="4"/>
            </p:cNvCxnSpPr>
            <p:nvPr/>
          </p:nvCxnSpPr>
          <p:spPr>
            <a:xfrm flipV="1">
              <a:off x="7661622" y="2599715"/>
              <a:ext cx="8037" cy="5039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520E1519-074A-3CD2-C950-223FB9B00402}"/>
                </a:ext>
              </a:extLst>
            </p:cNvPr>
            <p:cNvCxnSpPr>
              <a:cxnSpLocks/>
              <a:stCxn id="62" idx="0"/>
              <a:endCxn id="17" idx="4"/>
            </p:cNvCxnSpPr>
            <p:nvPr/>
          </p:nvCxnSpPr>
          <p:spPr>
            <a:xfrm flipV="1">
              <a:off x="9261997" y="2601527"/>
              <a:ext cx="11" cy="5021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73" name="Group 72">
            <a:extLst>
              <a:ext uri="{FF2B5EF4-FFF2-40B4-BE49-F238E27FC236}">
                <a16:creationId xmlns:a16="http://schemas.microsoft.com/office/drawing/2014/main" id="{EBF47029-6447-9BD1-EB70-3F11110FAAF6}"/>
              </a:ext>
            </a:extLst>
          </p:cNvPr>
          <p:cNvGrpSpPr>
            <a:grpSpLocks/>
          </p:cNvGrpSpPr>
          <p:nvPr/>
        </p:nvGrpSpPr>
        <p:grpSpPr>
          <a:xfrm>
            <a:off x="5731920" y="3688443"/>
            <a:ext cx="3160421" cy="2050965"/>
            <a:chOff x="3495745" y="1894886"/>
            <a:chExt cx="3941648" cy="2981658"/>
          </a:xfrm>
        </p:grpSpPr>
        <p:grpSp>
          <p:nvGrpSpPr>
            <p:cNvPr id="74" name="Group 73">
              <a:extLst>
                <a:ext uri="{FF2B5EF4-FFF2-40B4-BE49-F238E27FC236}">
                  <a16:creationId xmlns:a16="http://schemas.microsoft.com/office/drawing/2014/main" id="{F08DF6BD-E4A5-88D0-9488-BEFA8B2EA18A}"/>
                </a:ext>
              </a:extLst>
            </p:cNvPr>
            <p:cNvGrpSpPr>
              <a:grpSpLocks/>
            </p:cNvGrpSpPr>
            <p:nvPr/>
          </p:nvGrpSpPr>
          <p:grpSpPr>
            <a:xfrm>
              <a:off x="3495745" y="3060357"/>
              <a:ext cx="914400" cy="1811260"/>
              <a:chOff x="9929176" y="2860121"/>
              <a:chExt cx="914400" cy="1811260"/>
            </a:xfrm>
          </p:grpSpPr>
          <p:sp>
            <p:nvSpPr>
              <p:cNvPr id="89" name="Oval 88">
                <a:extLst>
                  <a:ext uri="{FF2B5EF4-FFF2-40B4-BE49-F238E27FC236}">
                    <a16:creationId xmlns:a16="http://schemas.microsoft.com/office/drawing/2014/main" id="{E913694A-082F-0BA8-C23C-13AF6034A327}"/>
                  </a:ext>
                </a:extLst>
              </p:cNvPr>
              <p:cNvSpPr>
                <a:spLocks/>
              </p:cNvSpPr>
              <p:nvPr/>
            </p:nvSpPr>
            <p:spPr>
              <a:xfrm>
                <a:off x="10060621" y="3997010"/>
                <a:ext cx="651510" cy="67437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ln w="0"/>
                    <a:solidFill>
                      <a:schemeClr val="tx1"/>
                    </a:solidFill>
                    <a:effectLst>
                      <a:outerShdw blurRad="38100" dist="19050" dir="2700000" algn="tl" rotWithShape="0">
                        <a:schemeClr val="dk1">
                          <a:alpha val="40000"/>
                        </a:schemeClr>
                      </a:outerShdw>
                    </a:effectLst>
                  </a:rPr>
                  <a:t>x</a:t>
                </a:r>
                <a:r>
                  <a:rPr lang="en-US" sz="800" i="1" dirty="0">
                    <a:ln w="0"/>
                    <a:solidFill>
                      <a:schemeClr val="tx1"/>
                    </a:solidFill>
                    <a:effectLst>
                      <a:outerShdw blurRad="38100" dist="19050" dir="2700000" algn="tl" rotWithShape="0">
                        <a:schemeClr val="dk1">
                          <a:alpha val="40000"/>
                        </a:schemeClr>
                      </a:outerShdw>
                    </a:effectLst>
                  </a:rPr>
                  <a:t>1</a:t>
                </a:r>
                <a:endParaRPr lang="en-US" sz="1400" i="1" dirty="0"/>
              </a:p>
            </p:txBody>
          </p:sp>
          <p:grpSp>
            <p:nvGrpSpPr>
              <p:cNvPr id="90" name="Group 89">
                <a:extLst>
                  <a:ext uri="{FF2B5EF4-FFF2-40B4-BE49-F238E27FC236}">
                    <a16:creationId xmlns:a16="http://schemas.microsoft.com/office/drawing/2014/main" id="{6D076188-753A-B4F8-B5E0-F74AB8C2F989}"/>
                  </a:ext>
                </a:extLst>
              </p:cNvPr>
              <p:cNvGrpSpPr>
                <a:grpSpLocks/>
              </p:cNvGrpSpPr>
              <p:nvPr/>
            </p:nvGrpSpPr>
            <p:grpSpPr>
              <a:xfrm>
                <a:off x="9929176" y="2860121"/>
                <a:ext cx="914400" cy="1136889"/>
                <a:chOff x="9929176" y="2860121"/>
                <a:chExt cx="914400" cy="1136889"/>
              </a:xfrm>
            </p:grpSpPr>
            <p:sp>
              <p:nvSpPr>
                <p:cNvPr id="91" name="Rounded Rectangle 8">
                  <a:extLst>
                    <a:ext uri="{FF2B5EF4-FFF2-40B4-BE49-F238E27FC236}">
                      <a16:creationId xmlns:a16="http://schemas.microsoft.com/office/drawing/2014/main" id="{323F4BF9-DEF2-2F51-4F3B-7012673AFBEB}"/>
                    </a:ext>
                  </a:extLst>
                </p:cNvPr>
                <p:cNvSpPr>
                  <a:spLocks/>
                </p:cNvSpPr>
                <p:nvPr/>
              </p:nvSpPr>
              <p:spPr>
                <a:xfrm>
                  <a:off x="9929176"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92" name="Straight Arrow Connector 91">
                  <a:extLst>
                    <a:ext uri="{FF2B5EF4-FFF2-40B4-BE49-F238E27FC236}">
                      <a16:creationId xmlns:a16="http://schemas.microsoft.com/office/drawing/2014/main" id="{E4FA4EB0-9FE5-0E5F-B8D4-89E01D18A0E1}"/>
                    </a:ext>
                  </a:extLst>
                </p:cNvPr>
                <p:cNvCxnSpPr>
                  <a:cxnSpLocks/>
                  <a:stCxn id="89" idx="0"/>
                  <a:endCxn id="91" idx="2"/>
                </p:cNvCxnSpPr>
                <p:nvPr/>
              </p:nvCxnSpPr>
              <p:spPr>
                <a:xfrm flipV="1">
                  <a:off x="10386376" y="3510837"/>
                  <a:ext cx="0" cy="48617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grpSp>
        </p:grpSp>
        <p:grpSp>
          <p:nvGrpSpPr>
            <p:cNvPr id="75" name="Group 74">
              <a:extLst>
                <a:ext uri="{FF2B5EF4-FFF2-40B4-BE49-F238E27FC236}">
                  <a16:creationId xmlns:a16="http://schemas.microsoft.com/office/drawing/2014/main" id="{5C04F04F-0044-09D4-E9E2-AA20A97B456C}"/>
                </a:ext>
              </a:extLst>
            </p:cNvPr>
            <p:cNvGrpSpPr>
              <a:grpSpLocks/>
            </p:cNvGrpSpPr>
            <p:nvPr/>
          </p:nvGrpSpPr>
          <p:grpSpPr>
            <a:xfrm>
              <a:off x="5096121" y="3060357"/>
              <a:ext cx="914400" cy="1811260"/>
              <a:chOff x="9929177" y="2860121"/>
              <a:chExt cx="914400" cy="1811260"/>
            </a:xfrm>
          </p:grpSpPr>
          <p:sp>
            <p:nvSpPr>
              <p:cNvPr id="85" name="Oval 84">
                <a:extLst>
                  <a:ext uri="{FF2B5EF4-FFF2-40B4-BE49-F238E27FC236}">
                    <a16:creationId xmlns:a16="http://schemas.microsoft.com/office/drawing/2014/main" id="{59C9B3E2-C16F-58B9-2DCA-A3CA217FD690}"/>
                  </a:ext>
                </a:extLst>
              </p:cNvPr>
              <p:cNvSpPr>
                <a:spLocks/>
              </p:cNvSpPr>
              <p:nvPr/>
            </p:nvSpPr>
            <p:spPr>
              <a:xfrm>
                <a:off x="10060621" y="3997010"/>
                <a:ext cx="651510" cy="67437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ln w="0"/>
                    <a:solidFill>
                      <a:schemeClr val="tx1"/>
                    </a:solidFill>
                    <a:effectLst>
                      <a:outerShdw blurRad="38100" dist="19050" dir="2700000" algn="tl" rotWithShape="0">
                        <a:schemeClr val="dk1">
                          <a:alpha val="40000"/>
                        </a:schemeClr>
                      </a:outerShdw>
                    </a:effectLst>
                  </a:rPr>
                  <a:t>x</a:t>
                </a:r>
                <a:r>
                  <a:rPr lang="en-US" sz="800" i="1" dirty="0">
                    <a:ln w="0"/>
                    <a:solidFill>
                      <a:schemeClr val="tx1"/>
                    </a:solidFill>
                    <a:effectLst>
                      <a:outerShdw blurRad="38100" dist="19050" dir="2700000" algn="tl" rotWithShape="0">
                        <a:schemeClr val="dk1">
                          <a:alpha val="40000"/>
                        </a:schemeClr>
                      </a:outerShdw>
                    </a:effectLst>
                  </a:rPr>
                  <a:t>2</a:t>
                </a:r>
                <a:endParaRPr lang="en-US" sz="800" i="1" dirty="0"/>
              </a:p>
            </p:txBody>
          </p:sp>
          <p:grpSp>
            <p:nvGrpSpPr>
              <p:cNvPr id="86" name="Group 85">
                <a:extLst>
                  <a:ext uri="{FF2B5EF4-FFF2-40B4-BE49-F238E27FC236}">
                    <a16:creationId xmlns:a16="http://schemas.microsoft.com/office/drawing/2014/main" id="{FCED39C5-7AA8-1157-CD24-F47AD42510FF}"/>
                  </a:ext>
                </a:extLst>
              </p:cNvPr>
              <p:cNvGrpSpPr>
                <a:grpSpLocks/>
              </p:cNvGrpSpPr>
              <p:nvPr/>
            </p:nvGrpSpPr>
            <p:grpSpPr>
              <a:xfrm>
                <a:off x="9929177" y="2860121"/>
                <a:ext cx="914400" cy="1136889"/>
                <a:chOff x="9929177" y="2860121"/>
                <a:chExt cx="914400" cy="1136889"/>
              </a:xfrm>
            </p:grpSpPr>
            <p:sp>
              <p:nvSpPr>
                <p:cNvPr id="87" name="Rounded Rectangle 8">
                  <a:extLst>
                    <a:ext uri="{FF2B5EF4-FFF2-40B4-BE49-F238E27FC236}">
                      <a16:creationId xmlns:a16="http://schemas.microsoft.com/office/drawing/2014/main" id="{32548F98-A774-76E3-37BA-1F71A022A768}"/>
                    </a:ext>
                  </a:extLst>
                </p:cNvPr>
                <p:cNvSpPr>
                  <a:spLocks/>
                </p:cNvSpPr>
                <p:nvPr/>
              </p:nvSpPr>
              <p:spPr>
                <a:xfrm>
                  <a:off x="9929177"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88" name="Straight Arrow Connector 87">
                  <a:extLst>
                    <a:ext uri="{FF2B5EF4-FFF2-40B4-BE49-F238E27FC236}">
                      <a16:creationId xmlns:a16="http://schemas.microsoft.com/office/drawing/2014/main" id="{B9D814F6-11DD-3EDB-73E8-3D6488F67E7B}"/>
                    </a:ext>
                  </a:extLst>
                </p:cNvPr>
                <p:cNvCxnSpPr>
                  <a:cxnSpLocks/>
                  <a:stCxn id="85" idx="0"/>
                  <a:endCxn id="87" idx="2"/>
                </p:cNvCxnSpPr>
                <p:nvPr/>
              </p:nvCxnSpPr>
              <p:spPr>
                <a:xfrm flipV="1">
                  <a:off x="10386376" y="3510837"/>
                  <a:ext cx="0" cy="48617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grpSp>
        </p:grpSp>
        <p:grpSp>
          <p:nvGrpSpPr>
            <p:cNvPr id="76" name="Group 75">
              <a:extLst>
                <a:ext uri="{FF2B5EF4-FFF2-40B4-BE49-F238E27FC236}">
                  <a16:creationId xmlns:a16="http://schemas.microsoft.com/office/drawing/2014/main" id="{8ACFCE93-6CD8-C97F-408B-FDD22E0F8515}"/>
                </a:ext>
              </a:extLst>
            </p:cNvPr>
            <p:cNvGrpSpPr>
              <a:grpSpLocks/>
            </p:cNvGrpSpPr>
            <p:nvPr/>
          </p:nvGrpSpPr>
          <p:grpSpPr>
            <a:xfrm>
              <a:off x="6522993" y="1894886"/>
              <a:ext cx="914400" cy="2981658"/>
              <a:chOff x="9929175" y="1689722"/>
              <a:chExt cx="914400" cy="2981658"/>
            </a:xfrm>
          </p:grpSpPr>
          <p:sp>
            <p:nvSpPr>
              <p:cNvPr id="79" name="Oval 78">
                <a:extLst>
                  <a:ext uri="{FF2B5EF4-FFF2-40B4-BE49-F238E27FC236}">
                    <a16:creationId xmlns:a16="http://schemas.microsoft.com/office/drawing/2014/main" id="{43F27ED9-7930-2AF2-9BA7-80D25817E3F5}"/>
                  </a:ext>
                </a:extLst>
              </p:cNvPr>
              <p:cNvSpPr>
                <a:spLocks/>
              </p:cNvSpPr>
              <p:nvPr/>
            </p:nvSpPr>
            <p:spPr>
              <a:xfrm>
                <a:off x="10060621" y="3997010"/>
                <a:ext cx="651510"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ln w="0"/>
                    <a:solidFill>
                      <a:schemeClr val="tx1"/>
                    </a:solidFill>
                    <a:effectLst>
                      <a:outerShdw blurRad="38100" dist="19050" dir="2700000" algn="tl" rotWithShape="0">
                        <a:schemeClr val="dk1">
                          <a:alpha val="40000"/>
                        </a:schemeClr>
                      </a:outerShdw>
                    </a:effectLst>
                  </a:rPr>
                  <a:t>x</a:t>
                </a:r>
                <a:r>
                  <a:rPr lang="en-US" sz="800" i="1" dirty="0">
                    <a:ln w="0"/>
                    <a:solidFill>
                      <a:schemeClr val="tx1"/>
                    </a:solidFill>
                    <a:effectLst>
                      <a:outerShdw blurRad="38100" dist="19050" dir="2700000" algn="tl" rotWithShape="0">
                        <a:schemeClr val="dk1">
                          <a:alpha val="40000"/>
                        </a:schemeClr>
                      </a:outerShdw>
                    </a:effectLst>
                  </a:rPr>
                  <a:t>3</a:t>
                </a:r>
                <a:endParaRPr lang="en-US" sz="800" i="1" dirty="0"/>
              </a:p>
            </p:txBody>
          </p:sp>
          <p:grpSp>
            <p:nvGrpSpPr>
              <p:cNvPr id="80" name="Group 79">
                <a:extLst>
                  <a:ext uri="{FF2B5EF4-FFF2-40B4-BE49-F238E27FC236}">
                    <a16:creationId xmlns:a16="http://schemas.microsoft.com/office/drawing/2014/main" id="{4BD97D02-7EF3-1F96-515F-5F444D4DE326}"/>
                  </a:ext>
                </a:extLst>
              </p:cNvPr>
              <p:cNvGrpSpPr>
                <a:grpSpLocks/>
              </p:cNvGrpSpPr>
              <p:nvPr/>
            </p:nvGrpSpPr>
            <p:grpSpPr>
              <a:xfrm>
                <a:off x="9929175" y="1689722"/>
                <a:ext cx="914400" cy="2307288"/>
                <a:chOff x="9929175" y="1689722"/>
                <a:chExt cx="914400" cy="2307288"/>
              </a:xfrm>
            </p:grpSpPr>
            <p:sp>
              <p:nvSpPr>
                <p:cNvPr id="81" name="Rounded Rectangle 8">
                  <a:extLst>
                    <a:ext uri="{FF2B5EF4-FFF2-40B4-BE49-F238E27FC236}">
                      <a16:creationId xmlns:a16="http://schemas.microsoft.com/office/drawing/2014/main" id="{66BD0ABF-83E0-EA46-9DC9-B33B18E59862}"/>
                    </a:ext>
                  </a:extLst>
                </p:cNvPr>
                <p:cNvSpPr>
                  <a:spLocks/>
                </p:cNvSpPr>
                <p:nvPr/>
              </p:nvSpPr>
              <p:spPr>
                <a:xfrm>
                  <a:off x="9929175" y="2860121"/>
                  <a:ext cx="914400" cy="65071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82" name="Straight Arrow Connector 81">
                  <a:extLst>
                    <a:ext uri="{FF2B5EF4-FFF2-40B4-BE49-F238E27FC236}">
                      <a16:creationId xmlns:a16="http://schemas.microsoft.com/office/drawing/2014/main" id="{2039E5E5-A3E6-DE0F-5575-77A59BADEEF1}"/>
                    </a:ext>
                  </a:extLst>
                </p:cNvPr>
                <p:cNvCxnSpPr>
                  <a:cxnSpLocks/>
                  <a:endCxn id="84" idx="4"/>
                </p:cNvCxnSpPr>
                <p:nvPr/>
              </p:nvCxnSpPr>
              <p:spPr>
                <a:xfrm flipV="1">
                  <a:off x="10368818" y="2364092"/>
                  <a:ext cx="0" cy="4861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3" name="Straight Arrow Connector 82">
                  <a:extLst>
                    <a:ext uri="{FF2B5EF4-FFF2-40B4-BE49-F238E27FC236}">
                      <a16:creationId xmlns:a16="http://schemas.microsoft.com/office/drawing/2014/main" id="{A9A21F82-1374-BBC5-4404-794CC3E34E06}"/>
                    </a:ext>
                  </a:extLst>
                </p:cNvPr>
                <p:cNvCxnSpPr>
                  <a:cxnSpLocks/>
                  <a:stCxn id="79" idx="0"/>
                  <a:endCxn id="81" idx="2"/>
                </p:cNvCxnSpPr>
                <p:nvPr/>
              </p:nvCxnSpPr>
              <p:spPr>
                <a:xfrm flipV="1">
                  <a:off x="10386376" y="3510837"/>
                  <a:ext cx="0" cy="48617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84" name="Oval 83">
                      <a:extLst>
                        <a:ext uri="{FF2B5EF4-FFF2-40B4-BE49-F238E27FC236}">
                          <a16:creationId xmlns:a16="http://schemas.microsoft.com/office/drawing/2014/main" id="{D6620D7F-F165-DA0F-7241-49F1B73AC1DE}"/>
                        </a:ext>
                      </a:extLst>
                    </p:cNvPr>
                    <p:cNvSpPr>
                      <a:spLocks/>
                    </p:cNvSpPr>
                    <p:nvPr/>
                  </p:nvSpPr>
                  <p:spPr>
                    <a:xfrm>
                      <a:off x="10043063" y="1689722"/>
                      <a:ext cx="651510" cy="674370"/>
                    </a:xfrm>
                    <a:prstGeom prst="ellipse">
                      <a:avLst/>
                    </a:prstGeom>
                    <a:solidFill>
                      <a:srgbClr val="EEAE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dirty="0" smtClean="0">
                                    <a:solidFill>
                                      <a:srgbClr val="836967"/>
                                    </a:solidFill>
                                    <a:latin typeface="Cambria Math" panose="02040503050406030204" pitchFamily="18" charset="0"/>
                                  </a:rPr>
                                </m:ctrlPr>
                              </m:accPr>
                              <m:e>
                                <m:r>
                                  <a:rPr lang="en-US" i="1" dirty="0">
                                    <a:latin typeface="Cambria Math" panose="02040503050406030204" pitchFamily="18" charset="0"/>
                                  </a:rPr>
                                  <m:t>𝑦</m:t>
                                </m:r>
                              </m:e>
                            </m:acc>
                          </m:oMath>
                        </m:oMathPara>
                      </a14:m>
                      <a:endParaRPr lang="en-US" i="1"/>
                    </a:p>
                  </p:txBody>
                </p:sp>
              </mc:Choice>
              <mc:Fallback xmlns="">
                <p:sp>
                  <p:nvSpPr>
                    <p:cNvPr id="84" name="Oval 83">
                      <a:extLst>
                        <a:ext uri="{FF2B5EF4-FFF2-40B4-BE49-F238E27FC236}">
                          <a16:creationId xmlns:a16="http://schemas.microsoft.com/office/drawing/2014/main" id="{D6620D7F-F165-DA0F-7241-49F1B73AC1DE}"/>
                        </a:ext>
                      </a:extLst>
                    </p:cNvPr>
                    <p:cNvSpPr>
                      <a:spLocks noRot="1" noChangeAspect="1" noMove="1" noResize="1" noEditPoints="1" noAdjustHandles="1" noChangeArrowheads="1" noChangeShapeType="1" noTextEdit="1"/>
                    </p:cNvSpPr>
                    <p:nvPr/>
                  </p:nvSpPr>
                  <p:spPr>
                    <a:xfrm>
                      <a:off x="10043063" y="1689722"/>
                      <a:ext cx="651510" cy="674370"/>
                    </a:xfrm>
                    <a:prstGeom prst="ellipse">
                      <a:avLst/>
                    </a:prstGeom>
                    <a:blipFill>
                      <a:blip r:embed="rId5"/>
                      <a:stretch>
                        <a:fillRect/>
                      </a:stretch>
                    </a:blipFill>
                  </p:spPr>
                  <p:txBody>
                    <a:bodyPr/>
                    <a:lstStyle/>
                    <a:p>
                      <a:r>
                        <a:rPr lang="en-US">
                          <a:noFill/>
                        </a:rPr>
                        <a:t> </a:t>
                      </a:r>
                    </a:p>
                  </p:txBody>
                </p:sp>
              </mc:Fallback>
            </mc:AlternateContent>
          </p:grpSp>
        </p:grpSp>
        <p:cxnSp>
          <p:nvCxnSpPr>
            <p:cNvPr id="77" name="Straight Arrow Connector 76">
              <a:extLst>
                <a:ext uri="{FF2B5EF4-FFF2-40B4-BE49-F238E27FC236}">
                  <a16:creationId xmlns:a16="http://schemas.microsoft.com/office/drawing/2014/main" id="{F6BB0B6B-07FF-25AC-F413-74D8A25E40B1}"/>
                </a:ext>
              </a:extLst>
            </p:cNvPr>
            <p:cNvCxnSpPr>
              <a:cxnSpLocks/>
              <a:stCxn id="87" idx="3"/>
              <a:endCxn id="81" idx="1"/>
            </p:cNvCxnSpPr>
            <p:nvPr/>
          </p:nvCxnSpPr>
          <p:spPr>
            <a:xfrm>
              <a:off x="6010520" y="3385715"/>
              <a:ext cx="512474" cy="4928"/>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78" name="Straight Arrow Connector 77">
              <a:extLst>
                <a:ext uri="{FF2B5EF4-FFF2-40B4-BE49-F238E27FC236}">
                  <a16:creationId xmlns:a16="http://schemas.microsoft.com/office/drawing/2014/main" id="{CFD283AD-406B-5880-B5FB-763A1FFB5876}"/>
                </a:ext>
              </a:extLst>
            </p:cNvPr>
            <p:cNvCxnSpPr>
              <a:cxnSpLocks/>
              <a:stCxn id="91" idx="3"/>
              <a:endCxn id="87" idx="1"/>
            </p:cNvCxnSpPr>
            <p:nvPr/>
          </p:nvCxnSpPr>
          <p:spPr>
            <a:xfrm>
              <a:off x="4410145" y="3385715"/>
              <a:ext cx="685975"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grpSp>
      <p:sp>
        <p:nvSpPr>
          <p:cNvPr id="111" name="Title 1">
            <a:extLst>
              <a:ext uri="{FF2B5EF4-FFF2-40B4-BE49-F238E27FC236}">
                <a16:creationId xmlns:a16="http://schemas.microsoft.com/office/drawing/2014/main" id="{A4EDB3F0-988F-CEE2-5C7F-6D78144803F9}"/>
              </a:ext>
            </a:extLst>
          </p:cNvPr>
          <p:cNvSpPr txBox="1">
            <a:spLocks/>
          </p:cNvSpPr>
          <p:nvPr/>
        </p:nvSpPr>
        <p:spPr>
          <a:xfrm>
            <a:off x="314799" y="122425"/>
            <a:ext cx="11449038"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Times New Roman" panose="02020603050405020304" pitchFamily="18" charset="0"/>
                <a:cs typeface="Times New Roman" panose="02020603050405020304" pitchFamily="18" charset="0"/>
              </a:rPr>
              <a:t>Sequence Modeling Applications and its Types</a:t>
            </a:r>
          </a:p>
        </p:txBody>
      </p:sp>
      <p:sp>
        <p:nvSpPr>
          <p:cNvPr id="112" name="TextBox 111">
            <a:extLst>
              <a:ext uri="{FF2B5EF4-FFF2-40B4-BE49-F238E27FC236}">
                <a16:creationId xmlns:a16="http://schemas.microsoft.com/office/drawing/2014/main" id="{971767BA-92FC-2F9C-FC42-13BE6B416D46}"/>
              </a:ext>
            </a:extLst>
          </p:cNvPr>
          <p:cNvSpPr txBox="1"/>
          <p:nvPr/>
        </p:nvSpPr>
        <p:spPr>
          <a:xfrm>
            <a:off x="3654934" y="3244334"/>
            <a:ext cx="1468213" cy="369332"/>
          </a:xfrm>
          <a:prstGeom prst="rect">
            <a:avLst/>
          </a:prstGeom>
          <a:noFill/>
        </p:spPr>
        <p:txBody>
          <a:bodyPr wrap="square" lIns="91440" tIns="45720" rIns="91440" bIns="45720" rtlCol="0" anchor="t">
            <a:spAutoFit/>
          </a:bodyPr>
          <a:lstStyle/>
          <a:p>
            <a:r>
              <a:rPr lang="en-CA">
                <a:latin typeface="Times New Roman"/>
                <a:cs typeface="Times New Roman"/>
              </a:rPr>
              <a:t>One to many</a:t>
            </a:r>
          </a:p>
        </p:txBody>
      </p:sp>
      <p:sp>
        <p:nvSpPr>
          <p:cNvPr id="113" name="TextBox 112">
            <a:extLst>
              <a:ext uri="{FF2B5EF4-FFF2-40B4-BE49-F238E27FC236}">
                <a16:creationId xmlns:a16="http://schemas.microsoft.com/office/drawing/2014/main" id="{08987B98-E7D8-F00F-3F7E-462C4721753F}"/>
              </a:ext>
            </a:extLst>
          </p:cNvPr>
          <p:cNvSpPr txBox="1"/>
          <p:nvPr/>
        </p:nvSpPr>
        <p:spPr>
          <a:xfrm>
            <a:off x="6578025" y="3244334"/>
            <a:ext cx="1468213" cy="369332"/>
          </a:xfrm>
          <a:prstGeom prst="rect">
            <a:avLst/>
          </a:prstGeom>
          <a:noFill/>
        </p:spPr>
        <p:txBody>
          <a:bodyPr wrap="square" lIns="91440" tIns="45720" rIns="91440" bIns="45720" rtlCol="0" anchor="t">
            <a:spAutoFit/>
          </a:bodyPr>
          <a:lstStyle/>
          <a:p>
            <a:r>
              <a:rPr lang="en-CA">
                <a:latin typeface="Times New Roman"/>
                <a:cs typeface="Times New Roman"/>
              </a:rPr>
              <a:t>Many to one</a:t>
            </a:r>
          </a:p>
        </p:txBody>
      </p:sp>
      <p:sp>
        <p:nvSpPr>
          <p:cNvPr id="114" name="TextBox 113">
            <a:extLst>
              <a:ext uri="{FF2B5EF4-FFF2-40B4-BE49-F238E27FC236}">
                <a16:creationId xmlns:a16="http://schemas.microsoft.com/office/drawing/2014/main" id="{9405CAEE-80A0-8FDC-46AC-F9705685C12B}"/>
              </a:ext>
            </a:extLst>
          </p:cNvPr>
          <p:cNvSpPr txBox="1"/>
          <p:nvPr/>
        </p:nvSpPr>
        <p:spPr>
          <a:xfrm>
            <a:off x="9740788" y="3232639"/>
            <a:ext cx="1530549" cy="369332"/>
          </a:xfrm>
          <a:prstGeom prst="rect">
            <a:avLst/>
          </a:prstGeom>
          <a:noFill/>
        </p:spPr>
        <p:txBody>
          <a:bodyPr wrap="square" lIns="91440" tIns="45720" rIns="91440" bIns="45720" rtlCol="0" anchor="t">
            <a:spAutoFit/>
          </a:bodyPr>
          <a:lstStyle/>
          <a:p>
            <a:r>
              <a:rPr lang="en-CA">
                <a:latin typeface="Times New Roman"/>
                <a:cs typeface="Times New Roman"/>
              </a:rPr>
              <a:t>many to many</a:t>
            </a:r>
          </a:p>
        </p:txBody>
      </p:sp>
      <p:sp>
        <p:nvSpPr>
          <p:cNvPr id="3" name="TextBox 2">
            <a:extLst>
              <a:ext uri="{FF2B5EF4-FFF2-40B4-BE49-F238E27FC236}">
                <a16:creationId xmlns:a16="http://schemas.microsoft.com/office/drawing/2014/main" id="{BBA12741-1F61-7DC8-ECF0-86CE014BBFE0}"/>
              </a:ext>
            </a:extLst>
          </p:cNvPr>
          <p:cNvSpPr txBox="1"/>
          <p:nvPr/>
        </p:nvSpPr>
        <p:spPr>
          <a:xfrm>
            <a:off x="2689539" y="3560372"/>
            <a:ext cx="33338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accent2">
                    <a:lumMod val="50000"/>
                  </a:schemeClr>
                </a:solidFill>
                <a:latin typeface="Times New Roman"/>
                <a:cs typeface="Calibri"/>
              </a:rPr>
              <a:t>Image Captioning</a:t>
            </a:r>
            <a:endParaRPr lang="en-US" b="1" dirty="0">
              <a:solidFill>
                <a:schemeClr val="accent2">
                  <a:lumMod val="50000"/>
                </a:schemeClr>
              </a:solidFill>
              <a:latin typeface="Times New Roman"/>
              <a:cs typeface="Times New Roman"/>
            </a:endParaRPr>
          </a:p>
        </p:txBody>
      </p:sp>
      <p:sp>
        <p:nvSpPr>
          <p:cNvPr id="5" name="TextBox 4">
            <a:extLst>
              <a:ext uri="{FF2B5EF4-FFF2-40B4-BE49-F238E27FC236}">
                <a16:creationId xmlns:a16="http://schemas.microsoft.com/office/drawing/2014/main" id="{528AA490-DCC0-A7F4-F844-DD05C4C76C0E}"/>
              </a:ext>
            </a:extLst>
          </p:cNvPr>
          <p:cNvSpPr txBox="1"/>
          <p:nvPr/>
        </p:nvSpPr>
        <p:spPr>
          <a:xfrm>
            <a:off x="9113847" y="3593094"/>
            <a:ext cx="29968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2">
                    <a:lumMod val="50000"/>
                  </a:schemeClr>
                </a:solidFill>
                <a:latin typeface="Times New Roman"/>
                <a:cs typeface="Calibri"/>
              </a:rPr>
              <a:t>Google/Media Translator</a:t>
            </a:r>
          </a:p>
        </p:txBody>
      </p:sp>
      <p:sp>
        <p:nvSpPr>
          <p:cNvPr id="6" name="TextBox 1">
            <a:extLst>
              <a:ext uri="{FF2B5EF4-FFF2-40B4-BE49-F238E27FC236}">
                <a16:creationId xmlns:a16="http://schemas.microsoft.com/office/drawing/2014/main" id="{E3EC8FE3-B46D-E8F1-CC1A-FCF405621461}"/>
              </a:ext>
            </a:extLst>
          </p:cNvPr>
          <p:cNvSpPr txBox="1"/>
          <p:nvPr/>
        </p:nvSpPr>
        <p:spPr>
          <a:xfrm>
            <a:off x="5755472" y="2854786"/>
            <a:ext cx="299689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chemeClr val="accent2">
                    <a:lumMod val="50000"/>
                  </a:schemeClr>
                </a:solidFill>
                <a:latin typeface="Times New Roman"/>
                <a:cs typeface="Calibri"/>
              </a:rPr>
              <a:t>Sentiment Classification</a:t>
            </a:r>
            <a:endParaRPr lang="en-US"/>
          </a:p>
        </p:txBody>
      </p:sp>
      <p:pic>
        <p:nvPicPr>
          <p:cNvPr id="7" name="Picture 6" descr="A baseball player throwing a ball&#10;&#10;Description automatically generated">
            <a:extLst>
              <a:ext uri="{FF2B5EF4-FFF2-40B4-BE49-F238E27FC236}">
                <a16:creationId xmlns:a16="http://schemas.microsoft.com/office/drawing/2014/main" id="{0B574F55-DF78-447C-6C09-AA12373DBC25}"/>
              </a:ext>
            </a:extLst>
          </p:cNvPr>
          <p:cNvPicPr>
            <a:picLocks noChangeAspect="1"/>
          </p:cNvPicPr>
          <p:nvPr/>
        </p:nvPicPr>
        <p:blipFill>
          <a:blip r:embed="rId6"/>
          <a:stretch>
            <a:fillRect/>
          </a:stretch>
        </p:blipFill>
        <p:spPr>
          <a:xfrm>
            <a:off x="3630721" y="3987708"/>
            <a:ext cx="1451518" cy="1452436"/>
          </a:xfrm>
          <a:prstGeom prst="rect">
            <a:avLst/>
          </a:prstGeom>
        </p:spPr>
      </p:pic>
      <p:pic>
        <p:nvPicPr>
          <p:cNvPr id="8" name="Picture 7" descr="50 'Bad Stock Photos Of My Job' On Twitter Will Have You ...">
            <a:extLst>
              <a:ext uri="{FF2B5EF4-FFF2-40B4-BE49-F238E27FC236}">
                <a16:creationId xmlns:a16="http://schemas.microsoft.com/office/drawing/2014/main" id="{504D8334-6FA5-3CC0-3B85-82155896EB70}"/>
              </a:ext>
            </a:extLst>
          </p:cNvPr>
          <p:cNvPicPr>
            <a:picLocks noChangeAspect="1"/>
          </p:cNvPicPr>
          <p:nvPr/>
        </p:nvPicPr>
        <p:blipFill rotWithShape="1">
          <a:blip r:embed="rId7"/>
          <a:srcRect l="-339" t="71293"/>
          <a:stretch/>
        </p:blipFill>
        <p:spPr>
          <a:xfrm>
            <a:off x="5889369" y="2004081"/>
            <a:ext cx="2684081" cy="824953"/>
          </a:xfrm>
          <a:prstGeom prst="rect">
            <a:avLst/>
          </a:prstGeom>
        </p:spPr>
      </p:pic>
      <p:pic>
        <p:nvPicPr>
          <p:cNvPr id="9" name="Picture 8" descr="A blue square with white letters and a symbol&#10;&#10;Description automatically generated">
            <a:extLst>
              <a:ext uri="{FF2B5EF4-FFF2-40B4-BE49-F238E27FC236}">
                <a16:creationId xmlns:a16="http://schemas.microsoft.com/office/drawing/2014/main" id="{9BDB029B-8D1E-7A72-2CFB-D10ED742CD19}"/>
              </a:ext>
            </a:extLst>
          </p:cNvPr>
          <p:cNvPicPr>
            <a:picLocks noChangeAspect="1"/>
          </p:cNvPicPr>
          <p:nvPr/>
        </p:nvPicPr>
        <p:blipFill>
          <a:blip r:embed="rId8"/>
          <a:stretch>
            <a:fillRect/>
          </a:stretch>
        </p:blipFill>
        <p:spPr>
          <a:xfrm>
            <a:off x="10059104" y="4086231"/>
            <a:ext cx="1405054" cy="1427220"/>
          </a:xfrm>
          <a:prstGeom prst="rect">
            <a:avLst/>
          </a:prstGeom>
        </p:spPr>
      </p:pic>
      <p:pic>
        <p:nvPicPr>
          <p:cNvPr id="10" name="Picture 9" descr="Cartoon, character, emoji, emotion, face, happy, smile icon - Download ...">
            <a:extLst>
              <a:ext uri="{FF2B5EF4-FFF2-40B4-BE49-F238E27FC236}">
                <a16:creationId xmlns:a16="http://schemas.microsoft.com/office/drawing/2014/main" id="{236C5704-7BC9-0368-F24D-B04A8077077C}"/>
              </a:ext>
            </a:extLst>
          </p:cNvPr>
          <p:cNvPicPr>
            <a:picLocks noChangeAspect="1"/>
          </p:cNvPicPr>
          <p:nvPr/>
        </p:nvPicPr>
        <p:blipFill>
          <a:blip r:embed="rId9"/>
          <a:stretch>
            <a:fillRect/>
          </a:stretch>
        </p:blipFill>
        <p:spPr>
          <a:xfrm>
            <a:off x="6853299" y="1243563"/>
            <a:ext cx="825244" cy="825244"/>
          </a:xfrm>
          <a:prstGeom prst="rect">
            <a:avLst/>
          </a:prstGeom>
        </p:spPr>
      </p:pic>
      <p:sp>
        <p:nvSpPr>
          <p:cNvPr id="12" name="TextBox 11">
            <a:extLst>
              <a:ext uri="{FF2B5EF4-FFF2-40B4-BE49-F238E27FC236}">
                <a16:creationId xmlns:a16="http://schemas.microsoft.com/office/drawing/2014/main" id="{6539EF6C-79DA-0F14-8663-E76528296ECB}"/>
              </a:ext>
            </a:extLst>
          </p:cNvPr>
          <p:cNvSpPr txBox="1"/>
          <p:nvPr/>
        </p:nvSpPr>
        <p:spPr>
          <a:xfrm>
            <a:off x="3027677" y="5453290"/>
            <a:ext cx="2722725" cy="307777"/>
          </a:xfrm>
          <a:prstGeom prst="rect">
            <a:avLst/>
          </a:prstGeom>
          <a:noFill/>
        </p:spPr>
        <p:txBody>
          <a:bodyPr wrap="square" lIns="91440" tIns="45720" rIns="91440" bIns="45720" rtlCol="0" anchor="t">
            <a:spAutoFit/>
          </a:bodyPr>
          <a:lstStyle/>
          <a:p>
            <a:r>
              <a:rPr lang="en-CA" sz="1400" dirty="0">
                <a:latin typeface="Times New Roman"/>
                <a:cs typeface="Times New Roman"/>
              </a:rPr>
              <a:t>A Baseball player throws a ball !!</a:t>
            </a:r>
          </a:p>
        </p:txBody>
      </p:sp>
      <p:grpSp>
        <p:nvGrpSpPr>
          <p:cNvPr id="19" name="Group 18">
            <a:extLst>
              <a:ext uri="{FF2B5EF4-FFF2-40B4-BE49-F238E27FC236}">
                <a16:creationId xmlns:a16="http://schemas.microsoft.com/office/drawing/2014/main" id="{C5FA5E8A-B693-D01E-A388-6FAA28BFA1CB}"/>
              </a:ext>
            </a:extLst>
          </p:cNvPr>
          <p:cNvGrpSpPr/>
          <p:nvPr/>
        </p:nvGrpSpPr>
        <p:grpSpPr>
          <a:xfrm>
            <a:off x="1101585" y="3734200"/>
            <a:ext cx="706426" cy="2026867"/>
            <a:chOff x="9929176" y="1689722"/>
            <a:chExt cx="914400" cy="2981658"/>
          </a:xfrm>
        </p:grpSpPr>
        <p:sp>
          <p:nvSpPr>
            <p:cNvPr id="20" name="Oval 19">
              <a:extLst>
                <a:ext uri="{FF2B5EF4-FFF2-40B4-BE49-F238E27FC236}">
                  <a16:creationId xmlns:a16="http://schemas.microsoft.com/office/drawing/2014/main" id="{79B78DDC-4B55-093E-D395-F38C412AAECD}"/>
                </a:ext>
              </a:extLst>
            </p:cNvPr>
            <p:cNvSpPr/>
            <p:nvPr/>
          </p:nvSpPr>
          <p:spPr>
            <a:xfrm>
              <a:off x="10060621" y="3997010"/>
              <a:ext cx="651510" cy="67437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n w="0"/>
                  <a:solidFill>
                    <a:schemeClr val="tx1"/>
                  </a:solidFill>
                  <a:effectLst>
                    <a:outerShdw blurRad="38100" dist="19050" dir="2700000" algn="tl" rotWithShape="0">
                      <a:schemeClr val="dk1">
                        <a:alpha val="40000"/>
                      </a:schemeClr>
                    </a:outerShdw>
                  </a:effectLst>
                </a:rPr>
                <a:t>x</a:t>
              </a:r>
              <a:endParaRPr lang="en-US" i="1" dirty="0"/>
            </a:p>
          </p:txBody>
        </p:sp>
        <p:grpSp>
          <p:nvGrpSpPr>
            <p:cNvPr id="21" name="Group 20">
              <a:extLst>
                <a:ext uri="{FF2B5EF4-FFF2-40B4-BE49-F238E27FC236}">
                  <a16:creationId xmlns:a16="http://schemas.microsoft.com/office/drawing/2014/main" id="{E55D4FA7-04CD-4574-ADFC-69BB1499F45E}"/>
                </a:ext>
              </a:extLst>
            </p:cNvPr>
            <p:cNvGrpSpPr/>
            <p:nvPr/>
          </p:nvGrpSpPr>
          <p:grpSpPr>
            <a:xfrm>
              <a:off x="9929176" y="1689722"/>
              <a:ext cx="914400" cy="2307288"/>
              <a:chOff x="9929176" y="1689722"/>
              <a:chExt cx="914400" cy="2307288"/>
            </a:xfrm>
          </p:grpSpPr>
          <p:sp>
            <p:nvSpPr>
              <p:cNvPr id="22" name="Rounded Rectangle 8">
                <a:extLst>
                  <a:ext uri="{FF2B5EF4-FFF2-40B4-BE49-F238E27FC236}">
                    <a16:creationId xmlns:a16="http://schemas.microsoft.com/office/drawing/2014/main" id="{415F0B34-C5E7-086B-315A-FE76F00DD060}"/>
                  </a:ext>
                </a:extLst>
              </p:cNvPr>
              <p:cNvSpPr>
                <a:spLocks/>
              </p:cNvSpPr>
              <p:nvPr/>
            </p:nvSpPr>
            <p:spPr>
              <a:xfrm>
                <a:off x="9929176" y="2860121"/>
                <a:ext cx="914400" cy="65071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3" name="Straight Arrow Connector 22">
                <a:extLst>
                  <a:ext uri="{FF2B5EF4-FFF2-40B4-BE49-F238E27FC236}">
                    <a16:creationId xmlns:a16="http://schemas.microsoft.com/office/drawing/2014/main" id="{5769DF60-3263-97B1-F0A6-785199428147}"/>
                  </a:ext>
                </a:extLst>
              </p:cNvPr>
              <p:cNvCxnSpPr>
                <a:cxnSpLocks/>
                <a:endCxn id="25" idx="4"/>
              </p:cNvCxnSpPr>
              <p:nvPr/>
            </p:nvCxnSpPr>
            <p:spPr>
              <a:xfrm flipV="1">
                <a:off x="10368818" y="2364092"/>
                <a:ext cx="0" cy="4861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E4843180-96A8-17A6-DDF7-E336FD76317B}"/>
                  </a:ext>
                </a:extLst>
              </p:cNvPr>
              <p:cNvCxnSpPr>
                <a:cxnSpLocks/>
                <a:stCxn id="20" idx="0"/>
                <a:endCxn id="22" idx="2"/>
              </p:cNvCxnSpPr>
              <p:nvPr/>
            </p:nvCxnSpPr>
            <p:spPr>
              <a:xfrm flipV="1">
                <a:off x="10386376" y="3510837"/>
                <a:ext cx="0" cy="48617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756327A8-C77B-0F1B-E924-DDF667E300AB}"/>
                      </a:ext>
                    </a:extLst>
                  </p:cNvPr>
                  <p:cNvSpPr/>
                  <p:nvPr/>
                </p:nvSpPr>
                <p:spPr>
                  <a:xfrm>
                    <a:off x="10043063" y="1689722"/>
                    <a:ext cx="651510" cy="674370"/>
                  </a:xfrm>
                  <a:prstGeom prst="ellipse">
                    <a:avLst/>
                  </a:prstGeom>
                  <a:solidFill>
                    <a:srgbClr val="EEAE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dirty="0" smtClean="0">
                                  <a:solidFill>
                                    <a:srgbClr val="836967"/>
                                  </a:solidFill>
                                  <a:latin typeface="Cambria Math" panose="02040503050406030204" pitchFamily="18" charset="0"/>
                                </a:rPr>
                              </m:ctrlPr>
                            </m:accPr>
                            <m:e>
                              <m:r>
                                <a:rPr lang="en-US" i="1" dirty="0">
                                  <a:latin typeface="Cambria Math" panose="02040503050406030204" pitchFamily="18" charset="0"/>
                                </a:rPr>
                                <m:t>𝑦</m:t>
                              </m:r>
                            </m:e>
                          </m:acc>
                        </m:oMath>
                      </m:oMathPara>
                    </a14:m>
                    <a:endParaRPr lang="en-US" i="1"/>
                  </a:p>
                </p:txBody>
              </p:sp>
            </mc:Choice>
            <mc:Fallback xmlns="">
              <p:sp>
                <p:nvSpPr>
                  <p:cNvPr id="25" name="Oval 24">
                    <a:extLst>
                      <a:ext uri="{FF2B5EF4-FFF2-40B4-BE49-F238E27FC236}">
                        <a16:creationId xmlns:a16="http://schemas.microsoft.com/office/drawing/2014/main" id="{756327A8-C77B-0F1B-E924-DDF667E300AB}"/>
                      </a:ext>
                    </a:extLst>
                  </p:cNvPr>
                  <p:cNvSpPr>
                    <a:spLocks noRot="1" noChangeAspect="1" noMove="1" noResize="1" noEditPoints="1" noAdjustHandles="1" noChangeArrowheads="1" noChangeShapeType="1" noTextEdit="1"/>
                  </p:cNvSpPr>
                  <p:nvPr/>
                </p:nvSpPr>
                <p:spPr>
                  <a:xfrm>
                    <a:off x="10043063" y="1689722"/>
                    <a:ext cx="651510" cy="674370"/>
                  </a:xfrm>
                  <a:prstGeom prst="ellipse">
                    <a:avLst/>
                  </a:prstGeom>
                  <a:blipFill>
                    <a:blip r:embed="rId10"/>
                    <a:stretch>
                      <a:fillRect/>
                    </a:stretch>
                  </a:blipFill>
                </p:spPr>
                <p:txBody>
                  <a:bodyPr/>
                  <a:lstStyle/>
                  <a:p>
                    <a:r>
                      <a:rPr lang="en-US">
                        <a:noFill/>
                      </a:rPr>
                      <a:t> </a:t>
                    </a:r>
                  </a:p>
                </p:txBody>
              </p:sp>
            </mc:Fallback>
          </mc:AlternateContent>
        </p:grpSp>
      </p:grpSp>
      <p:sp>
        <p:nvSpPr>
          <p:cNvPr id="96" name="TextBox 95">
            <a:extLst>
              <a:ext uri="{FF2B5EF4-FFF2-40B4-BE49-F238E27FC236}">
                <a16:creationId xmlns:a16="http://schemas.microsoft.com/office/drawing/2014/main" id="{88E46892-5050-68BC-0D65-5B1FA1DB430D}"/>
              </a:ext>
            </a:extLst>
          </p:cNvPr>
          <p:cNvSpPr txBox="1"/>
          <p:nvPr/>
        </p:nvSpPr>
        <p:spPr>
          <a:xfrm>
            <a:off x="769871" y="3244334"/>
            <a:ext cx="1468213" cy="369332"/>
          </a:xfrm>
          <a:prstGeom prst="rect">
            <a:avLst/>
          </a:prstGeom>
          <a:noFill/>
        </p:spPr>
        <p:txBody>
          <a:bodyPr wrap="square" lIns="91440" tIns="45720" rIns="91440" bIns="45720" rtlCol="0" anchor="t">
            <a:spAutoFit/>
          </a:bodyPr>
          <a:lstStyle/>
          <a:p>
            <a:r>
              <a:rPr lang="en-CA">
                <a:latin typeface="Times New Roman"/>
                <a:cs typeface="Times New Roman"/>
              </a:rPr>
              <a:t>One to one</a:t>
            </a:r>
          </a:p>
        </p:txBody>
      </p:sp>
      <p:sp>
        <p:nvSpPr>
          <p:cNvPr id="97" name="TextBox 96">
            <a:extLst>
              <a:ext uri="{FF2B5EF4-FFF2-40B4-BE49-F238E27FC236}">
                <a16:creationId xmlns:a16="http://schemas.microsoft.com/office/drawing/2014/main" id="{7A2FA6FE-399C-1BE5-0625-A79A45DA14E8}"/>
              </a:ext>
            </a:extLst>
          </p:cNvPr>
          <p:cNvSpPr txBox="1"/>
          <p:nvPr/>
        </p:nvSpPr>
        <p:spPr>
          <a:xfrm>
            <a:off x="-283736" y="2854786"/>
            <a:ext cx="33338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accent2">
                    <a:lumMod val="50000"/>
                  </a:schemeClr>
                </a:solidFill>
                <a:latin typeface="Times New Roman"/>
                <a:cs typeface="Calibri"/>
              </a:rPr>
              <a:t>Binary Classification</a:t>
            </a:r>
            <a:endParaRPr lang="en-US" b="1">
              <a:solidFill>
                <a:schemeClr val="accent2">
                  <a:lumMod val="50000"/>
                </a:schemeClr>
              </a:solidFill>
              <a:latin typeface="Times New Roman"/>
              <a:cs typeface="Times New Roman"/>
            </a:endParaRPr>
          </a:p>
        </p:txBody>
      </p:sp>
      <p:pic>
        <p:nvPicPr>
          <p:cNvPr id="98" name="object 11">
            <a:extLst>
              <a:ext uri="{FF2B5EF4-FFF2-40B4-BE49-F238E27FC236}">
                <a16:creationId xmlns:a16="http://schemas.microsoft.com/office/drawing/2014/main" id="{0FF7F401-450C-9F40-9A57-DA1A44DAB624}"/>
              </a:ext>
            </a:extLst>
          </p:cNvPr>
          <p:cNvPicPr/>
          <p:nvPr/>
        </p:nvPicPr>
        <p:blipFill>
          <a:blip r:embed="rId11" cstate="print"/>
          <a:stretch>
            <a:fillRect/>
          </a:stretch>
        </p:blipFill>
        <p:spPr>
          <a:xfrm>
            <a:off x="474475" y="1816582"/>
            <a:ext cx="738811" cy="955158"/>
          </a:xfrm>
          <a:prstGeom prst="rect">
            <a:avLst/>
          </a:prstGeom>
        </p:spPr>
      </p:pic>
      <p:pic>
        <p:nvPicPr>
          <p:cNvPr id="99" name="object 12">
            <a:extLst>
              <a:ext uri="{FF2B5EF4-FFF2-40B4-BE49-F238E27FC236}">
                <a16:creationId xmlns:a16="http://schemas.microsoft.com/office/drawing/2014/main" id="{468160C7-DA4E-D478-F634-3DC99BDF921B}"/>
              </a:ext>
            </a:extLst>
          </p:cNvPr>
          <p:cNvPicPr/>
          <p:nvPr/>
        </p:nvPicPr>
        <p:blipFill>
          <a:blip r:embed="rId12" cstate="print"/>
          <a:stretch>
            <a:fillRect/>
          </a:stretch>
        </p:blipFill>
        <p:spPr>
          <a:xfrm>
            <a:off x="1579669" y="1859206"/>
            <a:ext cx="704178" cy="964709"/>
          </a:xfrm>
          <a:prstGeom prst="rect">
            <a:avLst/>
          </a:prstGeom>
        </p:spPr>
      </p:pic>
      <p:sp>
        <p:nvSpPr>
          <p:cNvPr id="100" name="TextBox 99">
            <a:extLst>
              <a:ext uri="{FF2B5EF4-FFF2-40B4-BE49-F238E27FC236}">
                <a16:creationId xmlns:a16="http://schemas.microsoft.com/office/drawing/2014/main" id="{B444A25F-A289-2A26-4735-FC592EF1AB62}"/>
              </a:ext>
            </a:extLst>
          </p:cNvPr>
          <p:cNvSpPr txBox="1"/>
          <p:nvPr/>
        </p:nvSpPr>
        <p:spPr>
          <a:xfrm>
            <a:off x="93435" y="1420032"/>
            <a:ext cx="2722725" cy="307777"/>
          </a:xfrm>
          <a:prstGeom prst="rect">
            <a:avLst/>
          </a:prstGeom>
          <a:noFill/>
        </p:spPr>
        <p:txBody>
          <a:bodyPr wrap="square" lIns="91440" tIns="45720" rIns="91440" bIns="45720" rtlCol="0" anchor="t">
            <a:spAutoFit/>
          </a:bodyPr>
          <a:lstStyle/>
          <a:p>
            <a:pPr algn="ctr"/>
            <a:r>
              <a:rPr lang="en-CA" sz="1400" dirty="0">
                <a:latin typeface="Times New Roman"/>
                <a:cs typeface="Times New Roman"/>
              </a:rPr>
              <a:t>Will I pass this Class !!?</a:t>
            </a:r>
          </a:p>
        </p:txBody>
      </p:sp>
      <p:cxnSp>
        <p:nvCxnSpPr>
          <p:cNvPr id="101" name="Straight Connector 100">
            <a:extLst>
              <a:ext uri="{FF2B5EF4-FFF2-40B4-BE49-F238E27FC236}">
                <a16:creationId xmlns:a16="http://schemas.microsoft.com/office/drawing/2014/main" id="{8D4A1C69-0F2E-53CA-39A3-D920AE30EC88}"/>
              </a:ext>
            </a:extLst>
          </p:cNvPr>
          <p:cNvCxnSpPr/>
          <p:nvPr/>
        </p:nvCxnSpPr>
        <p:spPr>
          <a:xfrm>
            <a:off x="2598510" y="1407623"/>
            <a:ext cx="0" cy="40827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DA3F2250-4EC5-25CC-8D75-46B3ED93AF12}"/>
                  </a:ext>
                </a:extLst>
              </p:cNvPr>
              <p:cNvSpPr/>
              <p:nvPr/>
            </p:nvSpPr>
            <p:spPr>
              <a:xfrm>
                <a:off x="4965544" y="1248857"/>
                <a:ext cx="512829" cy="452520"/>
              </a:xfrm>
              <a:prstGeom prst="ellipse">
                <a:avLst/>
              </a:prstGeom>
              <a:solidFill>
                <a:srgbClr val="EEAE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i="1" dirty="0" smtClean="0">
                              <a:solidFill>
                                <a:srgbClr val="836967"/>
                              </a:solidFill>
                              <a:latin typeface="Cambria Math" panose="02040503050406030204" pitchFamily="18" charset="0"/>
                            </a:rPr>
                          </m:ctrlPr>
                        </m:sSubPr>
                        <m:e>
                          <m:acc>
                            <m:accPr>
                              <m:chr m:val="̂"/>
                              <m:ctrlPr>
                                <a:rPr lang="en-US" sz="1200" i="1" dirty="0">
                                  <a:solidFill>
                                    <a:srgbClr val="836967"/>
                                  </a:solidFill>
                                  <a:latin typeface="Cambria Math" panose="02040503050406030204" pitchFamily="18" charset="0"/>
                                </a:rPr>
                              </m:ctrlPr>
                            </m:accPr>
                            <m:e>
                              <m:r>
                                <a:rPr lang="en-US" sz="1200" i="1" dirty="0">
                                  <a:latin typeface="Cambria Math" panose="02040503050406030204" pitchFamily="18" charset="0"/>
                                </a:rPr>
                                <m:t>𝑦</m:t>
                              </m:r>
                            </m:e>
                          </m:acc>
                        </m:e>
                        <m:sub>
                          <m:r>
                            <a:rPr lang="en-US" sz="1200" i="1" dirty="0">
                              <a:latin typeface="Cambria Math" panose="02040503050406030204" pitchFamily="18" charset="0"/>
                            </a:rPr>
                            <m:t>3</m:t>
                          </m:r>
                        </m:sub>
                      </m:sSub>
                    </m:oMath>
                  </m:oMathPara>
                </a14:m>
                <a:endParaRPr lang="en-US" sz="1200" i="1" dirty="0"/>
              </a:p>
            </p:txBody>
          </p:sp>
        </mc:Choice>
        <mc:Fallback xmlns="">
          <p:sp>
            <p:nvSpPr>
              <p:cNvPr id="16" name="Oval 15">
                <a:extLst>
                  <a:ext uri="{FF2B5EF4-FFF2-40B4-BE49-F238E27FC236}">
                    <a16:creationId xmlns:a16="http://schemas.microsoft.com/office/drawing/2014/main" id="{DA3F2250-4EC5-25CC-8D75-46B3ED93AF12}"/>
                  </a:ext>
                </a:extLst>
              </p:cNvPr>
              <p:cNvSpPr>
                <a:spLocks noRot="1" noChangeAspect="1" noMove="1" noResize="1" noEditPoints="1" noAdjustHandles="1" noChangeArrowheads="1" noChangeShapeType="1" noTextEdit="1"/>
              </p:cNvSpPr>
              <p:nvPr/>
            </p:nvSpPr>
            <p:spPr>
              <a:xfrm>
                <a:off x="4965544" y="1248857"/>
                <a:ext cx="512829" cy="452520"/>
              </a:xfrm>
              <a:prstGeom prst="ellipse">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77CFD05D-CE71-B186-FC53-09832348D1D5}"/>
                  </a:ext>
                </a:extLst>
              </p:cNvPr>
              <p:cNvSpPr/>
              <p:nvPr/>
            </p:nvSpPr>
            <p:spPr>
              <a:xfrm>
                <a:off x="3955814" y="1243705"/>
                <a:ext cx="512829" cy="452520"/>
              </a:xfrm>
              <a:prstGeom prst="ellipse">
                <a:avLst/>
              </a:prstGeom>
              <a:solidFill>
                <a:srgbClr val="EEAE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i="1" dirty="0" smtClean="0">
                              <a:solidFill>
                                <a:srgbClr val="836967"/>
                              </a:solidFill>
                              <a:latin typeface="Cambria Math" panose="02040503050406030204" pitchFamily="18" charset="0"/>
                            </a:rPr>
                          </m:ctrlPr>
                        </m:sSubPr>
                        <m:e>
                          <m:acc>
                            <m:accPr>
                              <m:chr m:val="̂"/>
                              <m:ctrlPr>
                                <a:rPr lang="en-US" sz="1200" i="1" dirty="0">
                                  <a:solidFill>
                                    <a:srgbClr val="836967"/>
                                  </a:solidFill>
                                  <a:latin typeface="Cambria Math" panose="02040503050406030204" pitchFamily="18" charset="0"/>
                                </a:rPr>
                              </m:ctrlPr>
                            </m:accPr>
                            <m:e>
                              <m:r>
                                <a:rPr lang="en-US" sz="1200" i="1" dirty="0">
                                  <a:latin typeface="Cambria Math" panose="02040503050406030204" pitchFamily="18" charset="0"/>
                                </a:rPr>
                                <m:t>𝑦</m:t>
                              </m:r>
                            </m:e>
                          </m:acc>
                        </m:e>
                        <m:sub>
                          <m:r>
                            <a:rPr lang="en-US" sz="1200" i="1" dirty="0">
                              <a:latin typeface="Cambria Math" panose="02040503050406030204" pitchFamily="18" charset="0"/>
                            </a:rPr>
                            <m:t>2</m:t>
                          </m:r>
                        </m:sub>
                      </m:sSub>
                    </m:oMath>
                  </m:oMathPara>
                </a14:m>
                <a:endParaRPr lang="en-US" sz="1200" i="1" dirty="0"/>
              </a:p>
            </p:txBody>
          </p:sp>
        </mc:Choice>
        <mc:Fallback xmlns="">
          <p:sp>
            <p:nvSpPr>
              <p:cNvPr id="17" name="Oval 16">
                <a:extLst>
                  <a:ext uri="{FF2B5EF4-FFF2-40B4-BE49-F238E27FC236}">
                    <a16:creationId xmlns:a16="http://schemas.microsoft.com/office/drawing/2014/main" id="{77CFD05D-CE71-B186-FC53-09832348D1D5}"/>
                  </a:ext>
                </a:extLst>
              </p:cNvPr>
              <p:cNvSpPr>
                <a:spLocks noRot="1" noChangeAspect="1" noMove="1" noResize="1" noEditPoints="1" noAdjustHandles="1" noChangeArrowheads="1" noChangeShapeType="1" noTextEdit="1"/>
              </p:cNvSpPr>
              <p:nvPr/>
            </p:nvSpPr>
            <p:spPr>
              <a:xfrm>
                <a:off x="3955814" y="1243705"/>
                <a:ext cx="512829" cy="452520"/>
              </a:xfrm>
              <a:prstGeom prst="ellipse">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F78EE770-18A0-05ED-D2DD-76E7D8741D55}"/>
                  </a:ext>
                </a:extLst>
              </p:cNvPr>
              <p:cNvSpPr/>
              <p:nvPr/>
            </p:nvSpPr>
            <p:spPr>
              <a:xfrm>
                <a:off x="2825115" y="1242493"/>
                <a:ext cx="512829" cy="452520"/>
              </a:xfrm>
              <a:prstGeom prst="ellipse">
                <a:avLst/>
              </a:prstGeom>
              <a:solidFill>
                <a:srgbClr val="EEAE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i="1" dirty="0" smtClean="0">
                              <a:solidFill>
                                <a:srgbClr val="836967"/>
                              </a:solidFill>
                              <a:latin typeface="Cambria Math" panose="02040503050406030204" pitchFamily="18" charset="0"/>
                            </a:rPr>
                          </m:ctrlPr>
                        </m:sSubPr>
                        <m:e>
                          <m:acc>
                            <m:accPr>
                              <m:chr m:val="̂"/>
                              <m:ctrlPr>
                                <a:rPr lang="en-US" sz="1200" i="1" dirty="0">
                                  <a:solidFill>
                                    <a:srgbClr val="836967"/>
                                  </a:solidFill>
                                  <a:latin typeface="Cambria Math" panose="02040503050406030204" pitchFamily="18" charset="0"/>
                                </a:rPr>
                              </m:ctrlPr>
                            </m:accPr>
                            <m:e>
                              <m:r>
                                <a:rPr lang="en-US" sz="1200" i="1" dirty="0">
                                  <a:latin typeface="Cambria Math" panose="02040503050406030204" pitchFamily="18" charset="0"/>
                                </a:rPr>
                                <m:t>𝑦</m:t>
                              </m:r>
                            </m:e>
                          </m:acc>
                        </m:e>
                        <m:sub>
                          <m:r>
                            <a:rPr lang="en-US" sz="1200" i="1" dirty="0">
                              <a:latin typeface="Cambria Math" panose="02040503050406030204" pitchFamily="18" charset="0"/>
                            </a:rPr>
                            <m:t>1</m:t>
                          </m:r>
                        </m:sub>
                      </m:sSub>
                    </m:oMath>
                  </m:oMathPara>
                </a14:m>
                <a:endParaRPr lang="en-US" sz="1200" i="1" dirty="0"/>
              </a:p>
            </p:txBody>
          </p:sp>
        </mc:Choice>
        <mc:Fallback xmlns="">
          <p:sp>
            <p:nvSpPr>
              <p:cNvPr id="18" name="Oval 17">
                <a:extLst>
                  <a:ext uri="{FF2B5EF4-FFF2-40B4-BE49-F238E27FC236}">
                    <a16:creationId xmlns:a16="http://schemas.microsoft.com/office/drawing/2014/main" id="{F78EE770-18A0-05ED-D2DD-76E7D8741D55}"/>
                  </a:ext>
                </a:extLst>
              </p:cNvPr>
              <p:cNvSpPr>
                <a:spLocks noRot="1" noChangeAspect="1" noMove="1" noResize="1" noEditPoints="1" noAdjustHandles="1" noChangeArrowheads="1" noChangeShapeType="1" noTextEdit="1"/>
              </p:cNvSpPr>
              <p:nvPr/>
            </p:nvSpPr>
            <p:spPr>
              <a:xfrm>
                <a:off x="2825115" y="1242493"/>
                <a:ext cx="512829" cy="452520"/>
              </a:xfrm>
              <a:prstGeom prst="ellipse">
                <a:avLst/>
              </a:prstGeom>
              <a:blipFill>
                <a:blip r:embed="rId14"/>
                <a:stretch>
                  <a:fillRect/>
                </a:stretch>
              </a:blipFill>
            </p:spPr>
            <p:txBody>
              <a:bodyPr/>
              <a:lstStyle/>
              <a:p>
                <a:r>
                  <a:rPr lang="en-CA">
                    <a:noFill/>
                  </a:rPr>
                  <a:t> </a:t>
                </a:r>
              </a:p>
            </p:txBody>
          </p:sp>
        </mc:Fallback>
      </mc:AlternateContent>
      <p:sp>
        <p:nvSpPr>
          <p:cNvPr id="93" name="TextBox 92">
            <a:extLst>
              <a:ext uri="{FF2B5EF4-FFF2-40B4-BE49-F238E27FC236}">
                <a16:creationId xmlns:a16="http://schemas.microsoft.com/office/drawing/2014/main" id="{77720FCD-4A59-0E44-ADAB-8217222282B0}"/>
              </a:ext>
            </a:extLst>
          </p:cNvPr>
          <p:cNvSpPr txBox="1"/>
          <p:nvPr/>
        </p:nvSpPr>
        <p:spPr>
          <a:xfrm>
            <a:off x="4301817" y="5896309"/>
            <a:ext cx="5102963"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[Source: </a:t>
            </a:r>
            <a:r>
              <a:rPr lang="en-IN" sz="1000" dirty="0">
                <a:latin typeface="Times New Roman" panose="02020603050405020304" pitchFamily="18" charset="0"/>
                <a:cs typeface="Times New Roman" panose="02020603050405020304" pitchFamily="18" charset="0"/>
                <a:hlinkClick r:id="rId15"/>
              </a:rPr>
              <a:t>https://tinyurl.com/3pawnch9</a:t>
            </a:r>
            <a:r>
              <a:rPr lang="en-IN" sz="1000" dirty="0">
                <a:latin typeface="Times New Roman" panose="02020603050405020304" pitchFamily="18" charset="0"/>
                <a:cs typeface="Times New Roman" panose="02020603050405020304" pitchFamily="18" charset="0"/>
              </a:rPr>
              <a:t> ]</a:t>
            </a:r>
            <a:endParaRPr lang="en-CA" sz="1000" dirty="0"/>
          </a:p>
        </p:txBody>
      </p:sp>
      <p:sp>
        <p:nvSpPr>
          <p:cNvPr id="27" name="TextBox 26">
            <a:extLst>
              <a:ext uri="{FF2B5EF4-FFF2-40B4-BE49-F238E27FC236}">
                <a16:creationId xmlns:a16="http://schemas.microsoft.com/office/drawing/2014/main" id="{6A534830-D7F8-8900-5712-4D3AB4579594}"/>
              </a:ext>
            </a:extLst>
          </p:cNvPr>
          <p:cNvSpPr txBox="1"/>
          <p:nvPr/>
        </p:nvSpPr>
        <p:spPr>
          <a:xfrm>
            <a:off x="264107" y="5329587"/>
            <a:ext cx="923430" cy="276999"/>
          </a:xfrm>
          <a:prstGeom prst="rect">
            <a:avLst/>
          </a:prstGeom>
          <a:noFill/>
        </p:spPr>
        <p:txBody>
          <a:bodyPr wrap="square">
            <a:spAutoFit/>
          </a:bodyPr>
          <a:lstStyle/>
          <a:p>
            <a:r>
              <a:rPr lang="en-CA" sz="1200" b="0" i="0" dirty="0">
                <a:solidFill>
                  <a:srgbClr val="000000"/>
                </a:solidFill>
                <a:effectLst/>
                <a:latin typeface="Times New Roman" panose="02020603050405020304" pitchFamily="18" charset="0"/>
              </a:rPr>
              <a:t>Input</a:t>
            </a:r>
            <a:endParaRPr lang="en-CA" sz="1200" dirty="0"/>
          </a:p>
        </p:txBody>
      </p:sp>
      <p:sp>
        <p:nvSpPr>
          <p:cNvPr id="28" name="TextBox 27">
            <a:extLst>
              <a:ext uri="{FF2B5EF4-FFF2-40B4-BE49-F238E27FC236}">
                <a16:creationId xmlns:a16="http://schemas.microsoft.com/office/drawing/2014/main" id="{DFE3460F-C250-039C-D025-694BFA4D793E}"/>
              </a:ext>
            </a:extLst>
          </p:cNvPr>
          <p:cNvSpPr txBox="1"/>
          <p:nvPr/>
        </p:nvSpPr>
        <p:spPr>
          <a:xfrm>
            <a:off x="211749" y="3851677"/>
            <a:ext cx="923430" cy="276999"/>
          </a:xfrm>
          <a:prstGeom prst="rect">
            <a:avLst/>
          </a:prstGeom>
          <a:noFill/>
        </p:spPr>
        <p:txBody>
          <a:bodyPr wrap="square">
            <a:spAutoFit/>
          </a:bodyPr>
          <a:lstStyle/>
          <a:p>
            <a:r>
              <a:rPr lang="en-CA" sz="1200" b="0" i="0" dirty="0">
                <a:solidFill>
                  <a:srgbClr val="000000"/>
                </a:solidFill>
                <a:effectLst/>
                <a:latin typeface="Times New Roman" panose="02020603050405020304" pitchFamily="18" charset="0"/>
              </a:rPr>
              <a:t>Output</a:t>
            </a:r>
            <a:endParaRPr lang="en-CA" sz="1200" dirty="0"/>
          </a:p>
        </p:txBody>
      </p:sp>
      <p:sp>
        <p:nvSpPr>
          <p:cNvPr id="29" name="TextBox 28">
            <a:extLst>
              <a:ext uri="{FF2B5EF4-FFF2-40B4-BE49-F238E27FC236}">
                <a16:creationId xmlns:a16="http://schemas.microsoft.com/office/drawing/2014/main" id="{92924630-E1E8-4F60-8ABB-CE9D00133D99}"/>
              </a:ext>
            </a:extLst>
          </p:cNvPr>
          <p:cNvSpPr txBox="1"/>
          <p:nvPr/>
        </p:nvSpPr>
        <p:spPr>
          <a:xfrm>
            <a:off x="228970" y="4616060"/>
            <a:ext cx="923430" cy="276999"/>
          </a:xfrm>
          <a:prstGeom prst="rect">
            <a:avLst/>
          </a:prstGeom>
          <a:noFill/>
        </p:spPr>
        <p:txBody>
          <a:bodyPr wrap="square">
            <a:spAutoFit/>
          </a:bodyPr>
          <a:lstStyle/>
          <a:p>
            <a:r>
              <a:rPr lang="en-CA" sz="1200" b="0" i="0" dirty="0">
                <a:solidFill>
                  <a:srgbClr val="000000"/>
                </a:solidFill>
                <a:effectLst/>
                <a:latin typeface="Times New Roman" panose="02020603050405020304" pitchFamily="18" charset="0"/>
              </a:rPr>
              <a:t>Neuron</a:t>
            </a:r>
            <a:endParaRPr lang="en-CA" sz="1200" dirty="0"/>
          </a:p>
        </p:txBody>
      </p:sp>
    </p:spTree>
    <p:extLst>
      <p:ext uri="{BB962C8B-B14F-4D97-AF65-F5344CB8AC3E}">
        <p14:creationId xmlns:p14="http://schemas.microsoft.com/office/powerpoint/2010/main" val="226040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fade">
                                      <p:cBhvr>
                                        <p:cTn id="10" dur="500"/>
                                        <p:tgtEl>
                                          <p:spTgt spid="100"/>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par>
                                <p:cTn id="14" presetID="10" presetClass="entr" presetSubtype="0" fill="hold" nodeType="with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500"/>
                                        <p:tgtEl>
                                          <p:spTgt spid="9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500"/>
                                        <p:tgtEl>
                                          <p:spTgt spid="96"/>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101"/>
                                        </p:tgtEl>
                                        <p:attrNameLst>
                                          <p:attrName>style.visibility</p:attrName>
                                        </p:attrNameLst>
                                      </p:cBhvr>
                                      <p:to>
                                        <p:strVal val="visible"/>
                                      </p:to>
                                    </p:set>
                                    <p:animEffect transition="in" filter="fade">
                                      <p:cBhvr>
                                        <p:cTn id="25" dur="500"/>
                                        <p:tgtEl>
                                          <p:spTgt spid="10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2"/>
                                        </p:tgtEl>
                                        <p:attrNameLst>
                                          <p:attrName>style.visibility</p:attrName>
                                        </p:attrNameLst>
                                      </p:cBhvr>
                                      <p:to>
                                        <p:strVal val="visible"/>
                                      </p:to>
                                    </p:set>
                                    <p:animEffect transition="in" filter="fade">
                                      <p:cBhvr>
                                        <p:cTn id="57" dur="500"/>
                                        <p:tgtEl>
                                          <p:spTgt spid="1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500"/>
                                        <p:tgtEl>
                                          <p:spTgt spid="10"/>
                                        </p:tgtEl>
                                      </p:cBhvr>
                                    </p:animEffect>
                                  </p:childTnLst>
                                </p:cTn>
                              </p:par>
                              <p:par>
                                <p:cTn id="72" presetID="10" presetClass="entr" presetSubtype="0" fill="hold"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500"/>
                                        <p:tgtEl>
                                          <p:spTgt spid="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3"/>
                                        </p:tgtEl>
                                        <p:attrNameLst>
                                          <p:attrName>style.visibility</p:attrName>
                                        </p:attrNameLst>
                                      </p:cBhvr>
                                      <p:to>
                                        <p:strVal val="visible"/>
                                      </p:to>
                                    </p:set>
                                    <p:animEffect transition="in" filter="fade">
                                      <p:cBhvr>
                                        <p:cTn id="80" dur="500"/>
                                        <p:tgtEl>
                                          <p:spTgt spid="113"/>
                                        </p:tgtEl>
                                      </p:cBhvr>
                                    </p:animEffect>
                                  </p:childTnLst>
                                </p:cTn>
                              </p:par>
                              <p:par>
                                <p:cTn id="81" presetID="10" presetClass="entr" presetSubtype="0" fill="hold" nodeType="withEffect">
                                  <p:stCondLst>
                                    <p:cond delay="0"/>
                                  </p:stCondLst>
                                  <p:childTnLst>
                                    <p:set>
                                      <p:cBhvr>
                                        <p:cTn id="82" dur="1" fill="hold">
                                          <p:stCondLst>
                                            <p:cond delay="0"/>
                                          </p:stCondLst>
                                        </p:cTn>
                                        <p:tgtEl>
                                          <p:spTgt spid="73"/>
                                        </p:tgtEl>
                                        <p:attrNameLst>
                                          <p:attrName>style.visibility</p:attrName>
                                        </p:attrNameLst>
                                      </p:cBhvr>
                                      <p:to>
                                        <p:strVal val="visible"/>
                                      </p:to>
                                    </p:set>
                                    <p:animEffect transition="in" filter="fade">
                                      <p:cBhvr>
                                        <p:cTn id="83" dur="500"/>
                                        <p:tgtEl>
                                          <p:spTgt spid="7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par>
                                <p:cTn id="89" presetID="10" presetClass="entr" presetSubtype="0" fill="hold" nodeType="with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14"/>
                                        </p:tgtEl>
                                        <p:attrNameLst>
                                          <p:attrName>style.visibility</p:attrName>
                                        </p:attrNameLst>
                                      </p:cBhvr>
                                      <p:to>
                                        <p:strVal val="visible"/>
                                      </p:to>
                                    </p:set>
                                    <p:animEffect transition="in" filter="fade">
                                      <p:cBhvr>
                                        <p:cTn id="94" dur="500"/>
                                        <p:tgtEl>
                                          <p:spTgt spid="11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500"/>
                                        <p:tgtEl>
                                          <p:spTgt spid="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93"/>
                                        </p:tgtEl>
                                        <p:attrNameLst>
                                          <p:attrName>style.visibility</p:attrName>
                                        </p:attrNameLst>
                                      </p:cBhvr>
                                      <p:to>
                                        <p:strVal val="visible"/>
                                      </p:to>
                                    </p:set>
                                    <p:animEffect transition="in" filter="fade">
                                      <p:cBhvr>
                                        <p:cTn id="102"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3" grpId="0"/>
      <p:bldP spid="114" grpId="0"/>
      <p:bldP spid="3" grpId="0"/>
      <p:bldP spid="5" grpId="0"/>
      <p:bldP spid="6" grpId="0"/>
      <p:bldP spid="12" grpId="0"/>
      <p:bldP spid="96" grpId="0"/>
      <p:bldP spid="97" grpId="0"/>
      <p:bldP spid="100" grpId="0"/>
      <p:bldP spid="16" grpId="0" animBg="1"/>
      <p:bldP spid="17" grpId="0" animBg="1"/>
      <p:bldP spid="18" grpId="0" animBg="1"/>
      <p:bldP spid="93" grpId="0"/>
      <p:bldP spid="27" grpId="0"/>
      <p:bldP spid="2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A104AE-A79C-F811-6883-3B2CE205D66F}"/>
              </a:ext>
            </a:extLst>
          </p:cNvPr>
          <p:cNvSpPr>
            <a:spLocks noGrp="1"/>
          </p:cNvSpPr>
          <p:nvPr>
            <p:ph type="title"/>
          </p:nvPr>
        </p:nvSpPr>
        <p:spPr>
          <a:xfrm>
            <a:off x="838200" y="339725"/>
            <a:ext cx="10515600" cy="1325563"/>
          </a:xfrm>
        </p:spPr>
        <p:txBody>
          <a:bodyPr/>
          <a:lstStyle/>
          <a:p>
            <a:pPr algn="ctr"/>
            <a:r>
              <a:rPr lang="en-CA" b="1">
                <a:latin typeface="Times New Roman" panose="02020603050405020304" pitchFamily="18" charset="0"/>
                <a:cs typeface="Times New Roman" panose="02020603050405020304" pitchFamily="18" charset="0"/>
              </a:rPr>
              <a:t>The Perceptron</a:t>
            </a:r>
          </a:p>
        </p:txBody>
      </p:sp>
      <p:sp>
        <p:nvSpPr>
          <p:cNvPr id="4" name="Slide Number Placeholder 3">
            <a:extLst>
              <a:ext uri="{FF2B5EF4-FFF2-40B4-BE49-F238E27FC236}">
                <a16:creationId xmlns:a16="http://schemas.microsoft.com/office/drawing/2014/main" id="{0FF07E6D-EDD6-445A-BF54-A8EDA4E75ED5}"/>
              </a:ext>
            </a:extLst>
          </p:cNvPr>
          <p:cNvSpPr>
            <a:spLocks noGrp="1"/>
          </p:cNvSpPr>
          <p:nvPr>
            <p:ph type="sldNum" sz="quarter" idx="12"/>
          </p:nvPr>
        </p:nvSpPr>
        <p:spPr>
          <a:xfrm>
            <a:off x="0" y="6208385"/>
            <a:ext cx="2743200" cy="365125"/>
          </a:xfrm>
        </p:spPr>
        <p:txBody>
          <a:bodyPr/>
          <a:lstStyle/>
          <a:p>
            <a:fld id="{2DEBF6B5-A8B6-5742-91AE-8DC29EBB8E42}" type="slidenum">
              <a:rPr lang="en-US" smtClean="0"/>
              <a:t>9</a:t>
            </a:fld>
            <a:endParaRPr lang="en-US" dirty="0"/>
          </a:p>
        </p:txBody>
      </p:sp>
      <p:sp>
        <p:nvSpPr>
          <p:cNvPr id="6" name="Oval 5">
            <a:extLst>
              <a:ext uri="{FF2B5EF4-FFF2-40B4-BE49-F238E27FC236}">
                <a16:creationId xmlns:a16="http://schemas.microsoft.com/office/drawing/2014/main" id="{F2657C38-EA71-C5C8-2E49-5C1E53E475F9}"/>
              </a:ext>
            </a:extLst>
          </p:cNvPr>
          <p:cNvSpPr>
            <a:spLocks noGrp="1" noRot="1" noMove="1" noResize="1" noEditPoints="1" noAdjustHandles="1" noChangeArrowheads="1" noChangeShapeType="1"/>
          </p:cNvSpPr>
          <p:nvPr/>
        </p:nvSpPr>
        <p:spPr>
          <a:xfrm>
            <a:off x="1130967" y="1513916"/>
            <a:ext cx="529390" cy="569494"/>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1</a:t>
            </a:r>
          </a:p>
        </p:txBody>
      </p:sp>
      <p:sp>
        <p:nvSpPr>
          <p:cNvPr id="7" name="Oval 6">
            <a:extLst>
              <a:ext uri="{FF2B5EF4-FFF2-40B4-BE49-F238E27FC236}">
                <a16:creationId xmlns:a16="http://schemas.microsoft.com/office/drawing/2014/main" id="{4164B750-2BA1-59F7-7046-D2759127DC22}"/>
              </a:ext>
            </a:extLst>
          </p:cNvPr>
          <p:cNvSpPr>
            <a:spLocks noGrp="1" noRot="1" noMove="1" noResize="1" noEditPoints="1" noAdjustHandles="1" noChangeArrowheads="1" noChangeShapeType="1"/>
          </p:cNvSpPr>
          <p:nvPr/>
        </p:nvSpPr>
        <p:spPr>
          <a:xfrm>
            <a:off x="1147010" y="2293230"/>
            <a:ext cx="529390" cy="56949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x</a:t>
            </a:r>
            <a:r>
              <a:rPr lang="en-CA" sz="1400"/>
              <a:t>1</a:t>
            </a:r>
            <a:endParaRPr lang="en-CA"/>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E18FBDCE-1598-8DDD-15FD-5AE730748389}"/>
                  </a:ext>
                </a:extLst>
              </p:cNvPr>
              <p:cNvSpPr>
                <a:spLocks noGrp="1" noRot="1" noMove="1" noResize="1" noEditPoints="1" noAdjustHandles="1" noChangeArrowheads="1" noChangeShapeType="1"/>
              </p:cNvSpPr>
              <p:nvPr/>
            </p:nvSpPr>
            <p:spPr>
              <a:xfrm>
                <a:off x="2550694" y="2662989"/>
                <a:ext cx="529390" cy="569494"/>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CA" i="1" smtClean="0">
                          <a:latin typeface="Cambria Math" panose="02040503050406030204" pitchFamily="18" charset="0"/>
                        </a:rPr>
                        <m:t>𝛴</m:t>
                      </m:r>
                    </m:oMath>
                  </m:oMathPara>
                </a14:m>
                <a:endParaRPr lang="en-CA"/>
              </a:p>
            </p:txBody>
          </p:sp>
        </mc:Choice>
        <mc:Fallback xmlns="">
          <p:sp>
            <p:nvSpPr>
              <p:cNvPr id="8" name="Oval 7">
                <a:extLst>
                  <a:ext uri="{FF2B5EF4-FFF2-40B4-BE49-F238E27FC236}">
                    <a16:creationId xmlns:a16="http://schemas.microsoft.com/office/drawing/2014/main" id="{E18FBDCE-1598-8DDD-15FD-5AE730748389}"/>
                  </a:ext>
                </a:extLst>
              </p:cNvPr>
              <p:cNvSpPr>
                <a:spLocks noGrp="1" noRot="1" noChangeAspect="1" noMove="1" noResize="1" noEditPoints="1" noAdjustHandles="1" noChangeArrowheads="1" noChangeShapeType="1" noTextEdit="1"/>
              </p:cNvSpPr>
              <p:nvPr/>
            </p:nvSpPr>
            <p:spPr>
              <a:xfrm>
                <a:off x="2550694" y="2662989"/>
                <a:ext cx="529390" cy="569494"/>
              </a:xfrm>
              <a:prstGeom prst="ellipse">
                <a:avLst/>
              </a:prstGeom>
              <a:blipFill>
                <a:blip r:embed="rId2"/>
                <a:stretch>
                  <a:fillRect/>
                </a:stretch>
              </a:blipFill>
            </p:spPr>
            <p:txBody>
              <a:bodyPr/>
              <a:lstStyle/>
              <a:p>
                <a:r>
                  <a:rPr lang="en-CA">
                    <a:noFill/>
                  </a:rPr>
                  <a:t> </a:t>
                </a:r>
              </a:p>
            </p:txBody>
          </p:sp>
        </mc:Fallback>
      </mc:AlternateContent>
      <p:sp>
        <p:nvSpPr>
          <p:cNvPr id="9" name="Oval 8">
            <a:extLst>
              <a:ext uri="{FF2B5EF4-FFF2-40B4-BE49-F238E27FC236}">
                <a16:creationId xmlns:a16="http://schemas.microsoft.com/office/drawing/2014/main" id="{9BFAE934-87E3-E23D-DC7B-1222A72DC3FA}"/>
              </a:ext>
            </a:extLst>
          </p:cNvPr>
          <p:cNvSpPr>
            <a:spLocks noGrp="1" noRot="1" noMove="1" noResize="1" noEditPoints="1" noAdjustHandles="1" noChangeArrowheads="1" noChangeShapeType="1"/>
          </p:cNvSpPr>
          <p:nvPr/>
        </p:nvSpPr>
        <p:spPr>
          <a:xfrm>
            <a:off x="1130967" y="3048231"/>
            <a:ext cx="529390" cy="56949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t>x2</a:t>
            </a:r>
          </a:p>
        </p:txBody>
      </p:sp>
      <p:sp>
        <p:nvSpPr>
          <p:cNvPr id="11" name="Oval 10">
            <a:extLst>
              <a:ext uri="{FF2B5EF4-FFF2-40B4-BE49-F238E27FC236}">
                <a16:creationId xmlns:a16="http://schemas.microsoft.com/office/drawing/2014/main" id="{BFDD047E-AF63-0564-1FAF-3CA43E657A9D}"/>
              </a:ext>
            </a:extLst>
          </p:cNvPr>
          <p:cNvSpPr>
            <a:spLocks noGrp="1" noRot="1" noMove="1" noResize="1" noEditPoints="1" noAdjustHandles="1" noChangeArrowheads="1" noChangeShapeType="1"/>
          </p:cNvSpPr>
          <p:nvPr/>
        </p:nvSpPr>
        <p:spPr>
          <a:xfrm>
            <a:off x="3814010" y="2654291"/>
            <a:ext cx="529390" cy="569494"/>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a:t>
            </a:r>
          </a:p>
        </p:txBody>
      </p:sp>
      <p:sp>
        <p:nvSpPr>
          <p:cNvPr id="12" name="Oval 11">
            <a:extLst>
              <a:ext uri="{FF2B5EF4-FFF2-40B4-BE49-F238E27FC236}">
                <a16:creationId xmlns:a16="http://schemas.microsoft.com/office/drawing/2014/main" id="{2E98DDF1-897D-9A22-CEE4-3F4CA472C034}"/>
              </a:ext>
            </a:extLst>
          </p:cNvPr>
          <p:cNvSpPr>
            <a:spLocks noGrp="1" noRot="1" noMove="1" noResize="1" noEditPoints="1" noAdjustHandles="1" noChangeArrowheads="1" noChangeShapeType="1"/>
          </p:cNvSpPr>
          <p:nvPr/>
        </p:nvSpPr>
        <p:spPr>
          <a:xfrm>
            <a:off x="1130967" y="3844380"/>
            <a:ext cx="529390" cy="56949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t>x3</a:t>
            </a:r>
          </a:p>
        </p:txBody>
      </p:sp>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BA0E2CCA-8B5A-1E17-7FF3-417F5FDA6B66}"/>
                  </a:ext>
                </a:extLst>
              </p:cNvPr>
              <p:cNvSpPr>
                <a:spLocks noGrp="1" noRot="1" noMove="1" noResize="1" noEditPoints="1" noAdjustHandles="1" noChangeArrowheads="1" noChangeShapeType="1"/>
              </p:cNvSpPr>
              <p:nvPr/>
            </p:nvSpPr>
            <p:spPr>
              <a:xfrm>
                <a:off x="4981072" y="2650395"/>
                <a:ext cx="529390" cy="569494"/>
              </a:xfrm>
              <a:prstGeom prst="ellipse">
                <a:avLst/>
              </a:prstGeom>
              <a:solidFill>
                <a:srgbClr val="EEAEE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CA" i="1" dirty="0" smtClean="0">
                              <a:solidFill>
                                <a:srgbClr val="836967"/>
                              </a:solidFill>
                              <a:latin typeface="Cambria Math" panose="02040503050406030204" pitchFamily="18" charset="0"/>
                            </a:rPr>
                          </m:ctrlPr>
                        </m:accPr>
                        <m:e>
                          <m:r>
                            <a:rPr lang="en-CA" i="1" dirty="0">
                              <a:latin typeface="Cambria Math" panose="02040503050406030204" pitchFamily="18" charset="0"/>
                            </a:rPr>
                            <m:t>𝑦</m:t>
                          </m:r>
                        </m:e>
                      </m:acc>
                    </m:oMath>
                  </m:oMathPara>
                </a14:m>
                <a:endParaRPr lang="en-CA"/>
              </a:p>
            </p:txBody>
          </p:sp>
        </mc:Choice>
        <mc:Fallback xmlns="">
          <p:sp>
            <p:nvSpPr>
              <p:cNvPr id="13" name="Oval 12">
                <a:extLst>
                  <a:ext uri="{FF2B5EF4-FFF2-40B4-BE49-F238E27FC236}">
                    <a16:creationId xmlns:a16="http://schemas.microsoft.com/office/drawing/2014/main" id="{BA0E2CCA-8B5A-1E17-7FF3-417F5FDA6B66}"/>
                  </a:ext>
                </a:extLst>
              </p:cNvPr>
              <p:cNvSpPr>
                <a:spLocks noGrp="1" noRot="1" noChangeAspect="1" noMove="1" noResize="1" noEditPoints="1" noAdjustHandles="1" noChangeArrowheads="1" noChangeShapeType="1" noTextEdit="1"/>
              </p:cNvSpPr>
              <p:nvPr/>
            </p:nvSpPr>
            <p:spPr>
              <a:xfrm>
                <a:off x="4981072" y="2650395"/>
                <a:ext cx="529390" cy="569494"/>
              </a:xfrm>
              <a:prstGeom prst="ellipse">
                <a:avLst/>
              </a:prstGeom>
              <a:blipFill>
                <a:blip r:embed="rId3"/>
                <a:stretch>
                  <a:fillRect/>
                </a:stretch>
              </a:blipFill>
            </p:spPr>
            <p:txBody>
              <a:bodyPr/>
              <a:lstStyle/>
              <a:p>
                <a:r>
                  <a:rPr lang="en-CA">
                    <a:noFill/>
                  </a:rPr>
                  <a:t> </a:t>
                </a:r>
              </a:p>
            </p:txBody>
          </p:sp>
        </mc:Fallback>
      </mc:AlternateContent>
      <p:cxnSp>
        <p:nvCxnSpPr>
          <p:cNvPr id="15" name="Straight Arrow Connector 14">
            <a:extLst>
              <a:ext uri="{FF2B5EF4-FFF2-40B4-BE49-F238E27FC236}">
                <a16:creationId xmlns:a16="http://schemas.microsoft.com/office/drawing/2014/main" id="{B84D8932-5330-31D4-EEE0-7632E39820ED}"/>
              </a:ext>
            </a:extLst>
          </p:cNvPr>
          <p:cNvCxnSpPr>
            <a:cxnSpLocks noGrp="1" noRot="1" noMove="1" noResize="1" noEditPoints="1" noAdjustHandles="1" noChangeArrowheads="1" noChangeShapeType="1"/>
            <a:stCxn id="12" idx="6"/>
            <a:endCxn id="8" idx="4"/>
          </p:cNvCxnSpPr>
          <p:nvPr/>
        </p:nvCxnSpPr>
        <p:spPr>
          <a:xfrm flipV="1">
            <a:off x="1660357" y="3232483"/>
            <a:ext cx="1155032" cy="896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F09E9C4-4B51-A3FB-7A1F-B443260B112D}"/>
              </a:ext>
            </a:extLst>
          </p:cNvPr>
          <p:cNvCxnSpPr>
            <a:cxnSpLocks noGrp="1" noRot="1" noMove="1" noResize="1" noEditPoints="1" noAdjustHandles="1" noChangeArrowheads="1" noChangeShapeType="1"/>
            <a:endCxn id="8" idx="0"/>
          </p:cNvCxnSpPr>
          <p:nvPr/>
        </p:nvCxnSpPr>
        <p:spPr>
          <a:xfrm>
            <a:off x="1654341" y="1834204"/>
            <a:ext cx="1161048" cy="828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DD6B025-FE89-C3BB-A692-24DD9992DDE1}"/>
              </a:ext>
            </a:extLst>
          </p:cNvPr>
          <p:cNvCxnSpPr>
            <a:cxnSpLocks noGrp="1" noRot="1" noMove="1" noResize="1" noEditPoints="1" noAdjustHandles="1" noChangeArrowheads="1" noChangeShapeType="1"/>
            <a:endCxn id="8" idx="1"/>
          </p:cNvCxnSpPr>
          <p:nvPr/>
        </p:nvCxnSpPr>
        <p:spPr>
          <a:xfrm>
            <a:off x="1676400" y="2599178"/>
            <a:ext cx="951821" cy="147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14CCD4C-A7E3-2677-A0C3-5F3D98521176}"/>
              </a:ext>
            </a:extLst>
          </p:cNvPr>
          <p:cNvCxnSpPr>
            <a:cxnSpLocks noGrp="1" noRot="1" noMove="1" noResize="1" noEditPoints="1" noAdjustHandles="1" noChangeArrowheads="1" noChangeShapeType="1"/>
            <a:stCxn id="9" idx="6"/>
            <a:endCxn id="8" idx="3"/>
          </p:cNvCxnSpPr>
          <p:nvPr/>
        </p:nvCxnSpPr>
        <p:spPr>
          <a:xfrm flipV="1">
            <a:off x="1660357" y="3149083"/>
            <a:ext cx="967864" cy="183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B7B3DB-F458-9C6D-E5B5-447846DF9E7B}"/>
              </a:ext>
            </a:extLst>
          </p:cNvPr>
          <p:cNvCxnSpPr>
            <a:cxnSpLocks noGrp="1" noRot="1" noMove="1" noResize="1" noEditPoints="1" noAdjustHandles="1" noChangeArrowheads="1" noChangeShapeType="1"/>
            <a:stCxn id="8" idx="6"/>
            <a:endCxn id="11" idx="2"/>
          </p:cNvCxnSpPr>
          <p:nvPr/>
        </p:nvCxnSpPr>
        <p:spPr>
          <a:xfrm flipV="1">
            <a:off x="3080084" y="2939038"/>
            <a:ext cx="733926" cy="8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BDCB14B-EA2A-1324-306F-EBD8743EB0C5}"/>
              </a:ext>
            </a:extLst>
          </p:cNvPr>
          <p:cNvCxnSpPr>
            <a:cxnSpLocks noGrp="1" noRot="1" noMove="1" noResize="1" noEditPoints="1" noAdjustHandles="1" noChangeArrowheads="1" noChangeShapeType="1"/>
            <a:stCxn id="11" idx="6"/>
            <a:endCxn id="13" idx="2"/>
          </p:cNvCxnSpPr>
          <p:nvPr/>
        </p:nvCxnSpPr>
        <p:spPr>
          <a:xfrm flipV="1">
            <a:off x="4343400" y="2935142"/>
            <a:ext cx="637672" cy="3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E91DCD3-D0DB-64C3-8740-0594DEBABA71}"/>
              </a:ext>
            </a:extLst>
          </p:cNvPr>
          <p:cNvSpPr txBox="1">
            <a:spLocks noGrp="1" noRot="1" noMove="1" noResize="1" noEditPoints="1" noAdjustHandles="1" noChangeArrowheads="1" noChangeShapeType="1"/>
          </p:cNvSpPr>
          <p:nvPr/>
        </p:nvSpPr>
        <p:spPr>
          <a:xfrm>
            <a:off x="1819436" y="1888707"/>
            <a:ext cx="649705" cy="307777"/>
          </a:xfrm>
          <a:prstGeom prst="rect">
            <a:avLst/>
          </a:prstGeom>
          <a:noFill/>
        </p:spPr>
        <p:txBody>
          <a:bodyPr wrap="square" rtlCol="0">
            <a:spAutoFit/>
          </a:bodyPr>
          <a:lstStyle/>
          <a:p>
            <a:pPr algn="ctr"/>
            <a:r>
              <a:rPr lang="en-CA" sz="1400"/>
              <a:t>w0</a:t>
            </a:r>
          </a:p>
        </p:txBody>
      </p:sp>
      <p:sp>
        <p:nvSpPr>
          <p:cNvPr id="44" name="TextBox 43">
            <a:extLst>
              <a:ext uri="{FF2B5EF4-FFF2-40B4-BE49-F238E27FC236}">
                <a16:creationId xmlns:a16="http://schemas.microsoft.com/office/drawing/2014/main" id="{A69C9494-0974-6924-7DCA-6C1678E260E9}"/>
              </a:ext>
            </a:extLst>
          </p:cNvPr>
          <p:cNvSpPr txBox="1">
            <a:spLocks noGrp="1" noRot="1" noMove="1" noResize="1" noEditPoints="1" noAdjustHandles="1" noChangeArrowheads="1" noChangeShapeType="1"/>
          </p:cNvSpPr>
          <p:nvPr/>
        </p:nvSpPr>
        <p:spPr>
          <a:xfrm>
            <a:off x="1863553" y="2370938"/>
            <a:ext cx="649705" cy="307777"/>
          </a:xfrm>
          <a:prstGeom prst="rect">
            <a:avLst/>
          </a:prstGeom>
          <a:noFill/>
        </p:spPr>
        <p:txBody>
          <a:bodyPr wrap="square" rtlCol="0">
            <a:spAutoFit/>
          </a:bodyPr>
          <a:lstStyle/>
          <a:p>
            <a:pPr algn="ctr"/>
            <a:r>
              <a:rPr lang="en-CA" sz="1400"/>
              <a:t>w1</a:t>
            </a:r>
          </a:p>
        </p:txBody>
      </p:sp>
      <p:sp>
        <p:nvSpPr>
          <p:cNvPr id="45" name="TextBox 44">
            <a:extLst>
              <a:ext uri="{FF2B5EF4-FFF2-40B4-BE49-F238E27FC236}">
                <a16:creationId xmlns:a16="http://schemas.microsoft.com/office/drawing/2014/main" id="{ADBAF7EF-CA92-D6E2-CE54-8F049EB9C5CC}"/>
              </a:ext>
            </a:extLst>
          </p:cNvPr>
          <p:cNvSpPr txBox="1">
            <a:spLocks noGrp="1" noRot="1" noMove="1" noResize="1" noEditPoints="1" noAdjustHandles="1" noChangeArrowheads="1" noChangeShapeType="1"/>
          </p:cNvSpPr>
          <p:nvPr/>
        </p:nvSpPr>
        <p:spPr>
          <a:xfrm>
            <a:off x="1858879" y="2943387"/>
            <a:ext cx="649705" cy="307777"/>
          </a:xfrm>
          <a:prstGeom prst="rect">
            <a:avLst/>
          </a:prstGeom>
          <a:noFill/>
        </p:spPr>
        <p:txBody>
          <a:bodyPr wrap="square" rtlCol="0">
            <a:spAutoFit/>
          </a:bodyPr>
          <a:lstStyle/>
          <a:p>
            <a:pPr algn="ctr"/>
            <a:r>
              <a:rPr lang="en-CA" sz="1400"/>
              <a:t>w2</a:t>
            </a:r>
          </a:p>
        </p:txBody>
      </p:sp>
      <p:sp>
        <p:nvSpPr>
          <p:cNvPr id="46" name="TextBox 45">
            <a:extLst>
              <a:ext uri="{FF2B5EF4-FFF2-40B4-BE49-F238E27FC236}">
                <a16:creationId xmlns:a16="http://schemas.microsoft.com/office/drawing/2014/main" id="{AD8739D9-5D15-C0CD-194C-7C997E327B07}"/>
              </a:ext>
            </a:extLst>
          </p:cNvPr>
          <p:cNvSpPr txBox="1">
            <a:spLocks noGrp="1" noRot="1" noMove="1" noResize="1" noEditPoints="1" noAdjustHandles="1" noChangeArrowheads="1" noChangeShapeType="1"/>
          </p:cNvSpPr>
          <p:nvPr/>
        </p:nvSpPr>
        <p:spPr>
          <a:xfrm>
            <a:off x="1858879" y="3430869"/>
            <a:ext cx="649705" cy="307777"/>
          </a:xfrm>
          <a:prstGeom prst="rect">
            <a:avLst/>
          </a:prstGeom>
          <a:noFill/>
        </p:spPr>
        <p:txBody>
          <a:bodyPr wrap="square" rtlCol="0">
            <a:spAutoFit/>
          </a:bodyPr>
          <a:lstStyle/>
          <a:p>
            <a:pPr algn="ctr"/>
            <a:r>
              <a:rPr lang="en-CA" sz="1400"/>
              <a:t>w3</a:t>
            </a:r>
          </a:p>
        </p:txBody>
      </p:sp>
      <p:sp>
        <p:nvSpPr>
          <p:cNvPr id="47" name="TextBox 46">
            <a:extLst>
              <a:ext uri="{FF2B5EF4-FFF2-40B4-BE49-F238E27FC236}">
                <a16:creationId xmlns:a16="http://schemas.microsoft.com/office/drawing/2014/main" id="{BFFCBA6F-3DF5-C27E-988A-4CBC6A5C50E7}"/>
              </a:ext>
            </a:extLst>
          </p:cNvPr>
          <p:cNvSpPr txBox="1">
            <a:spLocks noGrp="1" noRot="1" noMove="1" noResize="1" noEditPoints="1" noAdjustHandles="1" noChangeArrowheads="1" noChangeShapeType="1"/>
          </p:cNvSpPr>
          <p:nvPr/>
        </p:nvSpPr>
        <p:spPr>
          <a:xfrm>
            <a:off x="1018674" y="4856633"/>
            <a:ext cx="5077326" cy="369332"/>
          </a:xfrm>
          <a:prstGeom prst="rect">
            <a:avLst/>
          </a:prstGeom>
          <a:noFill/>
        </p:spPr>
        <p:txBody>
          <a:bodyPr wrap="square" rtlCol="0">
            <a:spAutoFit/>
          </a:bodyPr>
          <a:lstStyle/>
          <a:p>
            <a:r>
              <a:rPr lang="en-CA">
                <a:latin typeface="Times New Roman" panose="02020603050405020304" pitchFamily="18" charset="0"/>
                <a:cs typeface="Times New Roman" panose="02020603050405020304" pitchFamily="18" charset="0"/>
              </a:rPr>
              <a:t>Inputs   Weights   Sum    Non-Linearity    Outpu</a:t>
            </a:r>
            <a:r>
              <a:rPr lang="en-CA"/>
              <a:t>t	</a:t>
            </a:r>
          </a:p>
        </p:txBody>
      </p:sp>
      <p:cxnSp>
        <p:nvCxnSpPr>
          <p:cNvPr id="3" name="Straight Connector 2">
            <a:extLst>
              <a:ext uri="{FF2B5EF4-FFF2-40B4-BE49-F238E27FC236}">
                <a16:creationId xmlns:a16="http://schemas.microsoft.com/office/drawing/2014/main" id="{C0916A76-1CC8-BF99-2632-0E0D6603F891}"/>
              </a:ext>
            </a:extLst>
          </p:cNvPr>
          <p:cNvCxnSpPr/>
          <p:nvPr/>
        </p:nvCxnSpPr>
        <p:spPr>
          <a:xfrm>
            <a:off x="5862161" y="1461905"/>
            <a:ext cx="0" cy="4082716"/>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FDBB6-B64C-384A-40D4-4AEFEB9405E0}"/>
              </a:ext>
            </a:extLst>
          </p:cNvPr>
          <p:cNvSpPr txBox="1"/>
          <p:nvPr/>
        </p:nvSpPr>
        <p:spPr>
          <a:xfrm>
            <a:off x="5886674" y="1667911"/>
            <a:ext cx="6203726"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panose="02020603050405020304" pitchFamily="18" charset="0"/>
                <a:cs typeface="Times" panose="02020603050405020304" pitchFamily="18" charset="0"/>
              </a:rPr>
              <a:t>The structural building block of deep learning</a:t>
            </a:r>
            <a:r>
              <a:rPr lang="en-CA" sz="2400" dirty="0"/>
              <a:t>.</a:t>
            </a:r>
          </a:p>
          <a:p>
            <a:pPr marL="342900" indent="-342900">
              <a:buFont typeface="Arial" panose="020B0604020202020204" pitchFamily="34" charset="0"/>
              <a:buChar char="•"/>
            </a:pPr>
            <a:endParaRPr lang="en-CA" sz="2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F6D351-A3BB-05E1-7C13-DF55C9536B3A}"/>
                  </a:ext>
                </a:extLst>
              </p:cNvPr>
              <p:cNvSpPr txBox="1"/>
              <p:nvPr/>
            </p:nvSpPr>
            <p:spPr>
              <a:xfrm>
                <a:off x="7870500" y="2185070"/>
                <a:ext cx="1770806"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solidFill>
                                <a:srgbClr val="836967"/>
                              </a:solidFill>
                              <a:latin typeface="Cambria Math" panose="02040503050406030204" pitchFamily="18" charset="0"/>
                            </a:rPr>
                          </m:ctrlPr>
                        </m:accPr>
                        <m:e>
                          <m:r>
                            <a:rPr lang="en-CA" i="1">
                              <a:latin typeface="Cambria Math" panose="02040503050406030204" pitchFamily="18" charset="0"/>
                            </a:rPr>
                            <m:t>𝑦</m:t>
                          </m:r>
                        </m:e>
                      </m:acc>
                      <m:r>
                        <a:rPr lang="en-CA" i="0">
                          <a:latin typeface="Cambria Math" panose="02040503050406030204" pitchFamily="18" charset="0"/>
                        </a:rPr>
                        <m:t>=</m:t>
                      </m:r>
                      <m:r>
                        <a:rPr lang="en-CA" i="1">
                          <a:latin typeface="Cambria Math" panose="02040503050406030204" pitchFamily="18" charset="0"/>
                        </a:rPr>
                        <m:t>𝑔</m:t>
                      </m:r>
                      <m:d>
                        <m:dPr>
                          <m:ctrlPr>
                            <a:rPr lang="en-CA" i="1">
                              <a:solidFill>
                                <a:srgbClr val="836967"/>
                              </a:solidFill>
                              <a:latin typeface="Cambria Math" panose="02040503050406030204" pitchFamily="18" charset="0"/>
                            </a:rPr>
                          </m:ctrlPr>
                        </m:dPr>
                        <m:e>
                          <m:nary>
                            <m:naryPr>
                              <m:chr m:val="∑"/>
                              <m:limLoc m:val="undOvr"/>
                              <m:grow m:val="on"/>
                              <m:ctrlPr>
                                <a:rPr lang="en-CA" i="1">
                                  <a:latin typeface="Cambria Math" panose="02040503050406030204" pitchFamily="18" charset="0"/>
                                </a:rPr>
                              </m:ctrlPr>
                            </m:naryPr>
                            <m:sub>
                              <m:r>
                                <a:rPr lang="en-CA" i="1">
                                  <a:latin typeface="Cambria Math" panose="02040503050406030204" pitchFamily="18" charset="0"/>
                                </a:rPr>
                                <m:t>𝑖</m:t>
                              </m:r>
                              <m:r>
                                <a:rPr lang="en-CA" i="0">
                                  <a:latin typeface="Cambria Math" panose="02040503050406030204" pitchFamily="18" charset="0"/>
                                </a:rPr>
                                <m:t>=1</m:t>
                              </m:r>
                            </m:sub>
                            <m:sup>
                              <m:r>
                                <a:rPr lang="en-CA" i="1">
                                  <a:latin typeface="Cambria Math" panose="02040503050406030204" pitchFamily="18" charset="0"/>
                                </a:rPr>
                                <m:t>𝑚</m:t>
                              </m:r>
                            </m:sup>
                            <m:e>
                              <m:sSub>
                                <m:sSubPr>
                                  <m:ctrlPr>
                                    <a:rPr lang="en-CA" i="1" smtClean="0">
                                      <a:solidFill>
                                        <a:srgbClr val="836967"/>
                                      </a:solidFill>
                                      <a:latin typeface="Cambria Math" panose="02040503050406030204" pitchFamily="18" charset="0"/>
                                    </a:rPr>
                                  </m:ctrlPr>
                                </m:sSubPr>
                                <m:e>
                                  <m:r>
                                    <a:rPr lang="en-CA" i="1">
                                      <a:latin typeface="Cambria Math" panose="02040503050406030204" pitchFamily="18" charset="0"/>
                                    </a:rPr>
                                    <m:t>𝑥</m:t>
                                  </m:r>
                                </m:e>
                                <m:sub>
                                  <m:acc>
                                    <m:accPr>
                                      <m:chr m:val="̇"/>
                                      <m:ctrlPr>
                                        <a:rPr lang="en-CA" i="1">
                                          <a:solidFill>
                                            <a:srgbClr val="836967"/>
                                          </a:solidFill>
                                          <a:latin typeface="Cambria Math" panose="02040503050406030204" pitchFamily="18" charset="0"/>
                                        </a:rPr>
                                      </m:ctrlPr>
                                    </m:accPr>
                                    <m:e>
                                      <m:r>
                                        <a:rPr lang="en-CA" i="1">
                                          <a:latin typeface="Cambria Math" panose="02040503050406030204" pitchFamily="18" charset="0"/>
                                        </a:rPr>
                                        <m:t>𝑙</m:t>
                                      </m:r>
                                    </m:e>
                                  </m:acc>
                                </m:sub>
                              </m:sSub>
                            </m:e>
                          </m:nary>
                          <m:sSub>
                            <m:sSubPr>
                              <m:ctrlPr>
                                <a:rPr lang="en-CA" i="1">
                                  <a:solidFill>
                                    <a:srgbClr val="836967"/>
                                  </a:solidFill>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𝑖</m:t>
                              </m:r>
                            </m:sub>
                          </m:sSub>
                        </m:e>
                      </m:d>
                    </m:oMath>
                  </m:oMathPara>
                </a14:m>
                <a:endParaRPr lang="en-CA" dirty="0"/>
              </a:p>
            </p:txBody>
          </p:sp>
        </mc:Choice>
        <mc:Fallback xmlns="">
          <p:sp>
            <p:nvSpPr>
              <p:cNvPr id="10" name="TextBox 9">
                <a:extLst>
                  <a:ext uri="{FF2B5EF4-FFF2-40B4-BE49-F238E27FC236}">
                    <a16:creationId xmlns:a16="http://schemas.microsoft.com/office/drawing/2014/main" id="{ACF6D351-A3BB-05E1-7C13-DF55C9536B3A}"/>
                  </a:ext>
                </a:extLst>
              </p:cNvPr>
              <p:cNvSpPr txBox="1">
                <a:spLocks noRot="1" noChangeAspect="1" noMove="1" noResize="1" noEditPoints="1" noAdjustHandles="1" noChangeArrowheads="1" noChangeShapeType="1" noTextEdit="1"/>
              </p:cNvSpPr>
              <p:nvPr/>
            </p:nvSpPr>
            <p:spPr>
              <a:xfrm>
                <a:off x="7870500" y="2185070"/>
                <a:ext cx="1770806" cy="756233"/>
              </a:xfrm>
              <a:prstGeom prst="rect">
                <a:avLst/>
              </a:prstGeom>
              <a:blipFill>
                <a:blip r:embed="rId4"/>
                <a:stretch>
                  <a:fillRect/>
                </a:stretch>
              </a:blipFill>
            </p:spPr>
            <p:txBody>
              <a:bodyPr/>
              <a:lstStyle/>
              <a:p>
                <a:r>
                  <a:rPr lang="en-CA">
                    <a:noFill/>
                  </a:rPr>
                  <a:t> </a:t>
                </a:r>
              </a:p>
            </p:txBody>
          </p:sp>
        </mc:Fallback>
      </mc:AlternateContent>
      <p:sp>
        <p:nvSpPr>
          <p:cNvPr id="19" name="TextBox 18">
            <a:extLst>
              <a:ext uri="{FF2B5EF4-FFF2-40B4-BE49-F238E27FC236}">
                <a16:creationId xmlns:a16="http://schemas.microsoft.com/office/drawing/2014/main" id="{2E1CE5E2-2590-042D-2B44-D446D07D780B}"/>
              </a:ext>
            </a:extLst>
          </p:cNvPr>
          <p:cNvSpPr txBox="1"/>
          <p:nvPr/>
        </p:nvSpPr>
        <p:spPr>
          <a:xfrm>
            <a:off x="6928506" y="2435811"/>
            <a:ext cx="895800" cy="276999"/>
          </a:xfrm>
          <a:prstGeom prst="rect">
            <a:avLst/>
          </a:prstGeom>
          <a:noFill/>
        </p:spPr>
        <p:txBody>
          <a:bodyPr wrap="square" rtlCol="0">
            <a:spAutoFit/>
          </a:bodyPr>
          <a:lstStyle/>
          <a:p>
            <a:r>
              <a:rPr lang="en-CA" sz="1200" dirty="0">
                <a:solidFill>
                  <a:srgbClr val="EEAEE0"/>
                </a:solidFill>
                <a:latin typeface="Times" panose="02020603050405020304" pitchFamily="18" charset="0"/>
                <a:cs typeface="Times" panose="02020603050405020304" pitchFamily="18" charset="0"/>
              </a:rPr>
              <a:t>Output</a:t>
            </a:r>
          </a:p>
        </p:txBody>
      </p:sp>
      <p:sp>
        <p:nvSpPr>
          <p:cNvPr id="20" name="TextBox 19">
            <a:extLst>
              <a:ext uri="{FF2B5EF4-FFF2-40B4-BE49-F238E27FC236}">
                <a16:creationId xmlns:a16="http://schemas.microsoft.com/office/drawing/2014/main" id="{30F4C48C-1360-630E-12DC-65575C867DF4}"/>
              </a:ext>
            </a:extLst>
          </p:cNvPr>
          <p:cNvSpPr txBox="1"/>
          <p:nvPr/>
        </p:nvSpPr>
        <p:spPr>
          <a:xfrm>
            <a:off x="10172483" y="2610555"/>
            <a:ext cx="1917917" cy="276999"/>
          </a:xfrm>
          <a:prstGeom prst="rect">
            <a:avLst/>
          </a:prstGeom>
          <a:noFill/>
        </p:spPr>
        <p:txBody>
          <a:bodyPr wrap="square" rtlCol="0">
            <a:spAutoFit/>
          </a:bodyPr>
          <a:lstStyle/>
          <a:p>
            <a:r>
              <a:rPr lang="en-CA" sz="1200" dirty="0">
                <a:solidFill>
                  <a:schemeClr val="accent2">
                    <a:lumMod val="75000"/>
                  </a:schemeClr>
                </a:solidFill>
                <a:latin typeface="Times" panose="02020603050405020304" pitchFamily="18" charset="0"/>
                <a:cs typeface="Times" panose="02020603050405020304" pitchFamily="18" charset="0"/>
              </a:rPr>
              <a:t>linear combination of inputs</a:t>
            </a:r>
          </a:p>
        </p:txBody>
      </p:sp>
      <p:sp>
        <p:nvSpPr>
          <p:cNvPr id="22" name="TextBox 21">
            <a:extLst>
              <a:ext uri="{FF2B5EF4-FFF2-40B4-BE49-F238E27FC236}">
                <a16:creationId xmlns:a16="http://schemas.microsoft.com/office/drawing/2014/main" id="{E4DC6482-DCFE-D8EC-DD52-13ABD7FE472E}"/>
              </a:ext>
            </a:extLst>
          </p:cNvPr>
          <p:cNvSpPr txBox="1"/>
          <p:nvPr/>
        </p:nvSpPr>
        <p:spPr>
          <a:xfrm>
            <a:off x="7518520" y="3077663"/>
            <a:ext cx="1917917" cy="461665"/>
          </a:xfrm>
          <a:prstGeom prst="rect">
            <a:avLst/>
          </a:prstGeom>
          <a:noFill/>
        </p:spPr>
        <p:txBody>
          <a:bodyPr wrap="square" rtlCol="0">
            <a:spAutoFit/>
          </a:bodyPr>
          <a:lstStyle/>
          <a:p>
            <a:r>
              <a:rPr lang="en-CA" sz="1200" b="1" dirty="0">
                <a:solidFill>
                  <a:schemeClr val="accent4">
                    <a:lumMod val="60000"/>
                    <a:lumOff val="40000"/>
                  </a:schemeClr>
                </a:solidFill>
                <a:latin typeface="Times" panose="02020603050405020304" pitchFamily="18" charset="0"/>
                <a:cs typeface="Times" panose="02020603050405020304" pitchFamily="18" charset="0"/>
              </a:rPr>
              <a:t>Non-linear activation function</a:t>
            </a:r>
          </a:p>
        </p:txBody>
      </p:sp>
      <p:cxnSp>
        <p:nvCxnSpPr>
          <p:cNvPr id="24" name="Straight Arrow Connector 23">
            <a:extLst>
              <a:ext uri="{FF2B5EF4-FFF2-40B4-BE49-F238E27FC236}">
                <a16:creationId xmlns:a16="http://schemas.microsoft.com/office/drawing/2014/main" id="{08AC4BB8-63F2-5492-B196-68FF18E3E5D9}"/>
              </a:ext>
            </a:extLst>
          </p:cNvPr>
          <p:cNvCxnSpPr>
            <a:cxnSpLocks/>
          </p:cNvCxnSpPr>
          <p:nvPr/>
        </p:nvCxnSpPr>
        <p:spPr>
          <a:xfrm>
            <a:off x="7536212" y="2562102"/>
            <a:ext cx="236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3D1DD0E-A0C6-0CB9-7D07-9A12BF336131}"/>
              </a:ext>
            </a:extLst>
          </p:cNvPr>
          <p:cNvCxnSpPr>
            <a:cxnSpLocks/>
          </p:cNvCxnSpPr>
          <p:nvPr/>
        </p:nvCxnSpPr>
        <p:spPr>
          <a:xfrm flipV="1">
            <a:off x="8391748" y="2783163"/>
            <a:ext cx="0" cy="294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60FF48D-A675-CD5E-5E3B-D98DED819437}"/>
              </a:ext>
            </a:extLst>
          </p:cNvPr>
          <p:cNvCxnSpPr>
            <a:cxnSpLocks/>
            <a:stCxn id="20" idx="1"/>
            <a:endCxn id="10" idx="3"/>
          </p:cNvCxnSpPr>
          <p:nvPr/>
        </p:nvCxnSpPr>
        <p:spPr>
          <a:xfrm flipH="1" flipV="1">
            <a:off x="9641306" y="2563187"/>
            <a:ext cx="531177" cy="185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E97B622-10A7-CAD6-B02F-AE480A8AC517}"/>
                  </a:ext>
                </a:extLst>
              </p:cNvPr>
              <p:cNvSpPr txBox="1"/>
              <p:nvPr/>
            </p:nvSpPr>
            <p:spPr>
              <a:xfrm>
                <a:off x="7870500" y="3526064"/>
                <a:ext cx="2316083"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solidFill>
                                <a:srgbClr val="836967"/>
                              </a:solidFill>
                              <a:latin typeface="Cambria Math" panose="02040503050406030204" pitchFamily="18" charset="0"/>
                            </a:rPr>
                          </m:ctrlPr>
                        </m:accPr>
                        <m:e>
                          <m:r>
                            <a:rPr lang="en-CA" i="1">
                              <a:latin typeface="Cambria Math" panose="02040503050406030204" pitchFamily="18" charset="0"/>
                            </a:rPr>
                            <m:t>𝑦</m:t>
                          </m:r>
                        </m:e>
                      </m:acc>
                      <m:r>
                        <a:rPr lang="en-CA" i="0">
                          <a:latin typeface="Cambria Math" panose="02040503050406030204" pitchFamily="18" charset="0"/>
                        </a:rPr>
                        <m:t>=</m:t>
                      </m:r>
                      <m:r>
                        <a:rPr lang="en-CA" i="1">
                          <a:latin typeface="Cambria Math" panose="02040503050406030204" pitchFamily="18" charset="0"/>
                        </a:rPr>
                        <m:t>𝑔</m:t>
                      </m:r>
                      <m:d>
                        <m:dPr>
                          <m:ctrlPr>
                            <a:rPr lang="en-CA" i="1">
                              <a:solidFill>
                                <a:srgbClr val="836967"/>
                              </a:solidFill>
                              <a:latin typeface="Cambria Math" panose="02040503050406030204" pitchFamily="18" charset="0"/>
                            </a:rPr>
                          </m:ctrlPr>
                        </m:dPr>
                        <m:e>
                          <m:sSub>
                            <m:sSubPr>
                              <m:ctrlPr>
                                <a:rPr lang="en-CA" i="1" smtClean="0">
                                  <a:solidFill>
                                    <a:srgbClr val="836967"/>
                                  </a:solidFill>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0</m:t>
                              </m:r>
                            </m:sub>
                          </m:sSub>
                          <m:r>
                            <a:rPr lang="en-CA" b="0" i="1" smtClean="0">
                              <a:latin typeface="Cambria Math" panose="02040503050406030204" pitchFamily="18" charset="0"/>
                            </a:rPr>
                            <m:t>+</m:t>
                          </m:r>
                          <m:nary>
                            <m:naryPr>
                              <m:chr m:val="∑"/>
                              <m:limLoc m:val="undOvr"/>
                              <m:grow m:val="on"/>
                              <m:ctrlPr>
                                <a:rPr lang="en-CA" i="1">
                                  <a:latin typeface="Cambria Math" panose="02040503050406030204" pitchFamily="18" charset="0"/>
                                </a:rPr>
                              </m:ctrlPr>
                            </m:naryPr>
                            <m:sub>
                              <m:r>
                                <a:rPr lang="en-CA" i="1">
                                  <a:latin typeface="Cambria Math" panose="02040503050406030204" pitchFamily="18" charset="0"/>
                                </a:rPr>
                                <m:t>𝑖</m:t>
                              </m:r>
                              <m:r>
                                <a:rPr lang="en-CA" i="0">
                                  <a:latin typeface="Cambria Math" panose="02040503050406030204" pitchFamily="18" charset="0"/>
                                </a:rPr>
                                <m:t>=1</m:t>
                              </m:r>
                            </m:sub>
                            <m:sup>
                              <m:r>
                                <a:rPr lang="en-CA" i="1">
                                  <a:latin typeface="Cambria Math" panose="02040503050406030204" pitchFamily="18" charset="0"/>
                                </a:rPr>
                                <m:t>𝑚</m:t>
                              </m:r>
                            </m:sup>
                            <m:e>
                              <m:sSub>
                                <m:sSubPr>
                                  <m:ctrlPr>
                                    <a:rPr lang="en-CA" i="1" smtClean="0">
                                      <a:solidFill>
                                        <a:srgbClr val="836967"/>
                                      </a:solidFill>
                                      <a:latin typeface="Cambria Math" panose="02040503050406030204" pitchFamily="18" charset="0"/>
                                    </a:rPr>
                                  </m:ctrlPr>
                                </m:sSubPr>
                                <m:e>
                                  <m:r>
                                    <a:rPr lang="en-CA" i="1">
                                      <a:latin typeface="Cambria Math" panose="02040503050406030204" pitchFamily="18" charset="0"/>
                                    </a:rPr>
                                    <m:t>𝑥</m:t>
                                  </m:r>
                                </m:e>
                                <m:sub>
                                  <m:acc>
                                    <m:accPr>
                                      <m:chr m:val="̇"/>
                                      <m:ctrlPr>
                                        <a:rPr lang="en-CA" i="1">
                                          <a:solidFill>
                                            <a:srgbClr val="836967"/>
                                          </a:solidFill>
                                          <a:latin typeface="Cambria Math" panose="02040503050406030204" pitchFamily="18" charset="0"/>
                                        </a:rPr>
                                      </m:ctrlPr>
                                    </m:accPr>
                                    <m:e>
                                      <m:r>
                                        <a:rPr lang="en-CA" i="1">
                                          <a:latin typeface="Cambria Math" panose="02040503050406030204" pitchFamily="18" charset="0"/>
                                        </a:rPr>
                                        <m:t>𝑙</m:t>
                                      </m:r>
                                    </m:e>
                                  </m:acc>
                                </m:sub>
                              </m:sSub>
                            </m:e>
                          </m:nary>
                          <m:sSub>
                            <m:sSubPr>
                              <m:ctrlPr>
                                <a:rPr lang="en-CA" i="1">
                                  <a:solidFill>
                                    <a:srgbClr val="836967"/>
                                  </a:solidFill>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𝑖</m:t>
                              </m:r>
                            </m:sub>
                          </m:sSub>
                        </m:e>
                      </m:d>
                    </m:oMath>
                  </m:oMathPara>
                </a14:m>
                <a:endParaRPr lang="en-CA" dirty="0"/>
              </a:p>
            </p:txBody>
          </p:sp>
        </mc:Choice>
        <mc:Fallback xmlns="">
          <p:sp>
            <p:nvSpPr>
              <p:cNvPr id="41" name="TextBox 40">
                <a:extLst>
                  <a:ext uri="{FF2B5EF4-FFF2-40B4-BE49-F238E27FC236}">
                    <a16:creationId xmlns:a16="http://schemas.microsoft.com/office/drawing/2014/main" id="{BE97B622-10A7-CAD6-B02F-AE480A8AC517}"/>
                  </a:ext>
                </a:extLst>
              </p:cNvPr>
              <p:cNvSpPr txBox="1">
                <a:spLocks noRot="1" noChangeAspect="1" noMove="1" noResize="1" noEditPoints="1" noAdjustHandles="1" noChangeArrowheads="1" noChangeShapeType="1" noTextEdit="1"/>
              </p:cNvSpPr>
              <p:nvPr/>
            </p:nvSpPr>
            <p:spPr>
              <a:xfrm>
                <a:off x="7870500" y="3526064"/>
                <a:ext cx="2316083" cy="756233"/>
              </a:xfrm>
              <a:prstGeom prst="rect">
                <a:avLst/>
              </a:prstGeom>
              <a:blipFill>
                <a:blip r:embed="rId5"/>
                <a:stretch>
                  <a:fillRect/>
                </a:stretch>
              </a:blipFill>
            </p:spPr>
            <p:txBody>
              <a:bodyPr/>
              <a:lstStyle/>
              <a:p>
                <a:r>
                  <a:rPr lang="en-CA">
                    <a:noFill/>
                  </a:rPr>
                  <a:t> </a:t>
                </a:r>
              </a:p>
            </p:txBody>
          </p:sp>
        </mc:Fallback>
      </mc:AlternateContent>
      <p:cxnSp>
        <p:nvCxnSpPr>
          <p:cNvPr id="42" name="Straight Arrow Connector 41">
            <a:extLst>
              <a:ext uri="{FF2B5EF4-FFF2-40B4-BE49-F238E27FC236}">
                <a16:creationId xmlns:a16="http://schemas.microsoft.com/office/drawing/2014/main" id="{69E8E503-78B3-DAC3-D444-5C3672E41D58}"/>
              </a:ext>
            </a:extLst>
          </p:cNvPr>
          <p:cNvCxnSpPr>
            <a:cxnSpLocks/>
          </p:cNvCxnSpPr>
          <p:nvPr/>
        </p:nvCxnSpPr>
        <p:spPr>
          <a:xfrm flipH="1">
            <a:off x="8825835" y="3424632"/>
            <a:ext cx="325403" cy="383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E587389-C76D-39BF-CE88-7467F507B0B6}"/>
              </a:ext>
            </a:extLst>
          </p:cNvPr>
          <p:cNvSpPr txBox="1"/>
          <p:nvPr/>
        </p:nvSpPr>
        <p:spPr>
          <a:xfrm>
            <a:off x="9130408" y="3221748"/>
            <a:ext cx="895800" cy="276999"/>
          </a:xfrm>
          <a:prstGeom prst="rect">
            <a:avLst/>
          </a:prstGeom>
          <a:noFill/>
        </p:spPr>
        <p:txBody>
          <a:bodyPr wrap="square" rtlCol="0">
            <a:spAutoFit/>
          </a:bodyPr>
          <a:lstStyle/>
          <a:p>
            <a:r>
              <a:rPr lang="en-CA" sz="1200" dirty="0">
                <a:solidFill>
                  <a:schemeClr val="accent6">
                    <a:lumMod val="60000"/>
                    <a:lumOff val="40000"/>
                  </a:schemeClr>
                </a:solidFill>
                <a:latin typeface="Times" panose="02020603050405020304" pitchFamily="18" charset="0"/>
                <a:cs typeface="Times" panose="02020603050405020304" pitchFamily="18" charset="0"/>
              </a:rPr>
              <a:t>Bias</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06C3A93-05A7-9227-E24D-3370D7F08811}"/>
                  </a:ext>
                </a:extLst>
              </p:cNvPr>
              <p:cNvSpPr txBox="1"/>
              <p:nvPr/>
            </p:nvSpPr>
            <p:spPr>
              <a:xfrm>
                <a:off x="7817120" y="4448222"/>
                <a:ext cx="1877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CA" i="1" smtClean="0">
                              <a:solidFill>
                                <a:srgbClr val="836967"/>
                              </a:solidFill>
                              <a:latin typeface="Cambria Math" panose="02040503050406030204" pitchFamily="18" charset="0"/>
                            </a:rPr>
                          </m:ctrlPr>
                        </m:accPr>
                        <m:e>
                          <m:r>
                            <a:rPr lang="en-CA" i="1">
                              <a:latin typeface="Cambria Math" panose="02040503050406030204" pitchFamily="18" charset="0"/>
                            </a:rPr>
                            <m:t>𝑦</m:t>
                          </m:r>
                        </m:e>
                      </m:acc>
                      <m:r>
                        <a:rPr lang="en-CA" i="0">
                          <a:latin typeface="Cambria Math" panose="02040503050406030204" pitchFamily="18" charset="0"/>
                        </a:rPr>
                        <m:t>=</m:t>
                      </m:r>
                      <m:r>
                        <a:rPr lang="en-CA" i="1">
                          <a:latin typeface="Cambria Math" panose="02040503050406030204" pitchFamily="18" charset="0"/>
                        </a:rPr>
                        <m:t>𝑔</m:t>
                      </m:r>
                      <m:d>
                        <m:dPr>
                          <m:ctrlPr>
                            <a:rPr lang="en-CA" i="1">
                              <a:solidFill>
                                <a:srgbClr val="836967"/>
                              </a:solidFill>
                              <a:latin typeface="Cambria Math" panose="02040503050406030204" pitchFamily="18" charset="0"/>
                            </a:rPr>
                          </m:ctrlPr>
                        </m:dPr>
                        <m:e>
                          <m:sSub>
                            <m:sSubPr>
                              <m:ctrlPr>
                                <a:rPr lang="en-CA" i="1">
                                  <a:solidFill>
                                    <a:srgbClr val="836967"/>
                                  </a:solidFill>
                                  <a:latin typeface="Cambria Math" panose="02040503050406030204" pitchFamily="18" charset="0"/>
                                </a:rPr>
                              </m:ctrlPr>
                            </m:sSubPr>
                            <m:e>
                              <m:r>
                                <a:rPr lang="en-CA" i="1">
                                  <a:latin typeface="Cambria Math" panose="02040503050406030204" pitchFamily="18" charset="0"/>
                                </a:rPr>
                                <m:t>𝑤</m:t>
                              </m:r>
                            </m:e>
                            <m:sub>
                              <m:r>
                                <a:rPr lang="en-CA" i="0">
                                  <a:latin typeface="Cambria Math" panose="02040503050406030204" pitchFamily="18" charset="0"/>
                                </a:rPr>
                                <m:t>0</m:t>
                              </m:r>
                            </m:sub>
                          </m:sSub>
                          <m:r>
                            <a:rPr lang="en-CA" i="0">
                              <a:latin typeface="Cambria Math" panose="02040503050406030204" pitchFamily="18" charset="0"/>
                            </a:rPr>
                            <m:t>+</m:t>
                          </m:r>
                          <m:sSup>
                            <m:sSupPr>
                              <m:ctrlPr>
                                <a:rPr lang="en-CA" i="1">
                                  <a:solidFill>
                                    <a:srgbClr val="836967"/>
                                  </a:solidFill>
                                  <a:latin typeface="Cambria Math" panose="02040503050406030204" pitchFamily="18" charset="0"/>
                                </a:rPr>
                              </m:ctrlPr>
                            </m:sSupPr>
                            <m:e>
                              <m:r>
                                <a:rPr lang="en-CA" i="1">
                                  <a:latin typeface="Cambria Math" panose="02040503050406030204" pitchFamily="18" charset="0"/>
                                </a:rPr>
                                <m:t>𝑋</m:t>
                              </m:r>
                            </m:e>
                            <m:sup>
                              <m:r>
                                <a:rPr lang="en-CA" i="1">
                                  <a:latin typeface="Cambria Math" panose="02040503050406030204" pitchFamily="18" charset="0"/>
                                </a:rPr>
                                <m:t>𝑇</m:t>
                              </m:r>
                            </m:sup>
                          </m:sSup>
                          <m:r>
                            <a:rPr lang="en-CA" i="1">
                              <a:latin typeface="Cambria Math" panose="02040503050406030204" pitchFamily="18" charset="0"/>
                            </a:rPr>
                            <m:t>𝑊</m:t>
                          </m:r>
                        </m:e>
                      </m:d>
                    </m:oMath>
                  </m:oMathPara>
                </a14:m>
                <a:endParaRPr lang="en-CA" dirty="0"/>
              </a:p>
            </p:txBody>
          </p:sp>
        </mc:Choice>
        <mc:Fallback xmlns="">
          <p:sp>
            <p:nvSpPr>
              <p:cNvPr id="49" name="TextBox 48">
                <a:extLst>
                  <a:ext uri="{FF2B5EF4-FFF2-40B4-BE49-F238E27FC236}">
                    <a16:creationId xmlns:a16="http://schemas.microsoft.com/office/drawing/2014/main" id="{D06C3A93-05A7-9227-E24D-3370D7F08811}"/>
                  </a:ext>
                </a:extLst>
              </p:cNvPr>
              <p:cNvSpPr txBox="1">
                <a:spLocks noRot="1" noChangeAspect="1" noMove="1" noResize="1" noEditPoints="1" noAdjustHandles="1" noChangeArrowheads="1" noChangeShapeType="1" noTextEdit="1"/>
              </p:cNvSpPr>
              <p:nvPr/>
            </p:nvSpPr>
            <p:spPr>
              <a:xfrm>
                <a:off x="7817120" y="4448222"/>
                <a:ext cx="1877565" cy="276999"/>
              </a:xfrm>
              <a:prstGeom prst="rect">
                <a:avLst/>
              </a:prstGeom>
              <a:blipFill>
                <a:blip r:embed="rId6"/>
                <a:stretch>
                  <a:fillRect l="-2597" t="-26667" b="-26667"/>
                </a:stretch>
              </a:blipFill>
            </p:spPr>
            <p:txBody>
              <a:bodyPr/>
              <a:lstStyle/>
              <a:p>
                <a:r>
                  <a:rPr lang="en-CA">
                    <a:noFill/>
                  </a:rPr>
                  <a:t> </a:t>
                </a:r>
              </a:p>
            </p:txBody>
          </p:sp>
        </mc:Fallback>
      </mc:AlternateContent>
      <p:sp>
        <p:nvSpPr>
          <p:cNvPr id="50" name="TextBox 49">
            <a:extLst>
              <a:ext uri="{FF2B5EF4-FFF2-40B4-BE49-F238E27FC236}">
                <a16:creationId xmlns:a16="http://schemas.microsoft.com/office/drawing/2014/main" id="{D9D20913-5BB5-EE9D-C467-71E673695063}"/>
              </a:ext>
            </a:extLst>
          </p:cNvPr>
          <p:cNvSpPr txBox="1"/>
          <p:nvPr/>
        </p:nvSpPr>
        <p:spPr>
          <a:xfrm>
            <a:off x="5886672" y="4823109"/>
            <a:ext cx="6305327"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panose="02020603050405020304" pitchFamily="18" charset="0"/>
                <a:cs typeface="Times" panose="02020603050405020304" pitchFamily="18" charset="0"/>
              </a:rPr>
              <a:t>Sigmoid and tanh are two of the most common non-linear functions in deep learning.</a:t>
            </a:r>
          </a:p>
        </p:txBody>
      </p:sp>
      <p:sp>
        <p:nvSpPr>
          <p:cNvPr id="14" name="TextBox 13">
            <a:extLst>
              <a:ext uri="{FF2B5EF4-FFF2-40B4-BE49-F238E27FC236}">
                <a16:creationId xmlns:a16="http://schemas.microsoft.com/office/drawing/2014/main" id="{3C290F06-8C7F-269B-90E6-FECF49B41955}"/>
              </a:ext>
            </a:extLst>
          </p:cNvPr>
          <p:cNvSpPr txBox="1"/>
          <p:nvPr/>
        </p:nvSpPr>
        <p:spPr>
          <a:xfrm>
            <a:off x="1123094" y="4456149"/>
            <a:ext cx="5102963"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source : </a:t>
            </a:r>
            <a:r>
              <a:rPr lang="en-IN" sz="1000" dirty="0">
                <a:latin typeface="Times New Roman" panose="02020603050405020304" pitchFamily="18" charset="0"/>
                <a:cs typeface="Times New Roman" panose="02020603050405020304" pitchFamily="18" charset="0"/>
                <a:hlinkClick r:id="rId7"/>
              </a:rPr>
              <a:t>https://tinyurl.com/3pawnch9</a:t>
            </a:r>
            <a:r>
              <a:rPr lang="en-IN" sz="1000" dirty="0">
                <a:latin typeface="Times New Roman" panose="02020603050405020304" pitchFamily="18" charset="0"/>
                <a:cs typeface="Times New Roman" panose="02020603050405020304" pitchFamily="18" charset="0"/>
              </a:rPr>
              <a:t> </a:t>
            </a:r>
            <a:endParaRPr lang="en-CA" sz="1000" dirty="0"/>
          </a:p>
        </p:txBody>
      </p:sp>
    </p:spTree>
    <p:extLst>
      <p:ext uri="{BB962C8B-B14F-4D97-AF65-F5344CB8AC3E}">
        <p14:creationId xmlns:p14="http://schemas.microsoft.com/office/powerpoint/2010/main" val="357296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fade">
                                      <p:cBhvr>
                                        <p:cTn id="65" dur="500"/>
                                        <p:tgtEl>
                                          <p:spTgt spid="4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500"/>
                                        <p:tgtEl>
                                          <p:spTgt spid="4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fade">
                                      <p:cBhvr>
                                        <p:cTn id="76" dur="500"/>
                                        <p:tgtEl>
                                          <p:spTgt spid="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fade">
                                      <p:cBhvr>
                                        <p:cTn id="81" dur="500"/>
                                        <p:tgtEl>
                                          <p:spTgt spid="1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500"/>
                                        <p:tgtEl>
                                          <p:spTgt spid="1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fade">
                                      <p:cBhvr>
                                        <p:cTn id="94" dur="500"/>
                                        <p:tgtEl>
                                          <p:spTgt spid="2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500"/>
                                        <p:tgtEl>
                                          <p:spTgt spid="2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500"/>
                                        <p:tgtEl>
                                          <p:spTgt spid="20"/>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fade">
                                      <p:cBhvr>
                                        <p:cTn id="110" dur="500"/>
                                        <p:tgtEl>
                                          <p:spTgt spid="41"/>
                                        </p:tgtEl>
                                      </p:cBhvr>
                                    </p:animEffect>
                                  </p:childTnLst>
                                </p:cTn>
                              </p:par>
                              <p:par>
                                <p:cTn id="111" presetID="10" presetClass="entr" presetSubtype="0" fill="hold" nodeType="withEffect">
                                  <p:stCondLst>
                                    <p:cond delay="0"/>
                                  </p:stCondLst>
                                  <p:childTnLst>
                                    <p:set>
                                      <p:cBhvr>
                                        <p:cTn id="112" dur="1" fill="hold">
                                          <p:stCondLst>
                                            <p:cond delay="0"/>
                                          </p:stCondLst>
                                        </p:cTn>
                                        <p:tgtEl>
                                          <p:spTgt spid="42"/>
                                        </p:tgtEl>
                                        <p:attrNameLst>
                                          <p:attrName>style.visibility</p:attrName>
                                        </p:attrNameLst>
                                      </p:cBhvr>
                                      <p:to>
                                        <p:strVal val="visible"/>
                                      </p:to>
                                    </p:set>
                                    <p:animEffect transition="in" filter="fade">
                                      <p:cBhvr>
                                        <p:cTn id="113" dur="500"/>
                                        <p:tgtEl>
                                          <p:spTgt spid="4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fade">
                                      <p:cBhvr>
                                        <p:cTn id="116" dur="500"/>
                                        <p:tgtEl>
                                          <p:spTgt spid="48"/>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49"/>
                                        </p:tgtEl>
                                        <p:attrNameLst>
                                          <p:attrName>style.visibility</p:attrName>
                                        </p:attrNameLst>
                                      </p:cBhvr>
                                      <p:to>
                                        <p:strVal val="visible"/>
                                      </p:to>
                                    </p:set>
                                    <p:animEffect transition="in" filter="fade">
                                      <p:cBhvr>
                                        <p:cTn id="121" dur="500"/>
                                        <p:tgtEl>
                                          <p:spTgt spid="49"/>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50"/>
                                        </p:tgtEl>
                                        <p:attrNameLst>
                                          <p:attrName>style.visibility</p:attrName>
                                        </p:attrNameLst>
                                      </p:cBhvr>
                                      <p:to>
                                        <p:strVal val="visible"/>
                                      </p:to>
                                    </p:set>
                                    <p:animEffect transition="in" filter="fade">
                                      <p:cBhvr>
                                        <p:cTn id="12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13" grpId="0" animBg="1"/>
      <p:bldP spid="38" grpId="0"/>
      <p:bldP spid="44" grpId="0"/>
      <p:bldP spid="45" grpId="0"/>
      <p:bldP spid="46" grpId="0"/>
      <p:bldP spid="47" grpId="0"/>
      <p:bldP spid="2" grpId="0"/>
      <p:bldP spid="10" grpId="0"/>
      <p:bldP spid="19" grpId="0"/>
      <p:bldP spid="20" grpId="0"/>
      <p:bldP spid="22" grpId="0"/>
      <p:bldP spid="41" grpId="0"/>
      <p:bldP spid="48" grpId="0"/>
      <p:bldP spid="49" grpId="0"/>
      <p:bldP spid="50" grpId="0"/>
    </p:bldLst>
  </p:timing>
</p:sld>
</file>

<file path=ppt/theme/theme1.xml><?xml version="1.0" encoding="utf-8"?>
<a:theme xmlns:a="http://schemas.openxmlformats.org/drawingml/2006/main" name="1_Office Theme">
  <a:themeElements>
    <a:clrScheme name="UWindsor Yellow">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TotalTime>
  <Words>3529</Words>
  <Application>Microsoft Macintosh PowerPoint</Application>
  <PresentationFormat>Widescreen</PresentationFormat>
  <Paragraphs>790</Paragraphs>
  <Slides>48</Slides>
  <Notes>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Calibri</vt:lpstr>
      <vt:lpstr>Calibri Light</vt:lpstr>
      <vt:lpstr>Cambria Math</vt:lpstr>
      <vt:lpstr>Consolas</vt:lpstr>
      <vt:lpstr>Google Sans</vt:lpstr>
      <vt:lpstr>Times</vt:lpstr>
      <vt:lpstr>Times New Roman</vt:lpstr>
      <vt:lpstr>Wingdings</vt:lpstr>
      <vt:lpstr>1_Office Theme</vt:lpstr>
      <vt:lpstr>PowerPoint Presentation</vt:lpstr>
      <vt:lpstr>Table of Content</vt:lpstr>
      <vt:lpstr>What is sequencing?</vt:lpstr>
      <vt:lpstr>PowerPoint Presentation</vt:lpstr>
      <vt:lpstr>PowerPoint Presentation</vt:lpstr>
      <vt:lpstr>PowerPoint Presentation</vt:lpstr>
      <vt:lpstr>Sequential Model</vt:lpstr>
      <vt:lpstr>PowerPoint Presentation</vt:lpstr>
      <vt:lpstr>The Perceptron</vt:lpstr>
      <vt:lpstr>Importance of Activation Functions</vt:lpstr>
      <vt:lpstr>Feed-Forward Networks</vt:lpstr>
      <vt:lpstr>Handling Individual Time Steps</vt:lpstr>
      <vt:lpstr>Neurons with Reccurence</vt:lpstr>
      <vt:lpstr>Recurrent Neural Networks(RNNs)</vt:lpstr>
      <vt:lpstr>RNN INTUITION</vt:lpstr>
      <vt:lpstr>RNN State Update and Output</vt:lpstr>
      <vt:lpstr>RNNs: Computational Graph Across Time:</vt:lpstr>
      <vt:lpstr>RNNs: Computational Graph Across Time:</vt:lpstr>
      <vt:lpstr>RNNs from Scratch</vt:lpstr>
      <vt:lpstr>RNN Example : Predict Next Word in Sequence</vt:lpstr>
      <vt:lpstr>Predict Sequence Next Word  </vt:lpstr>
      <vt:lpstr>Predict Sequence Next Word  </vt:lpstr>
      <vt:lpstr>Predict Sequence Next Word</vt:lpstr>
      <vt:lpstr>Sequence Modeling: Design Criteria</vt:lpstr>
      <vt:lpstr>A Sequence Modeling Problem: Predict the Next Word</vt:lpstr>
      <vt:lpstr>Encoding Language for a Neural Network</vt:lpstr>
      <vt:lpstr>Handle Variable Sequence Lengths</vt:lpstr>
      <vt:lpstr>Model Long-Term Dependencies</vt:lpstr>
      <vt:lpstr>Capture Differences in Sequence Order  </vt:lpstr>
      <vt:lpstr>Recall: Backpropagation in Feed Forward Models</vt:lpstr>
      <vt:lpstr>RNNs: Backpropagation Through Time</vt:lpstr>
      <vt:lpstr>Standard RNN Gradient Flow</vt:lpstr>
      <vt:lpstr>Problem of long-term dependencies</vt:lpstr>
      <vt:lpstr>PowerPoint Presentation</vt:lpstr>
      <vt:lpstr>Introduction to LSTMs</vt:lpstr>
      <vt:lpstr>PowerPoint Presentation</vt:lpstr>
      <vt:lpstr>PowerPoint Presentation</vt:lpstr>
      <vt:lpstr>PowerPoint Presentation</vt:lpstr>
      <vt:lpstr>Forget Gate</vt:lpstr>
      <vt:lpstr>This is the forget gate that shuts the irrelevant memory.</vt:lpstr>
      <vt:lpstr>Input Gate</vt:lpstr>
      <vt:lpstr>PowerPoint Presentation</vt:lpstr>
      <vt:lpstr>PowerPoint Presentation</vt:lpstr>
      <vt:lpstr>Output Gate</vt:lpstr>
      <vt:lpstr>PowerPoint Presentation</vt:lpstr>
      <vt:lpstr>PowerPoint Presentation</vt:lpstr>
      <vt:lpstr>YouTube Video links: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 Sanjaykumar Patel</dc:creator>
  <cp:lastModifiedBy>Microsoft Office User</cp:lastModifiedBy>
  <cp:revision>14</cp:revision>
  <dcterms:created xsi:type="dcterms:W3CDTF">2023-10-28T16:37:03Z</dcterms:created>
  <dcterms:modified xsi:type="dcterms:W3CDTF">2023-10-29T20:33:32Z</dcterms:modified>
</cp:coreProperties>
</file>